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av" ContentType="audio/x-wav"/>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4.jpg" ContentType="image/jpeg"/>
  <Override PartName="/ppt/media/image23.jpg" ContentType="image/jpeg"/>
  <Override PartName="/ppt/media/image24.jpg" ContentType="image/jpeg"/>
  <Override PartName="/ppt/media/image40.jpg" ContentType="image/jpeg"/>
  <Override PartName="/ppt/media/image41.jpg" ContentType="image/jpeg"/>
  <Override PartName="/ppt/media/image42.jpg" ContentType="image/jpeg"/>
  <Override PartName="/ppt/notesSlides/notesSlide2.xml" ContentType="application/vnd.openxmlformats-officedocument.presentationml.notesSlide+xml"/>
  <Override PartName="/ppt/media/image47.jpg" ContentType="image/jpeg"/>
  <Override PartName="/ppt/media/image48.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6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9.jpg" ContentType="image/jpeg"/>
  <Override PartName="/ppt/notesSlides/notesSlide5.xml" ContentType="application/vnd.openxmlformats-officedocument.presentationml.notesSlide+xml"/>
  <Override PartName="/ppt/media/image80.jpg" ContentType="image/jpeg"/>
  <Override PartName="/ppt/media/image8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93.jpg" ContentType="image/jpeg"/>
  <Override PartName="/ppt/notesSlides/notesSlide8.xml" ContentType="application/vnd.openxmlformats-officedocument.presentationml.notesSlide+xml"/>
  <Override PartName="/ppt/media/image100.jpg" ContentType="image/jpeg"/>
  <Override PartName="/ppt/media/image104.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29.jpg" ContentType="image/jpeg"/>
  <Override PartName="/ppt/media/image131.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12.jpg" ContentType="image/jpeg"/>
  <Override PartName="/ppt/media/image313.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4"/>
  </p:notesMasterIdLst>
  <p:handoutMasterIdLst>
    <p:handoutMasterId r:id="rId105"/>
  </p:handoutMasterIdLst>
  <p:sldIdLst>
    <p:sldId id="256" r:id="rId2"/>
    <p:sldId id="478" r:id="rId3"/>
    <p:sldId id="441" r:id="rId4"/>
    <p:sldId id="433" r:id="rId5"/>
    <p:sldId id="428" r:id="rId6"/>
    <p:sldId id="480" r:id="rId7"/>
    <p:sldId id="452" r:id="rId8"/>
    <p:sldId id="464" r:id="rId9"/>
    <p:sldId id="465" r:id="rId10"/>
    <p:sldId id="475" r:id="rId11"/>
    <p:sldId id="419" r:id="rId12"/>
    <p:sldId id="416" r:id="rId13"/>
    <p:sldId id="417" r:id="rId14"/>
    <p:sldId id="260" r:id="rId15"/>
    <p:sldId id="437" r:id="rId16"/>
    <p:sldId id="304" r:id="rId17"/>
    <p:sldId id="402" r:id="rId18"/>
    <p:sldId id="305" r:id="rId19"/>
    <p:sldId id="430" r:id="rId20"/>
    <p:sldId id="431" r:id="rId21"/>
    <p:sldId id="429" r:id="rId22"/>
    <p:sldId id="453" r:id="rId23"/>
    <p:sldId id="412" r:id="rId24"/>
    <p:sldId id="306" r:id="rId25"/>
    <p:sldId id="445" r:id="rId26"/>
    <p:sldId id="446" r:id="rId27"/>
    <p:sldId id="401" r:id="rId28"/>
    <p:sldId id="447" r:id="rId29"/>
    <p:sldId id="394" r:id="rId30"/>
    <p:sldId id="258" r:id="rId31"/>
    <p:sldId id="449" r:id="rId32"/>
    <p:sldId id="451" r:id="rId33"/>
    <p:sldId id="393" r:id="rId34"/>
    <p:sldId id="448" r:id="rId35"/>
    <p:sldId id="273" r:id="rId36"/>
    <p:sldId id="396" r:id="rId37"/>
    <p:sldId id="395" r:id="rId38"/>
    <p:sldId id="481" r:id="rId39"/>
    <p:sldId id="442" r:id="rId40"/>
    <p:sldId id="323" r:id="rId41"/>
    <p:sldId id="302" r:id="rId42"/>
    <p:sldId id="308" r:id="rId43"/>
    <p:sldId id="458" r:id="rId44"/>
    <p:sldId id="392" r:id="rId45"/>
    <p:sldId id="399" r:id="rId46"/>
    <p:sldId id="318" r:id="rId47"/>
    <p:sldId id="459" r:id="rId48"/>
    <p:sldId id="460" r:id="rId49"/>
    <p:sldId id="461" r:id="rId50"/>
    <p:sldId id="409" r:id="rId51"/>
    <p:sldId id="307" r:id="rId52"/>
    <p:sldId id="310" r:id="rId53"/>
    <p:sldId id="319" r:id="rId54"/>
    <p:sldId id="462" r:id="rId55"/>
    <p:sldId id="444" r:id="rId56"/>
    <p:sldId id="413" r:id="rId57"/>
    <p:sldId id="411" r:id="rId58"/>
    <p:sldId id="476" r:id="rId59"/>
    <p:sldId id="477" r:id="rId60"/>
    <p:sldId id="434" r:id="rId61"/>
    <p:sldId id="398" r:id="rId62"/>
    <p:sldId id="432" r:id="rId63"/>
    <p:sldId id="263" r:id="rId64"/>
    <p:sldId id="286" r:id="rId65"/>
    <p:sldId id="454" r:id="rId66"/>
    <p:sldId id="435" r:id="rId67"/>
    <p:sldId id="450" r:id="rId68"/>
    <p:sldId id="479" r:id="rId69"/>
    <p:sldId id="397" r:id="rId70"/>
    <p:sldId id="436" r:id="rId71"/>
    <p:sldId id="262" r:id="rId72"/>
    <p:sldId id="457" r:id="rId73"/>
    <p:sldId id="463" r:id="rId74"/>
    <p:sldId id="418" r:id="rId75"/>
    <p:sldId id="324" r:id="rId76"/>
    <p:sldId id="400" r:id="rId77"/>
    <p:sldId id="322" r:id="rId78"/>
    <p:sldId id="327" r:id="rId79"/>
    <p:sldId id="328" r:id="rId80"/>
    <p:sldId id="329" r:id="rId81"/>
    <p:sldId id="330" r:id="rId82"/>
    <p:sldId id="331" r:id="rId83"/>
    <p:sldId id="339" r:id="rId84"/>
    <p:sldId id="340" r:id="rId85"/>
    <p:sldId id="376" r:id="rId86"/>
    <p:sldId id="380" r:id="rId87"/>
    <p:sldId id="381" r:id="rId88"/>
    <p:sldId id="382" r:id="rId89"/>
    <p:sldId id="384" r:id="rId90"/>
    <p:sldId id="455" r:id="rId91"/>
    <p:sldId id="385" r:id="rId92"/>
    <p:sldId id="386" r:id="rId93"/>
    <p:sldId id="387" r:id="rId94"/>
    <p:sldId id="388" r:id="rId95"/>
    <p:sldId id="389" r:id="rId96"/>
    <p:sldId id="390" r:id="rId97"/>
    <p:sldId id="391" r:id="rId98"/>
    <p:sldId id="272" r:id="rId99"/>
    <p:sldId id="257" r:id="rId100"/>
    <p:sldId id="288" r:id="rId101"/>
    <p:sldId id="289" r:id="rId102"/>
    <p:sldId id="265" r:id="rId10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5" autoAdjust="0"/>
    <p:restoredTop sz="89384" autoAdjust="0"/>
  </p:normalViewPr>
  <p:slideViewPr>
    <p:cSldViewPr snapToGrid="0" showGuides="1">
      <p:cViewPr varScale="1">
        <p:scale>
          <a:sx n="98" d="100"/>
          <a:sy n="98" d="100"/>
        </p:scale>
        <p:origin x="306" y="84"/>
      </p:cViewPr>
      <p:guideLst>
        <p:guide orient="horz" pos="2137"/>
        <p:guide pos="3817"/>
      </p:guideLst>
    </p:cSldViewPr>
  </p:slideViewPr>
  <p:notesTextViewPr>
    <p:cViewPr>
      <p:scale>
        <a:sx n="1" d="1"/>
        <a:sy n="1" d="1"/>
      </p:scale>
      <p:origin x="0" y="0"/>
    </p:cViewPr>
  </p:notesTextViewPr>
  <p:sorterViewPr>
    <p:cViewPr>
      <p:scale>
        <a:sx n="100" d="100"/>
        <a:sy n="100" d="100"/>
      </p:scale>
      <p:origin x="0" y="-795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0B5C3117-C680-423E-AC91-C82681C45663}"/>
    <pc:docChg chg="delSld">
      <pc:chgData name="Abe,YutakaTKZIM" userId="4ea0f8c6-cb00-4a5a-9642-b208e11f484d" providerId="ADAL" clId="{0B5C3117-C680-423E-AC91-C82681C45663}" dt="2023-07-11T23:30:51.622" v="2" actId="47"/>
      <pc:docMkLst>
        <pc:docMk/>
      </pc:docMkLst>
      <pc:sldChg chg="del">
        <pc:chgData name="Abe,YutakaTKZIM" userId="4ea0f8c6-cb00-4a5a-9642-b208e11f484d" providerId="ADAL" clId="{0B5C3117-C680-423E-AC91-C82681C45663}" dt="2023-07-11T23:30:38.270" v="0" actId="47"/>
        <pc:sldMkLst>
          <pc:docMk/>
          <pc:sldMk cId="1734088728" sldId="283"/>
        </pc:sldMkLst>
      </pc:sldChg>
      <pc:sldChg chg="del">
        <pc:chgData name="Abe,YutakaTKZIM" userId="4ea0f8c6-cb00-4a5a-9642-b208e11f484d" providerId="ADAL" clId="{0B5C3117-C680-423E-AC91-C82681C45663}" dt="2023-07-11T23:30:38.270" v="0" actId="47"/>
        <pc:sldMkLst>
          <pc:docMk/>
          <pc:sldMk cId="23066520" sldId="284"/>
        </pc:sldMkLst>
      </pc:sldChg>
      <pc:sldChg chg="del">
        <pc:chgData name="Abe,YutakaTKZIM" userId="4ea0f8c6-cb00-4a5a-9642-b208e11f484d" providerId="ADAL" clId="{0B5C3117-C680-423E-AC91-C82681C45663}" dt="2023-07-11T23:30:38.270" v="0" actId="47"/>
        <pc:sldMkLst>
          <pc:docMk/>
          <pc:sldMk cId="2865142327" sldId="299"/>
        </pc:sldMkLst>
      </pc:sldChg>
      <pc:sldChg chg="del">
        <pc:chgData name="Abe,YutakaTKZIM" userId="4ea0f8c6-cb00-4a5a-9642-b208e11f484d" providerId="ADAL" clId="{0B5C3117-C680-423E-AC91-C82681C45663}" dt="2023-07-11T23:30:38.270" v="0" actId="47"/>
        <pc:sldMkLst>
          <pc:docMk/>
          <pc:sldMk cId="3506093858" sldId="300"/>
        </pc:sldMkLst>
      </pc:sldChg>
      <pc:sldChg chg="del">
        <pc:chgData name="Abe,YutakaTKZIM" userId="4ea0f8c6-cb00-4a5a-9642-b208e11f484d" providerId="ADAL" clId="{0B5C3117-C680-423E-AC91-C82681C45663}" dt="2023-07-11T23:30:38.270" v="0" actId="47"/>
        <pc:sldMkLst>
          <pc:docMk/>
          <pc:sldMk cId="1898167883" sldId="301"/>
        </pc:sldMkLst>
      </pc:sldChg>
      <pc:sldChg chg="del">
        <pc:chgData name="Abe,YutakaTKZIM" userId="4ea0f8c6-cb00-4a5a-9642-b208e11f484d" providerId="ADAL" clId="{0B5C3117-C680-423E-AC91-C82681C45663}" dt="2023-07-11T23:30:38.270" v="0" actId="47"/>
        <pc:sldMkLst>
          <pc:docMk/>
          <pc:sldMk cId="3227867527" sldId="303"/>
        </pc:sldMkLst>
      </pc:sldChg>
      <pc:sldChg chg="del">
        <pc:chgData name="Abe,YutakaTKZIM" userId="4ea0f8c6-cb00-4a5a-9642-b208e11f484d" providerId="ADAL" clId="{0B5C3117-C680-423E-AC91-C82681C45663}" dt="2023-07-11T23:30:38.270" v="0" actId="47"/>
        <pc:sldMkLst>
          <pc:docMk/>
          <pc:sldMk cId="321506402" sldId="320"/>
        </pc:sldMkLst>
      </pc:sldChg>
      <pc:sldChg chg="del">
        <pc:chgData name="Abe,YutakaTKZIM" userId="4ea0f8c6-cb00-4a5a-9642-b208e11f484d" providerId="ADAL" clId="{0B5C3117-C680-423E-AC91-C82681C45663}" dt="2023-07-11T23:30:38.270" v="0" actId="47"/>
        <pc:sldMkLst>
          <pc:docMk/>
          <pc:sldMk cId="3642202259" sldId="403"/>
        </pc:sldMkLst>
      </pc:sldChg>
      <pc:sldChg chg="del">
        <pc:chgData name="Abe,YutakaTKZIM" userId="4ea0f8c6-cb00-4a5a-9642-b208e11f484d" providerId="ADAL" clId="{0B5C3117-C680-423E-AC91-C82681C45663}" dt="2023-07-11T23:30:38.270" v="0" actId="47"/>
        <pc:sldMkLst>
          <pc:docMk/>
          <pc:sldMk cId="2203353358" sldId="404"/>
        </pc:sldMkLst>
      </pc:sldChg>
      <pc:sldChg chg="del">
        <pc:chgData name="Abe,YutakaTKZIM" userId="4ea0f8c6-cb00-4a5a-9642-b208e11f484d" providerId="ADAL" clId="{0B5C3117-C680-423E-AC91-C82681C45663}" dt="2023-07-11T23:30:38.270" v="0" actId="47"/>
        <pc:sldMkLst>
          <pc:docMk/>
          <pc:sldMk cId="3930592116" sldId="405"/>
        </pc:sldMkLst>
      </pc:sldChg>
      <pc:sldChg chg="del">
        <pc:chgData name="Abe,YutakaTKZIM" userId="4ea0f8c6-cb00-4a5a-9642-b208e11f484d" providerId="ADAL" clId="{0B5C3117-C680-423E-AC91-C82681C45663}" dt="2023-07-11T23:30:38.270" v="0" actId="47"/>
        <pc:sldMkLst>
          <pc:docMk/>
          <pc:sldMk cId="772751491" sldId="406"/>
        </pc:sldMkLst>
      </pc:sldChg>
      <pc:sldChg chg="del">
        <pc:chgData name="Abe,YutakaTKZIM" userId="4ea0f8c6-cb00-4a5a-9642-b208e11f484d" providerId="ADAL" clId="{0B5C3117-C680-423E-AC91-C82681C45663}" dt="2023-07-11T23:30:38.270" v="0" actId="47"/>
        <pc:sldMkLst>
          <pc:docMk/>
          <pc:sldMk cId="2553662902" sldId="407"/>
        </pc:sldMkLst>
      </pc:sldChg>
      <pc:sldChg chg="del">
        <pc:chgData name="Abe,YutakaTKZIM" userId="4ea0f8c6-cb00-4a5a-9642-b208e11f484d" providerId="ADAL" clId="{0B5C3117-C680-423E-AC91-C82681C45663}" dt="2023-07-11T23:30:38.270" v="0" actId="47"/>
        <pc:sldMkLst>
          <pc:docMk/>
          <pc:sldMk cId="361142240" sldId="420"/>
        </pc:sldMkLst>
      </pc:sldChg>
      <pc:sldChg chg="del">
        <pc:chgData name="Abe,YutakaTKZIM" userId="4ea0f8c6-cb00-4a5a-9642-b208e11f484d" providerId="ADAL" clId="{0B5C3117-C680-423E-AC91-C82681C45663}" dt="2023-07-11T23:30:38.270" v="0" actId="47"/>
        <pc:sldMkLst>
          <pc:docMk/>
          <pc:sldMk cId="836933280" sldId="425"/>
        </pc:sldMkLst>
      </pc:sldChg>
      <pc:sldChg chg="del">
        <pc:chgData name="Abe,YutakaTKZIM" userId="4ea0f8c6-cb00-4a5a-9642-b208e11f484d" providerId="ADAL" clId="{0B5C3117-C680-423E-AC91-C82681C45663}" dt="2023-07-11T23:30:38.270" v="0" actId="47"/>
        <pc:sldMkLst>
          <pc:docMk/>
          <pc:sldMk cId="1597458028" sldId="426"/>
        </pc:sldMkLst>
      </pc:sldChg>
      <pc:sldChg chg="del">
        <pc:chgData name="Abe,YutakaTKZIM" userId="4ea0f8c6-cb00-4a5a-9642-b208e11f484d" providerId="ADAL" clId="{0B5C3117-C680-423E-AC91-C82681C45663}" dt="2023-07-11T23:30:38.270" v="0" actId="47"/>
        <pc:sldMkLst>
          <pc:docMk/>
          <pc:sldMk cId="1322417277" sldId="427"/>
        </pc:sldMkLst>
      </pc:sldChg>
      <pc:sldChg chg="del">
        <pc:chgData name="Abe,YutakaTKZIM" userId="4ea0f8c6-cb00-4a5a-9642-b208e11f484d" providerId="ADAL" clId="{0B5C3117-C680-423E-AC91-C82681C45663}" dt="2023-07-11T23:30:38.270" v="0" actId="47"/>
        <pc:sldMkLst>
          <pc:docMk/>
          <pc:sldMk cId="3706159416" sldId="438"/>
        </pc:sldMkLst>
      </pc:sldChg>
      <pc:sldChg chg="del">
        <pc:chgData name="Abe,YutakaTKZIM" userId="4ea0f8c6-cb00-4a5a-9642-b208e11f484d" providerId="ADAL" clId="{0B5C3117-C680-423E-AC91-C82681C45663}" dt="2023-07-11T23:30:38.270" v="0" actId="47"/>
        <pc:sldMkLst>
          <pc:docMk/>
          <pc:sldMk cId="3134781712" sldId="439"/>
        </pc:sldMkLst>
      </pc:sldChg>
      <pc:sldChg chg="del">
        <pc:chgData name="Abe,YutakaTKZIM" userId="4ea0f8c6-cb00-4a5a-9642-b208e11f484d" providerId="ADAL" clId="{0B5C3117-C680-423E-AC91-C82681C45663}" dt="2023-07-11T23:30:38.270" v="0" actId="47"/>
        <pc:sldMkLst>
          <pc:docMk/>
          <pc:sldMk cId="1315776693" sldId="440"/>
        </pc:sldMkLst>
      </pc:sldChg>
      <pc:sldChg chg="del">
        <pc:chgData name="Abe,YutakaTKZIM" userId="4ea0f8c6-cb00-4a5a-9642-b208e11f484d" providerId="ADAL" clId="{0B5C3117-C680-423E-AC91-C82681C45663}" dt="2023-07-11T23:30:41.299" v="1" actId="47"/>
        <pc:sldMkLst>
          <pc:docMk/>
          <pc:sldMk cId="1930498618" sldId="456"/>
        </pc:sldMkLst>
      </pc:sldChg>
      <pc:sldChg chg="del">
        <pc:chgData name="Abe,YutakaTKZIM" userId="4ea0f8c6-cb00-4a5a-9642-b208e11f484d" providerId="ADAL" clId="{0B5C3117-C680-423E-AC91-C82681C45663}" dt="2023-07-11T23:30:51.622" v="2" actId="47"/>
        <pc:sldMkLst>
          <pc:docMk/>
          <pc:sldMk cId="2114686070" sldId="466"/>
        </pc:sldMkLst>
      </pc:sldChg>
      <pc:sldChg chg="del">
        <pc:chgData name="Abe,YutakaTKZIM" userId="4ea0f8c6-cb00-4a5a-9642-b208e11f484d" providerId="ADAL" clId="{0B5C3117-C680-423E-AC91-C82681C45663}" dt="2023-07-11T23:30:51.622" v="2" actId="47"/>
        <pc:sldMkLst>
          <pc:docMk/>
          <pc:sldMk cId="1793807650" sldId="467"/>
        </pc:sldMkLst>
      </pc:sldChg>
      <pc:sldChg chg="del">
        <pc:chgData name="Abe,YutakaTKZIM" userId="4ea0f8c6-cb00-4a5a-9642-b208e11f484d" providerId="ADAL" clId="{0B5C3117-C680-423E-AC91-C82681C45663}" dt="2023-07-11T23:30:51.622" v="2" actId="47"/>
        <pc:sldMkLst>
          <pc:docMk/>
          <pc:sldMk cId="2095540859" sldId="468"/>
        </pc:sldMkLst>
      </pc:sldChg>
      <pc:sldChg chg="del">
        <pc:chgData name="Abe,YutakaTKZIM" userId="4ea0f8c6-cb00-4a5a-9642-b208e11f484d" providerId="ADAL" clId="{0B5C3117-C680-423E-AC91-C82681C45663}" dt="2023-07-11T23:30:51.622" v="2" actId="47"/>
        <pc:sldMkLst>
          <pc:docMk/>
          <pc:sldMk cId="2736243282" sldId="469"/>
        </pc:sldMkLst>
      </pc:sldChg>
      <pc:sldChg chg="del">
        <pc:chgData name="Abe,YutakaTKZIM" userId="4ea0f8c6-cb00-4a5a-9642-b208e11f484d" providerId="ADAL" clId="{0B5C3117-C680-423E-AC91-C82681C45663}" dt="2023-07-11T23:30:51.622" v="2" actId="47"/>
        <pc:sldMkLst>
          <pc:docMk/>
          <pc:sldMk cId="2338692627" sldId="470"/>
        </pc:sldMkLst>
      </pc:sldChg>
      <pc:sldChg chg="del">
        <pc:chgData name="Abe,YutakaTKZIM" userId="4ea0f8c6-cb00-4a5a-9642-b208e11f484d" providerId="ADAL" clId="{0B5C3117-C680-423E-AC91-C82681C45663}" dt="2023-07-11T23:30:51.622" v="2" actId="47"/>
        <pc:sldMkLst>
          <pc:docMk/>
          <pc:sldMk cId="4245101264" sldId="471"/>
        </pc:sldMkLst>
      </pc:sldChg>
      <pc:sldChg chg="del">
        <pc:chgData name="Abe,YutakaTKZIM" userId="4ea0f8c6-cb00-4a5a-9642-b208e11f484d" providerId="ADAL" clId="{0B5C3117-C680-423E-AC91-C82681C45663}" dt="2023-07-11T23:30:51.622" v="2" actId="47"/>
        <pc:sldMkLst>
          <pc:docMk/>
          <pc:sldMk cId="1670301356" sldId="472"/>
        </pc:sldMkLst>
      </pc:sldChg>
      <pc:sldChg chg="del">
        <pc:chgData name="Abe,YutakaTKZIM" userId="4ea0f8c6-cb00-4a5a-9642-b208e11f484d" providerId="ADAL" clId="{0B5C3117-C680-423E-AC91-C82681C45663}" dt="2023-07-11T23:30:51.622" v="2" actId="47"/>
        <pc:sldMkLst>
          <pc:docMk/>
          <pc:sldMk cId="2892070046" sldId="473"/>
        </pc:sldMkLst>
      </pc:sldChg>
      <pc:sldChg chg="del">
        <pc:chgData name="Abe,YutakaTKZIM" userId="4ea0f8c6-cb00-4a5a-9642-b208e11f484d" providerId="ADAL" clId="{0B5C3117-C680-423E-AC91-C82681C45663}" dt="2023-07-11T23:30:51.622" v="2" actId="47"/>
        <pc:sldMkLst>
          <pc:docMk/>
          <pc:sldMk cId="3582688181" sldId="4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sz="2400" dirty="0">
                <a:latin typeface="游ゴシック" panose="020B0400000000000000" pitchFamily="50" charset="-128"/>
                <a:ea typeface="游ゴシック" panose="020B0400000000000000" pitchFamily="50" charset="-128"/>
              </a:rPr>
              <a:t>Energy Forecast</a:t>
            </a:r>
            <a:endParaRPr lang="ja-JP" altLang="en-US" sz="2400" dirty="0">
              <a:latin typeface="游ゴシック" panose="020B0400000000000000" pitchFamily="50" charset="-128"/>
              <a:ea typeface="游ゴシック" panose="020B0400000000000000" pitchFamily="50"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areaChart>
        <c:grouping val="stacked"/>
        <c:varyColors val="0"/>
        <c:ser>
          <c:idx val="0"/>
          <c:order val="0"/>
          <c:tx>
            <c:strRef>
              <c:f>Sheet1!$C$9</c:f>
              <c:strCache>
                <c:ptCount val="1"/>
                <c:pt idx="0">
                  <c:v>Data Centers</c:v>
                </c:pt>
              </c:strCache>
            </c:strRef>
          </c:tx>
          <c:spPr>
            <a:solidFill>
              <a:schemeClr val="accent6"/>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Sheet1!$D$9:$N$9</c:f>
              <c:numCache>
                <c:formatCode>#,##0_);[Red]\(#,##0\)</c:formatCode>
                <c:ptCount val="11"/>
                <c:pt idx="0">
                  <c:v>200</c:v>
                </c:pt>
                <c:pt idx="1">
                  <c:v>250</c:v>
                </c:pt>
                <c:pt idx="2">
                  <c:v>300</c:v>
                </c:pt>
                <c:pt idx="3">
                  <c:v>380</c:v>
                </c:pt>
                <c:pt idx="4">
                  <c:v>500</c:v>
                </c:pt>
                <c:pt idx="5">
                  <c:v>700</c:v>
                </c:pt>
                <c:pt idx="6">
                  <c:v>900</c:v>
                </c:pt>
                <c:pt idx="7">
                  <c:v>1200</c:v>
                </c:pt>
                <c:pt idx="8">
                  <c:v>1600</c:v>
                </c:pt>
                <c:pt idx="9">
                  <c:v>2200</c:v>
                </c:pt>
                <c:pt idx="10">
                  <c:v>2967</c:v>
                </c:pt>
              </c:numCache>
            </c:numRef>
          </c:val>
          <c:extLst>
            <c:ext xmlns:c16="http://schemas.microsoft.com/office/drawing/2014/chart" uri="{C3380CC4-5D6E-409C-BE32-E72D297353CC}">
              <c16:uniqueId val="{00000000-DC48-4446-B64A-6912B9572007}"/>
            </c:ext>
          </c:extLst>
        </c:ser>
        <c:ser>
          <c:idx val="1"/>
          <c:order val="1"/>
          <c:tx>
            <c:strRef>
              <c:f>Sheet1!$C$10</c:f>
              <c:strCache>
                <c:ptCount val="1"/>
                <c:pt idx="0">
                  <c:v>Consumer Devices (televisions, computers, mobile phones)</c:v>
                </c:pt>
              </c:strCache>
            </c:strRef>
          </c:tx>
          <c:spPr>
            <a:solidFill>
              <a:schemeClr val="accent5"/>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Sheet1!$D$10:$N$10</c:f>
              <c:numCache>
                <c:formatCode>#,##0_);[Red]\(#,##0\)</c:formatCode>
                <c:ptCount val="11"/>
                <c:pt idx="0">
                  <c:v>1050</c:v>
                </c:pt>
                <c:pt idx="1">
                  <c:v>1000</c:v>
                </c:pt>
                <c:pt idx="2">
                  <c:v>980</c:v>
                </c:pt>
                <c:pt idx="3">
                  <c:v>950</c:v>
                </c:pt>
                <c:pt idx="4">
                  <c:v>940</c:v>
                </c:pt>
                <c:pt idx="5">
                  <c:v>930</c:v>
                </c:pt>
                <c:pt idx="6">
                  <c:v>910</c:v>
                </c:pt>
                <c:pt idx="7">
                  <c:v>850</c:v>
                </c:pt>
                <c:pt idx="8">
                  <c:v>780</c:v>
                </c:pt>
                <c:pt idx="9">
                  <c:v>700</c:v>
                </c:pt>
                <c:pt idx="10">
                  <c:v>670</c:v>
                </c:pt>
              </c:numCache>
            </c:numRef>
          </c:val>
          <c:extLst>
            <c:ext xmlns:c16="http://schemas.microsoft.com/office/drawing/2014/chart" uri="{C3380CC4-5D6E-409C-BE32-E72D297353CC}">
              <c16:uniqueId val="{00000001-DC48-4446-B64A-6912B9572007}"/>
            </c:ext>
          </c:extLst>
        </c:ser>
        <c:ser>
          <c:idx val="2"/>
          <c:order val="2"/>
          <c:tx>
            <c:strRef>
              <c:f>Sheet1!$C$11</c:f>
              <c:strCache>
                <c:ptCount val="1"/>
                <c:pt idx="0">
                  <c:v>Production of ICT</c:v>
                </c:pt>
              </c:strCache>
            </c:strRef>
          </c:tx>
          <c:spPr>
            <a:solidFill>
              <a:schemeClr val="accent4"/>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Sheet1!$D$11:$N$11</c:f>
              <c:numCache>
                <c:formatCode>#,##0_);[Red]\(#,##0\)</c:formatCode>
                <c:ptCount val="11"/>
                <c:pt idx="0">
                  <c:v>384</c:v>
                </c:pt>
                <c:pt idx="1">
                  <c:v>423</c:v>
                </c:pt>
                <c:pt idx="2">
                  <c:v>461</c:v>
                </c:pt>
                <c:pt idx="3">
                  <c:v>480</c:v>
                </c:pt>
                <c:pt idx="4">
                  <c:v>520</c:v>
                </c:pt>
                <c:pt idx="5">
                  <c:v>538</c:v>
                </c:pt>
                <c:pt idx="6">
                  <c:v>550</c:v>
                </c:pt>
                <c:pt idx="7">
                  <c:v>575</c:v>
                </c:pt>
                <c:pt idx="8">
                  <c:v>650</c:v>
                </c:pt>
                <c:pt idx="9">
                  <c:v>750</c:v>
                </c:pt>
                <c:pt idx="10">
                  <c:v>903</c:v>
                </c:pt>
              </c:numCache>
            </c:numRef>
          </c:val>
          <c:extLst>
            <c:ext xmlns:c16="http://schemas.microsoft.com/office/drawing/2014/chart" uri="{C3380CC4-5D6E-409C-BE32-E72D297353CC}">
              <c16:uniqueId val="{00000002-DC48-4446-B64A-6912B9572007}"/>
            </c:ext>
          </c:extLst>
        </c:ser>
        <c:ser>
          <c:idx val="3"/>
          <c:order val="3"/>
          <c:tx>
            <c:strRef>
              <c:f>Sheet1!$C$12</c:f>
              <c:strCache>
                <c:ptCount val="1"/>
                <c:pt idx="0">
                  <c:v>Networks (wireless and wired)</c:v>
                </c:pt>
              </c:strCache>
            </c:strRef>
          </c:tx>
          <c:spPr>
            <a:solidFill>
              <a:srgbClr val="FF6600"/>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Sheet1!$D$12:$N$12</c:f>
              <c:numCache>
                <c:formatCode>#,##0_);[Red]\(#,##0\)</c:formatCode>
                <c:ptCount val="11"/>
                <c:pt idx="0">
                  <c:v>356.346</c:v>
                </c:pt>
                <c:pt idx="1">
                  <c:v>381.95375000000001</c:v>
                </c:pt>
                <c:pt idx="2">
                  <c:v>392.3023</c:v>
                </c:pt>
                <c:pt idx="3">
                  <c:v>422.21460000000002</c:v>
                </c:pt>
                <c:pt idx="4">
                  <c:v>566.30050000000006</c:v>
                </c:pt>
                <c:pt idx="5">
                  <c:v>729.47530000000006</c:v>
                </c:pt>
                <c:pt idx="6">
                  <c:v>925.86649999999997</c:v>
                </c:pt>
                <c:pt idx="7">
                  <c:v>1251.953</c:v>
                </c:pt>
                <c:pt idx="8">
                  <c:v>1885.6487500000001</c:v>
                </c:pt>
                <c:pt idx="9">
                  <c:v>2588.6927500000002</c:v>
                </c:pt>
                <c:pt idx="10">
                  <c:v>3726.1729999999998</c:v>
                </c:pt>
              </c:numCache>
            </c:numRef>
          </c:val>
          <c:extLst>
            <c:ext xmlns:c16="http://schemas.microsoft.com/office/drawing/2014/chart" uri="{C3380CC4-5D6E-409C-BE32-E72D297353CC}">
              <c16:uniqueId val="{00000003-DC48-4446-B64A-6912B9572007}"/>
            </c:ext>
          </c:extLst>
        </c:ser>
        <c:dLbls>
          <c:showLegendKey val="0"/>
          <c:showVal val="0"/>
          <c:showCatName val="0"/>
          <c:showSerName val="0"/>
          <c:showPercent val="0"/>
          <c:showBubbleSize val="0"/>
        </c:dLbls>
        <c:axId val="-1713427440"/>
        <c:axId val="-1713424720"/>
      </c:areaChart>
      <c:catAx>
        <c:axId val="-17134274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713424720"/>
        <c:crosses val="autoZero"/>
        <c:auto val="1"/>
        <c:lblAlgn val="ctr"/>
        <c:lblOffset val="100"/>
        <c:noMultiLvlLbl val="0"/>
      </c:catAx>
      <c:valAx>
        <c:axId val="-1713424720"/>
        <c:scaling>
          <c:orientation val="minMax"/>
        </c:scaling>
        <c:delete val="0"/>
        <c:axPos val="l"/>
        <c:majorGridlines>
          <c:spPr>
            <a:ln w="9525" cap="flat" cmpd="sng" algn="ctr">
              <a:no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713427440"/>
        <c:crosses val="autoZero"/>
        <c:crossBetween val="midCat"/>
      </c:valAx>
      <c:spPr>
        <a:noFill/>
        <a:ln>
          <a:noFill/>
        </a:ln>
        <a:effectLst/>
      </c:spPr>
    </c:plotArea>
    <c:legend>
      <c:legendPos val="r"/>
      <c:layout>
        <c:manualLayout>
          <c:xMode val="edge"/>
          <c:yMode val="edge"/>
          <c:x val="7.1238017868575698E-2"/>
          <c:y val="0.17344486330143577"/>
          <c:w val="0.58886833963897534"/>
          <c:h val="0.22285531589004637"/>
        </c:manualLayout>
      </c:layout>
      <c:overlay val="1"/>
      <c:spPr>
        <a:noFill/>
        <a:ln>
          <a:noFill/>
        </a:ln>
        <a:effectLst/>
      </c:spPr>
      <c:txPr>
        <a:bodyPr rot="0" spcFirstLastPara="1" vertOverflow="ellipsis" vert="horz" wrap="square" anchor="t" anchorCtr="0"/>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6832B5FA-01A8-4D7A-B5AD-9554FAB9BD98}" type="datetimeFigureOut">
              <a:rPr kumimoji="1" lang="ja-JP" altLang="en-US" smtClean="0"/>
              <a:t>2023/7/12</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453B1843-2A78-4C42-9889-F59F81E900BC}" type="slidenum">
              <a:rPr kumimoji="1" lang="ja-JP" altLang="en-US" smtClean="0"/>
              <a:t>‹#›</a:t>
            </a:fld>
            <a:endParaRPr kumimoji="1" lang="ja-JP" altLang="en-US"/>
          </a:p>
        </p:txBody>
      </p:sp>
    </p:spTree>
    <p:extLst>
      <p:ext uri="{BB962C8B-B14F-4D97-AF65-F5344CB8AC3E}">
        <p14:creationId xmlns:p14="http://schemas.microsoft.com/office/powerpoint/2010/main" val="3563284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E29C77CF-A909-42DD-9E8F-A41C2F403A33}"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4CBCFE7F-FBA3-4A36-A9B2-EA41664485B8}" type="slidenum">
              <a:rPr kumimoji="1" lang="ja-JP" altLang="en-US" smtClean="0"/>
              <a:t>‹#›</a:t>
            </a:fld>
            <a:endParaRPr kumimoji="1" lang="ja-JP" altLang="en-US"/>
          </a:p>
        </p:txBody>
      </p:sp>
    </p:spTree>
    <p:extLst>
      <p:ext uri="{BB962C8B-B14F-4D97-AF65-F5344CB8AC3E}">
        <p14:creationId xmlns:p14="http://schemas.microsoft.com/office/powerpoint/2010/main" val="1680660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www.nidek.co.jp/visual_prosthesis/technology/index.html" TargetMode="External"/><Relationship Id="rId3" Type="http://schemas.openxmlformats.org/officeDocument/2006/relationships/hyperlink" Target="http://www.secondsight.com/system-overview-en.html" TargetMode="External"/><Relationship Id="rId7" Type="http://schemas.openxmlformats.org/officeDocument/2006/relationships/hyperlink" Target="http://www.nidek.co.jp/visual_prosthesis/index.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www.retinaimplant.de/en/news/detail_en.aspx?strID=44" TargetMode="External"/><Relationship Id="rId5" Type="http://schemas.openxmlformats.org/officeDocument/2006/relationships/hyperlink" Target="http://www.nano-retina.com/technology/#adv" TargetMode="External"/><Relationship Id="rId10" Type="http://schemas.openxmlformats.org/officeDocument/2006/relationships/hyperlink" Target="http://www.okayama-u.ac.jp/up_load_files/press27/press-150504.pdf" TargetMode="External"/><Relationship Id="rId4" Type="http://schemas.openxmlformats.org/officeDocument/2006/relationships/hyperlink" Target="http://www.nytimes.com/2013/02/15/health/fda-approves-technology-to-give-limited-vision-to-blind-" TargetMode="External"/><Relationship Id="rId9" Type="http://schemas.openxmlformats.org/officeDocument/2006/relationships/hyperlink" Target="http://achem.okayama-u.ac.jp/polymer/poster.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ired.jp/2008/07/08/%e3%83%9e%e3%82%a4%e3%82%af%e3%83%ad%e6%b3%a2%e3%81%a7%e8%84%b3%e5%86%85%e3%81%ab%e9%9f%b3%e3%82%92%e7%99%ba%e7%94%9f%e3%81%95%e3%81%9b%e3%82%8b%e5%85%b5%e5%99%a8%e3%80%8emedusa%e3%80%8f%ef%bc%9a/" TargetMode="External"/><Relationship Id="rId3" Type="http://schemas.openxmlformats.org/officeDocument/2006/relationships/hyperlink" Target="http://wired.jp/2008/08/25/%e3%80%8c%e5%90%88%e6%88%90%e3%83%86%e3%83%ac%e3%83%91%e3%82%b7%e3%83%bc%e3%80%8d%e3%81%ae%e9%96%8b%e7%99%ba%ef%bc%9a%e6%80%9d%e8%80%83%e3%82%92%e3%82%b3%e3%83%b3%e3%83%94%e3%83%a5%e3%83%bc%e3%82%bf/" TargetMode="External"/><Relationship Id="rId7" Type="http://schemas.openxmlformats.org/officeDocument/2006/relationships/hyperlink" Target="http://www.wired.com/dangerroom/2008/08/the-dia-looks-i/"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wired.jp/2007/05/29/%e8%84%b3%e6%b3%a2%e5%88%a9%e7%94%a8%e3%81%ae%e3%80%8c%e3%82%b9%e3%82%bf%e3%83%bc%e3%83%bb%e3%82%a6%e3%82%a9%e3%83%bc%e3%82%ba%e5%8f%8c%e7%9c%bc%e9%8f%a1%e3%80%8d/" TargetMode="External"/><Relationship Id="rId5" Type="http://schemas.openxmlformats.org/officeDocument/2006/relationships/hyperlink" Target="http://wired.jp/2007/05/28/%e7%b1%b3%e5%9b%bd%e9%98%b2%e7%b7%8f%e7%9c%81%e3%80%81%e8%84%b3%e3%81%ae%e6%b4%bb%e5%8b%95%e3%81%ab%e5%8f%8d%e5%bf%9c%e3%81%99%e3%82%8b%e3%82%b7%e3%82%b9%e3%83%86%e3%83%a0%e3%82%92%e9%96%8b%e7%99%ba/" TargetMode="External"/><Relationship Id="rId4" Type="http://schemas.openxmlformats.org/officeDocument/2006/relationships/hyperlink" Target="http://wired.jp/2008/01/17/%e3%80%8c%e6%80%9d%e8%80%83%e3%81%a7%e5%88%b6%e5%be%a1%e3%81%95%e3%82%8c%e3%82%8b%e5%a4%96%e9%aa%a8%e6%a0%bc%e3%80%8d%ef%bc%9a%e8%84%b3%e6%b4%bb%e5%8b%95%e3%81%a7%e6%ad%a9%e8%a1%8c%e3%83%ad%e3%83%9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9</a:t>
            </a:fld>
            <a:endParaRPr kumimoji="1" lang="ja-JP" altLang="en-US"/>
          </a:p>
        </p:txBody>
      </p:sp>
    </p:spTree>
    <p:extLst>
      <p:ext uri="{BB962C8B-B14F-4D97-AF65-F5344CB8AC3E}">
        <p14:creationId xmlns:p14="http://schemas.microsoft.com/office/powerpoint/2010/main" val="417391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56</a:t>
            </a:fld>
            <a:endParaRPr kumimoji="1" lang="ja-JP" altLang="en-US"/>
          </a:p>
        </p:txBody>
      </p:sp>
    </p:spTree>
    <p:extLst>
      <p:ext uri="{BB962C8B-B14F-4D97-AF65-F5344CB8AC3E}">
        <p14:creationId xmlns:p14="http://schemas.microsoft.com/office/powerpoint/2010/main" val="280411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57</a:t>
            </a:fld>
            <a:endParaRPr kumimoji="1" lang="ja-JP" altLang="en-US"/>
          </a:p>
        </p:txBody>
      </p:sp>
    </p:spTree>
    <p:extLst>
      <p:ext uri="{BB962C8B-B14F-4D97-AF65-F5344CB8AC3E}">
        <p14:creationId xmlns:p14="http://schemas.microsoft.com/office/powerpoint/2010/main" val="480461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58</a:t>
            </a:fld>
            <a:endParaRPr kumimoji="1" lang="ja-JP" altLang="en-US"/>
          </a:p>
        </p:txBody>
      </p:sp>
    </p:spTree>
    <p:extLst>
      <p:ext uri="{BB962C8B-B14F-4D97-AF65-F5344CB8AC3E}">
        <p14:creationId xmlns:p14="http://schemas.microsoft.com/office/powerpoint/2010/main" val="2462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59</a:t>
            </a:fld>
            <a:endParaRPr kumimoji="1" lang="ja-JP" altLang="en-US"/>
          </a:p>
        </p:txBody>
      </p:sp>
    </p:spTree>
    <p:extLst>
      <p:ext uri="{BB962C8B-B14F-4D97-AF65-F5344CB8AC3E}">
        <p14:creationId xmlns:p14="http://schemas.microsoft.com/office/powerpoint/2010/main" val="610502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61</a:t>
            </a:fld>
            <a:endParaRPr kumimoji="1" lang="ja-JP" altLang="en-US"/>
          </a:p>
        </p:txBody>
      </p:sp>
    </p:spTree>
    <p:extLst>
      <p:ext uri="{BB962C8B-B14F-4D97-AF65-F5344CB8AC3E}">
        <p14:creationId xmlns:p14="http://schemas.microsoft.com/office/powerpoint/2010/main" val="287854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2700">
              <a:lnSpc>
                <a:spcPct val="100000"/>
              </a:lnSpc>
              <a:spcBef>
                <a:spcPts val="520"/>
              </a:spcBef>
            </a:pPr>
            <a:r>
              <a:rPr lang="ja-JP" altLang="en-US" sz="800" spc="-15" dirty="0">
                <a:solidFill>
                  <a:srgbClr val="4A4A4A"/>
                </a:solidFill>
                <a:latin typeface="Times New Roman"/>
                <a:cs typeface="Times New Roman"/>
              </a:rPr>
              <a:t>*</a:t>
            </a:r>
            <a:r>
              <a:rPr lang="en-US" altLang="ja-JP" sz="800" spc="-15" dirty="0">
                <a:solidFill>
                  <a:srgbClr val="4A4A4A"/>
                </a:solidFill>
                <a:latin typeface="Times New Roman"/>
                <a:cs typeface="Times New Roman"/>
              </a:rPr>
              <a:t>1</a:t>
            </a:r>
            <a:r>
              <a:rPr lang="ja-JP" altLang="en-US" sz="800" spc="25" dirty="0">
                <a:solidFill>
                  <a:srgbClr val="4A4A4A"/>
                </a:solidFill>
                <a:latin typeface="Times New Roman"/>
                <a:cs typeface="Times New Roman"/>
              </a:rPr>
              <a:t> </a:t>
            </a:r>
            <a:r>
              <a:rPr lang="ja-JP" altLang="en-US" sz="800" spc="-5" dirty="0">
                <a:solidFill>
                  <a:srgbClr val="4A4A4A"/>
                </a:solidFill>
                <a:latin typeface="Noto Sans Mono CJK JP Regular"/>
                <a:cs typeface="Noto Sans Mono CJK JP Regular"/>
              </a:rPr>
              <a:t>出典</a:t>
            </a:r>
            <a:r>
              <a:rPr lang="ja-JP" altLang="en-US" sz="800" spc="-10" dirty="0">
                <a:solidFill>
                  <a:srgbClr val="4A4A4A"/>
                </a:solidFill>
                <a:latin typeface="Noto Sans Mono CJK JP Regular"/>
                <a:cs typeface="Noto Sans Mono CJK JP Regular"/>
              </a:rPr>
              <a:t>：</a:t>
            </a:r>
            <a:r>
              <a:rPr lang="en-US" altLang="ja-JP" sz="800" spc="-10" dirty="0">
                <a:solidFill>
                  <a:srgbClr val="4A4A4A"/>
                </a:solidFill>
                <a:latin typeface="Times New Roman"/>
                <a:cs typeface="Times New Roman"/>
              </a:rPr>
              <a:t>Second</a:t>
            </a:r>
            <a:r>
              <a:rPr lang="en-US" altLang="ja-JP" sz="800" spc="25" dirty="0">
                <a:solidFill>
                  <a:srgbClr val="4A4A4A"/>
                </a:solidFill>
                <a:latin typeface="Times New Roman"/>
                <a:cs typeface="Times New Roman"/>
              </a:rPr>
              <a:t> </a:t>
            </a:r>
            <a:r>
              <a:rPr lang="en-US" altLang="ja-JP" sz="800" spc="-15" dirty="0">
                <a:solidFill>
                  <a:srgbClr val="4A4A4A"/>
                </a:solidFill>
                <a:latin typeface="Times New Roman"/>
                <a:cs typeface="Times New Roman"/>
              </a:rPr>
              <a:t>Sight</a:t>
            </a:r>
            <a:r>
              <a:rPr lang="en-US" altLang="ja-JP" sz="800" spc="65" dirty="0">
                <a:solidFill>
                  <a:srgbClr val="4A4A4A"/>
                </a:solidFill>
                <a:latin typeface="Times New Roman"/>
                <a:cs typeface="Times New Roman"/>
              </a:rPr>
              <a:t> </a:t>
            </a:r>
            <a:r>
              <a:rPr lang="en-US" altLang="ja-JP" sz="800" spc="-15" dirty="0">
                <a:solidFill>
                  <a:srgbClr val="4A4A4A"/>
                </a:solidFill>
                <a:latin typeface="Times New Roman"/>
                <a:cs typeface="Times New Roman"/>
              </a:rPr>
              <a:t>HP</a:t>
            </a:r>
            <a:r>
              <a:rPr lang="ja-JP" altLang="en-US" sz="800" spc="-5" dirty="0">
                <a:solidFill>
                  <a:srgbClr val="4A4A4A"/>
                </a:solidFill>
                <a:latin typeface="Noto Sans Mono CJK JP Regular"/>
                <a:cs typeface="Noto Sans Mono CJK JP Regular"/>
              </a:rPr>
              <a:t>より</a:t>
            </a:r>
            <a:r>
              <a:rPr lang="en-US" altLang="ja-JP" sz="800" spc="-5" dirty="0">
                <a:solidFill>
                  <a:srgbClr val="4A4A4A"/>
                </a:solidFill>
                <a:latin typeface="Times New Roman"/>
                <a:cs typeface="Times New Roman"/>
                <a:hlinkClick r:id="rId3"/>
              </a:rPr>
              <a:t>http://www.secondsight.com/system-overview-en.html</a:t>
            </a:r>
            <a:r>
              <a:rPr lang="ja-JP" altLang="en-US" sz="800" spc="-5" dirty="0">
                <a:solidFill>
                  <a:srgbClr val="4A4A4A"/>
                </a:solidFill>
                <a:latin typeface="Noto Sans Mono CJK JP Regular"/>
                <a:cs typeface="Noto Sans Mono CJK JP Regular"/>
              </a:rPr>
              <a:t>（アク</a:t>
            </a:r>
            <a:r>
              <a:rPr lang="ja-JP" altLang="en-US" sz="800" spc="5" dirty="0">
                <a:solidFill>
                  <a:srgbClr val="4A4A4A"/>
                </a:solidFill>
                <a:latin typeface="Noto Sans Mono CJK JP Regular"/>
                <a:cs typeface="Noto Sans Mono CJK JP Regular"/>
              </a:rPr>
              <a:t>セ</a:t>
            </a:r>
            <a:r>
              <a:rPr lang="ja-JP" altLang="en-US" sz="800" spc="-5" dirty="0">
                <a:solidFill>
                  <a:srgbClr val="4A4A4A"/>
                </a:solidFill>
                <a:latin typeface="Noto Sans Mono CJK JP Regular"/>
                <a:cs typeface="Noto Sans Mono CJK JP Regular"/>
              </a:rPr>
              <a:t>ス日</a:t>
            </a:r>
            <a:r>
              <a:rPr lang="ja-JP" altLang="en-US" sz="800" dirty="0">
                <a:solidFill>
                  <a:srgbClr val="4A4A4A"/>
                </a:solidFill>
                <a:latin typeface="Noto Sans Mono CJK JP Regular"/>
                <a:cs typeface="Noto Sans Mono CJK JP Regular"/>
              </a:rPr>
              <a:t>：</a:t>
            </a:r>
            <a:r>
              <a:rPr lang="en-US" altLang="ja-JP" sz="800" dirty="0">
                <a:solidFill>
                  <a:srgbClr val="4A4A4A"/>
                </a:solidFill>
                <a:latin typeface="Times New Roman"/>
                <a:cs typeface="Times New Roman"/>
              </a:rPr>
              <a:t>2016</a:t>
            </a:r>
            <a:r>
              <a:rPr lang="ja-JP" altLang="en-US" sz="800" spc="5" dirty="0">
                <a:solidFill>
                  <a:srgbClr val="4A4A4A"/>
                </a:solidFill>
                <a:latin typeface="Noto Sans Mono CJK JP Regular"/>
                <a:cs typeface="Noto Sans Mono CJK JP Regular"/>
              </a:rPr>
              <a:t>年</a:t>
            </a:r>
            <a:r>
              <a:rPr lang="en-US" altLang="ja-JP" sz="800" spc="-5" dirty="0">
                <a:solidFill>
                  <a:srgbClr val="4A4A4A"/>
                </a:solidFill>
                <a:latin typeface="Times New Roman"/>
                <a:cs typeface="Times New Roman"/>
              </a:rPr>
              <a:t>2</a:t>
            </a:r>
            <a:r>
              <a:rPr lang="ja-JP" altLang="en-US" sz="800" spc="-5" dirty="0">
                <a:solidFill>
                  <a:srgbClr val="4A4A4A"/>
                </a:solidFill>
                <a:latin typeface="Noto Sans Mono CJK JP Regular"/>
                <a:cs typeface="Noto Sans Mono CJK JP Regular"/>
              </a:rPr>
              <a:t>月</a:t>
            </a:r>
            <a:r>
              <a:rPr lang="en-US" altLang="ja-JP" sz="800" dirty="0">
                <a:solidFill>
                  <a:srgbClr val="4A4A4A"/>
                </a:solidFill>
                <a:latin typeface="Times New Roman"/>
                <a:cs typeface="Times New Roman"/>
              </a:rPr>
              <a:t>24</a:t>
            </a:r>
            <a:r>
              <a:rPr lang="ja-JP" altLang="en-US" sz="800" spc="-5"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marR="5080">
              <a:lnSpc>
                <a:spcPct val="100000"/>
              </a:lnSpc>
              <a:spcBef>
                <a:spcPts val="420"/>
              </a:spcBef>
            </a:pPr>
            <a:r>
              <a:rPr lang="ja-JP" altLang="en-US" sz="800" spc="-15" dirty="0">
                <a:solidFill>
                  <a:srgbClr val="4A4A4A"/>
                </a:solidFill>
                <a:latin typeface="Times New Roman"/>
                <a:cs typeface="Times New Roman"/>
              </a:rPr>
              <a:t>*</a:t>
            </a:r>
            <a:r>
              <a:rPr lang="en-US" altLang="ja-JP" sz="800" spc="-15" dirty="0">
                <a:solidFill>
                  <a:srgbClr val="4A4A4A"/>
                </a:solidFill>
                <a:latin typeface="Times New Roman"/>
                <a:cs typeface="Times New Roman"/>
              </a:rPr>
              <a:t>2</a:t>
            </a:r>
            <a:r>
              <a:rPr lang="ja-JP" altLang="en-US" sz="800" spc="30" dirty="0">
                <a:solidFill>
                  <a:srgbClr val="4A4A4A"/>
                </a:solidFill>
                <a:latin typeface="Times New Roman"/>
                <a:cs typeface="Times New Roman"/>
              </a:rPr>
              <a:t> </a:t>
            </a:r>
            <a:r>
              <a:rPr lang="ja-JP" altLang="en-US" sz="800" spc="-5" dirty="0">
                <a:solidFill>
                  <a:srgbClr val="4A4A4A"/>
                </a:solidFill>
                <a:latin typeface="Noto Sans Mono CJK JP Regular"/>
                <a:cs typeface="Noto Sans Mono CJK JP Regular"/>
              </a:rPr>
              <a:t>出典</a:t>
            </a:r>
            <a:r>
              <a:rPr lang="ja-JP" altLang="en-US" sz="800" spc="-10" dirty="0">
                <a:solidFill>
                  <a:srgbClr val="4A4A4A"/>
                </a:solidFill>
                <a:latin typeface="Noto Sans Mono CJK JP Regular"/>
                <a:cs typeface="Noto Sans Mono CJK JP Regular"/>
              </a:rPr>
              <a:t>：</a:t>
            </a:r>
            <a:r>
              <a:rPr lang="en-US" altLang="ja-JP" sz="800" spc="-10" dirty="0" err="1">
                <a:solidFill>
                  <a:srgbClr val="4A4A4A"/>
                </a:solidFill>
                <a:latin typeface="Times New Roman"/>
                <a:cs typeface="Times New Roman"/>
              </a:rPr>
              <a:t>NewYorkTimes</a:t>
            </a:r>
            <a:r>
              <a:rPr lang="ja-JP" altLang="en-US" sz="800" spc="-5" dirty="0">
                <a:solidFill>
                  <a:srgbClr val="4A4A4A"/>
                </a:solidFill>
                <a:latin typeface="Noto Sans Mono CJK JP Regular"/>
                <a:cs typeface="Noto Sans Mono CJK JP Regular"/>
              </a:rPr>
              <a:t>「</a:t>
            </a:r>
            <a:r>
              <a:rPr lang="en-US" altLang="ja-JP" sz="800" dirty="0">
                <a:solidFill>
                  <a:srgbClr val="4A4A4A"/>
                </a:solidFill>
                <a:latin typeface="Times New Roman"/>
                <a:cs typeface="Times New Roman"/>
              </a:rPr>
              <a:t>Device</a:t>
            </a:r>
            <a:r>
              <a:rPr lang="en-US" altLang="ja-JP" sz="800" spc="65" dirty="0">
                <a:solidFill>
                  <a:srgbClr val="4A4A4A"/>
                </a:solidFill>
                <a:latin typeface="Times New Roman"/>
                <a:cs typeface="Times New Roman"/>
              </a:rPr>
              <a:t> </a:t>
            </a:r>
            <a:r>
              <a:rPr lang="en-US" altLang="ja-JP" sz="800" spc="-10" dirty="0">
                <a:solidFill>
                  <a:srgbClr val="4A4A4A"/>
                </a:solidFill>
                <a:latin typeface="Times New Roman"/>
                <a:cs typeface="Times New Roman"/>
              </a:rPr>
              <a:t>Offers</a:t>
            </a:r>
            <a:r>
              <a:rPr lang="en-US" altLang="ja-JP" sz="800" spc="70" dirty="0">
                <a:solidFill>
                  <a:srgbClr val="4A4A4A"/>
                </a:solidFill>
                <a:latin typeface="Times New Roman"/>
                <a:cs typeface="Times New Roman"/>
              </a:rPr>
              <a:t> </a:t>
            </a:r>
            <a:r>
              <a:rPr lang="en-US" altLang="ja-JP" sz="800" spc="-10" dirty="0">
                <a:solidFill>
                  <a:srgbClr val="4A4A4A"/>
                </a:solidFill>
                <a:latin typeface="Times New Roman"/>
                <a:cs typeface="Times New Roman"/>
              </a:rPr>
              <a:t>Partial</a:t>
            </a:r>
            <a:r>
              <a:rPr lang="en-US" altLang="ja-JP" sz="800" spc="60" dirty="0">
                <a:solidFill>
                  <a:srgbClr val="4A4A4A"/>
                </a:solidFill>
                <a:latin typeface="Times New Roman"/>
                <a:cs typeface="Times New Roman"/>
              </a:rPr>
              <a:t> </a:t>
            </a:r>
            <a:r>
              <a:rPr lang="en-US" altLang="ja-JP" sz="800" spc="-10" dirty="0">
                <a:solidFill>
                  <a:srgbClr val="4A4A4A"/>
                </a:solidFill>
                <a:latin typeface="Times New Roman"/>
                <a:cs typeface="Times New Roman"/>
              </a:rPr>
              <a:t>Vision</a:t>
            </a:r>
            <a:r>
              <a:rPr lang="en-US" altLang="ja-JP" sz="800" spc="50" dirty="0">
                <a:solidFill>
                  <a:srgbClr val="4A4A4A"/>
                </a:solidFill>
                <a:latin typeface="Times New Roman"/>
                <a:cs typeface="Times New Roman"/>
              </a:rPr>
              <a:t> </a:t>
            </a:r>
            <a:r>
              <a:rPr lang="en-US" altLang="ja-JP" sz="800" spc="-10" dirty="0">
                <a:solidFill>
                  <a:srgbClr val="4A4A4A"/>
                </a:solidFill>
                <a:latin typeface="Times New Roman"/>
                <a:cs typeface="Times New Roman"/>
              </a:rPr>
              <a:t>for</a:t>
            </a:r>
            <a:r>
              <a:rPr lang="en-US" altLang="ja-JP" sz="800" spc="25" dirty="0">
                <a:solidFill>
                  <a:srgbClr val="4A4A4A"/>
                </a:solidFill>
                <a:latin typeface="Times New Roman"/>
                <a:cs typeface="Times New Roman"/>
              </a:rPr>
              <a:t> </a:t>
            </a:r>
            <a:r>
              <a:rPr lang="en-US" altLang="ja-JP" sz="800" spc="-10" dirty="0">
                <a:solidFill>
                  <a:srgbClr val="4A4A4A"/>
                </a:solidFill>
                <a:latin typeface="Times New Roman"/>
                <a:cs typeface="Times New Roman"/>
              </a:rPr>
              <a:t>the</a:t>
            </a:r>
            <a:r>
              <a:rPr lang="en-US" altLang="ja-JP" sz="800" spc="25" dirty="0">
                <a:solidFill>
                  <a:srgbClr val="4A4A4A"/>
                </a:solidFill>
                <a:latin typeface="Times New Roman"/>
                <a:cs typeface="Times New Roman"/>
              </a:rPr>
              <a:t> </a:t>
            </a:r>
            <a:r>
              <a:rPr lang="en-US" altLang="ja-JP" sz="800" spc="-10" dirty="0">
                <a:solidFill>
                  <a:srgbClr val="4A4A4A"/>
                </a:solidFill>
                <a:latin typeface="Times New Roman"/>
                <a:cs typeface="Times New Roman"/>
              </a:rPr>
              <a:t>Blind</a:t>
            </a:r>
            <a:r>
              <a:rPr lang="ja-JP" altLang="en-US" sz="800" spc="-5" dirty="0">
                <a:solidFill>
                  <a:srgbClr val="4A4A4A"/>
                </a:solidFill>
                <a:latin typeface="Noto Sans Mono CJK JP Regular"/>
                <a:cs typeface="Noto Sans Mono CJK JP Regular"/>
              </a:rPr>
              <a:t>」</a:t>
            </a:r>
            <a:r>
              <a:rPr lang="ja-JP" altLang="en-US" sz="800" spc="5" dirty="0">
                <a:solidFill>
                  <a:srgbClr val="4A4A4A"/>
                </a:solidFill>
                <a:latin typeface="Noto Sans Mono CJK JP Regular"/>
                <a:cs typeface="Noto Sans Mono CJK JP Regular"/>
              </a:rPr>
              <a:t>より</a:t>
            </a:r>
            <a:r>
              <a:rPr lang="en-US" altLang="ja-JP" sz="800" dirty="0">
                <a:solidFill>
                  <a:srgbClr val="4A4A4A"/>
                </a:solidFill>
                <a:latin typeface="Times New Roman"/>
                <a:cs typeface="Times New Roman"/>
                <a:hlinkClick r:id="rId4"/>
              </a:rPr>
              <a:t>http://www.nytimes.com/2013/02/15/health/fda-approves-technology-to-give-limited-vision-to-blind- </a:t>
            </a:r>
            <a:r>
              <a:rPr lang="en-US" altLang="ja-JP" sz="800" dirty="0">
                <a:solidFill>
                  <a:srgbClr val="4A4A4A"/>
                </a:solidFill>
                <a:latin typeface="Times New Roman"/>
                <a:cs typeface="Times New Roman"/>
              </a:rPr>
              <a:t> </a:t>
            </a:r>
            <a:r>
              <a:rPr lang="en-US" altLang="ja-JP" sz="800" spc="-5" dirty="0">
                <a:solidFill>
                  <a:srgbClr val="4A4A4A"/>
                </a:solidFill>
                <a:latin typeface="Times New Roman"/>
                <a:cs typeface="Times New Roman"/>
              </a:rPr>
              <a:t>people.html</a:t>
            </a:r>
            <a:r>
              <a:rPr lang="en-US" altLang="ja-JP" sz="800" spc="70" dirty="0">
                <a:solidFill>
                  <a:srgbClr val="4A4A4A"/>
                </a:solidFill>
                <a:latin typeface="Times New Roman"/>
                <a:cs typeface="Times New Roman"/>
              </a:rPr>
              <a:t> </a:t>
            </a:r>
            <a:r>
              <a:rPr lang="ja-JP" altLang="en-US" sz="800" spc="-5" dirty="0">
                <a:solidFill>
                  <a:srgbClr val="4A4A4A"/>
                </a:solidFill>
                <a:latin typeface="Noto Sans Mono CJK JP Regular"/>
                <a:cs typeface="Noto Sans Mono CJK JP Regular"/>
              </a:rPr>
              <a:t>（アクセス日：</a:t>
            </a:r>
            <a:r>
              <a:rPr lang="en-US" altLang="ja-JP" sz="800" spc="-5" dirty="0">
                <a:solidFill>
                  <a:srgbClr val="4A4A4A"/>
                </a:solidFill>
                <a:latin typeface="Times New Roman"/>
                <a:cs typeface="Times New Roman"/>
              </a:rPr>
              <a:t>2016</a:t>
            </a:r>
            <a:r>
              <a:rPr lang="ja-JP" altLang="en-US" sz="800" spc="-5" dirty="0">
                <a:solidFill>
                  <a:srgbClr val="4A4A4A"/>
                </a:solidFill>
                <a:latin typeface="Noto Sans Mono CJK JP Regular"/>
                <a:cs typeface="Noto Sans Mono CJK JP Regular"/>
              </a:rPr>
              <a:t>年</a:t>
            </a:r>
            <a:r>
              <a:rPr lang="en-US" altLang="ja-JP" sz="800" spc="-5" dirty="0">
                <a:solidFill>
                  <a:srgbClr val="4A4A4A"/>
                </a:solidFill>
                <a:latin typeface="Times New Roman"/>
                <a:cs typeface="Times New Roman"/>
              </a:rPr>
              <a:t>2</a:t>
            </a:r>
            <a:r>
              <a:rPr lang="ja-JP" altLang="en-US" sz="800" spc="-5" dirty="0">
                <a:solidFill>
                  <a:srgbClr val="4A4A4A"/>
                </a:solidFill>
                <a:latin typeface="Noto Sans Mono CJK JP Regular"/>
                <a:cs typeface="Noto Sans Mono CJK JP Regular"/>
              </a:rPr>
              <a:t>月</a:t>
            </a:r>
            <a:r>
              <a:rPr lang="en-US" altLang="ja-JP" sz="800" spc="-5" dirty="0">
                <a:solidFill>
                  <a:srgbClr val="4A4A4A"/>
                </a:solidFill>
                <a:latin typeface="Times New Roman"/>
                <a:cs typeface="Times New Roman"/>
              </a:rPr>
              <a:t>24</a:t>
            </a:r>
            <a:r>
              <a:rPr lang="ja-JP" altLang="en-US" sz="800" spc="-5"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a:lnSpc>
                <a:spcPct val="100000"/>
              </a:lnSpc>
              <a:spcBef>
                <a:spcPts val="420"/>
              </a:spcBef>
            </a:pPr>
            <a:r>
              <a:rPr lang="ja-JP" altLang="en-US" sz="800" spc="-15" dirty="0">
                <a:solidFill>
                  <a:srgbClr val="4A4A4A"/>
                </a:solidFill>
                <a:latin typeface="Times New Roman"/>
                <a:cs typeface="Times New Roman"/>
              </a:rPr>
              <a:t>*</a:t>
            </a:r>
            <a:r>
              <a:rPr lang="en-US" altLang="ja-JP" sz="800" spc="-15" dirty="0">
                <a:solidFill>
                  <a:srgbClr val="4A4A4A"/>
                </a:solidFill>
                <a:latin typeface="Times New Roman"/>
                <a:cs typeface="Times New Roman"/>
              </a:rPr>
              <a:t>3</a:t>
            </a:r>
            <a:r>
              <a:rPr lang="ja-JP" altLang="en-US" sz="800" spc="25" dirty="0">
                <a:solidFill>
                  <a:srgbClr val="4A4A4A"/>
                </a:solidFill>
                <a:latin typeface="Times New Roman"/>
                <a:cs typeface="Times New Roman"/>
              </a:rPr>
              <a:t> </a:t>
            </a:r>
            <a:r>
              <a:rPr lang="ja-JP" altLang="en-US" sz="800" spc="-5" dirty="0">
                <a:solidFill>
                  <a:srgbClr val="4A4A4A"/>
                </a:solidFill>
                <a:latin typeface="Noto Sans Mono CJK JP Regular"/>
                <a:cs typeface="Noto Sans Mono CJK JP Regular"/>
              </a:rPr>
              <a:t>出典</a:t>
            </a:r>
            <a:r>
              <a:rPr lang="ja-JP" altLang="en-US" sz="800" spc="-10" dirty="0">
                <a:solidFill>
                  <a:srgbClr val="4A4A4A"/>
                </a:solidFill>
                <a:latin typeface="Noto Sans Mono CJK JP Regular"/>
                <a:cs typeface="Noto Sans Mono CJK JP Regular"/>
              </a:rPr>
              <a:t>：</a:t>
            </a:r>
            <a:r>
              <a:rPr lang="en-US" altLang="ja-JP" sz="800" spc="-10" dirty="0" err="1">
                <a:solidFill>
                  <a:srgbClr val="4A4A4A"/>
                </a:solidFill>
                <a:latin typeface="Times New Roman"/>
                <a:cs typeface="Times New Roman"/>
              </a:rPr>
              <a:t>Nano</a:t>
            </a:r>
            <a:r>
              <a:rPr lang="en-US" altLang="ja-JP" sz="800" spc="-10" dirty="0">
                <a:solidFill>
                  <a:srgbClr val="4A4A4A"/>
                </a:solidFill>
                <a:latin typeface="Times New Roman"/>
                <a:cs typeface="Times New Roman"/>
              </a:rPr>
              <a:t>-Retina</a:t>
            </a:r>
            <a:r>
              <a:rPr lang="en-US" altLang="ja-JP" sz="800" spc="50" dirty="0">
                <a:solidFill>
                  <a:srgbClr val="4A4A4A"/>
                </a:solidFill>
                <a:latin typeface="Times New Roman"/>
                <a:cs typeface="Times New Roman"/>
              </a:rPr>
              <a:t> </a:t>
            </a:r>
            <a:r>
              <a:rPr lang="en-US" altLang="ja-JP" sz="800" spc="-15" dirty="0">
                <a:solidFill>
                  <a:srgbClr val="4A4A4A"/>
                </a:solidFill>
                <a:latin typeface="Times New Roman"/>
                <a:cs typeface="Times New Roman"/>
              </a:rPr>
              <a:t>HP</a:t>
            </a:r>
            <a:r>
              <a:rPr lang="ja-JP" altLang="en-US" sz="800" spc="-5" dirty="0">
                <a:solidFill>
                  <a:srgbClr val="4A4A4A"/>
                </a:solidFill>
                <a:latin typeface="Noto Sans Mono CJK JP Regular"/>
                <a:cs typeface="Noto Sans Mono CJK JP Regular"/>
              </a:rPr>
              <a:t>より</a:t>
            </a:r>
            <a:r>
              <a:rPr lang="ja-JP" altLang="en-US" sz="800" spc="-150" dirty="0">
                <a:solidFill>
                  <a:srgbClr val="4A4A4A"/>
                </a:solidFill>
                <a:latin typeface="Noto Sans Mono CJK JP Regular"/>
                <a:cs typeface="Noto Sans Mono CJK JP Regular"/>
              </a:rPr>
              <a:t> </a:t>
            </a:r>
            <a:r>
              <a:rPr lang="en-US" altLang="ja-JP" sz="800" spc="-5" dirty="0">
                <a:solidFill>
                  <a:srgbClr val="4A4A4A"/>
                </a:solidFill>
                <a:latin typeface="Times New Roman"/>
                <a:cs typeface="Times New Roman"/>
                <a:hlinkClick r:id="rId5"/>
              </a:rPr>
              <a:t>http://www.nano-retina.com/technology/#adv</a:t>
            </a:r>
            <a:r>
              <a:rPr lang="en-US" altLang="ja-JP" sz="800" spc="90" dirty="0">
                <a:solidFill>
                  <a:srgbClr val="4A4A4A"/>
                </a:solidFill>
                <a:latin typeface="Times New Roman"/>
                <a:cs typeface="Times New Roman"/>
              </a:rPr>
              <a:t> </a:t>
            </a:r>
            <a:r>
              <a:rPr lang="ja-JP" altLang="en-US" sz="800" spc="-5" dirty="0">
                <a:solidFill>
                  <a:srgbClr val="4A4A4A"/>
                </a:solidFill>
                <a:latin typeface="Noto Sans Mono CJK JP Regular"/>
                <a:cs typeface="Noto Sans Mono CJK JP Regular"/>
              </a:rPr>
              <a:t>（アクセス日：</a:t>
            </a:r>
            <a:r>
              <a:rPr lang="en-US" altLang="ja-JP" sz="800" spc="-5" dirty="0">
                <a:solidFill>
                  <a:srgbClr val="4A4A4A"/>
                </a:solidFill>
                <a:latin typeface="Times New Roman"/>
                <a:cs typeface="Times New Roman"/>
              </a:rPr>
              <a:t>2016</a:t>
            </a:r>
            <a:r>
              <a:rPr lang="ja-JP" altLang="en-US" sz="800" spc="-5" dirty="0">
                <a:solidFill>
                  <a:srgbClr val="4A4A4A"/>
                </a:solidFill>
                <a:latin typeface="Noto Sans Mono CJK JP Regular"/>
                <a:cs typeface="Noto Sans Mono CJK JP Regular"/>
              </a:rPr>
              <a:t>年</a:t>
            </a:r>
            <a:r>
              <a:rPr lang="en-US" altLang="ja-JP" sz="800" spc="-5" dirty="0">
                <a:solidFill>
                  <a:srgbClr val="4A4A4A"/>
                </a:solidFill>
                <a:latin typeface="Times New Roman"/>
                <a:cs typeface="Times New Roman"/>
              </a:rPr>
              <a:t>2</a:t>
            </a:r>
            <a:r>
              <a:rPr lang="ja-JP" altLang="en-US" sz="800" spc="-5" dirty="0">
                <a:solidFill>
                  <a:srgbClr val="4A4A4A"/>
                </a:solidFill>
                <a:latin typeface="Noto Sans Mono CJK JP Regular"/>
                <a:cs typeface="Noto Sans Mono CJK JP Regular"/>
              </a:rPr>
              <a:t>月</a:t>
            </a:r>
            <a:r>
              <a:rPr lang="en-US" altLang="ja-JP" sz="800" spc="-5" dirty="0">
                <a:solidFill>
                  <a:srgbClr val="4A4A4A"/>
                </a:solidFill>
                <a:latin typeface="Times New Roman"/>
                <a:cs typeface="Times New Roman"/>
              </a:rPr>
              <a:t>24</a:t>
            </a:r>
            <a:r>
              <a:rPr lang="ja-JP" altLang="en-US" sz="800" spc="-5"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a:lnSpc>
                <a:spcPct val="100000"/>
              </a:lnSpc>
              <a:spcBef>
                <a:spcPts val="420"/>
              </a:spcBef>
            </a:pPr>
            <a:r>
              <a:rPr lang="ja-JP" altLang="en-US" sz="800" spc="-15" dirty="0">
                <a:solidFill>
                  <a:srgbClr val="4A4A4A"/>
                </a:solidFill>
                <a:latin typeface="Times New Roman"/>
                <a:cs typeface="Times New Roman"/>
              </a:rPr>
              <a:t>*</a:t>
            </a:r>
            <a:r>
              <a:rPr lang="en-US" altLang="ja-JP" sz="800" spc="-15" dirty="0">
                <a:solidFill>
                  <a:srgbClr val="4A4A4A"/>
                </a:solidFill>
                <a:latin typeface="Times New Roman"/>
                <a:cs typeface="Times New Roman"/>
              </a:rPr>
              <a:t>4</a:t>
            </a:r>
            <a:r>
              <a:rPr lang="ja-JP" altLang="en-US" sz="800" spc="25" dirty="0">
                <a:solidFill>
                  <a:srgbClr val="4A4A4A"/>
                </a:solidFill>
                <a:latin typeface="Times New Roman"/>
                <a:cs typeface="Times New Roman"/>
              </a:rPr>
              <a:t> </a:t>
            </a:r>
            <a:r>
              <a:rPr lang="ja-JP" altLang="en-US" sz="800" spc="-5" dirty="0">
                <a:solidFill>
                  <a:srgbClr val="4A4A4A"/>
                </a:solidFill>
                <a:latin typeface="Noto Sans Mono CJK JP Regular"/>
                <a:cs typeface="Noto Sans Mono CJK JP Regular"/>
              </a:rPr>
              <a:t>出典</a:t>
            </a:r>
            <a:r>
              <a:rPr lang="ja-JP" altLang="en-US" sz="800" spc="-10" dirty="0">
                <a:solidFill>
                  <a:srgbClr val="4A4A4A"/>
                </a:solidFill>
                <a:latin typeface="Noto Sans Mono CJK JP Regular"/>
                <a:cs typeface="Noto Sans Mono CJK JP Regular"/>
              </a:rPr>
              <a:t>：</a:t>
            </a:r>
            <a:r>
              <a:rPr lang="en-US" altLang="ja-JP" sz="800" spc="-10" dirty="0">
                <a:solidFill>
                  <a:srgbClr val="4A4A4A"/>
                </a:solidFill>
                <a:latin typeface="Times New Roman"/>
                <a:cs typeface="Times New Roman"/>
              </a:rPr>
              <a:t>Retina</a:t>
            </a:r>
            <a:r>
              <a:rPr lang="en-US" altLang="ja-JP" sz="800" spc="55" dirty="0">
                <a:solidFill>
                  <a:srgbClr val="4A4A4A"/>
                </a:solidFill>
                <a:latin typeface="Times New Roman"/>
                <a:cs typeface="Times New Roman"/>
              </a:rPr>
              <a:t> </a:t>
            </a:r>
            <a:r>
              <a:rPr lang="en-US" altLang="ja-JP" sz="800" spc="-10" dirty="0">
                <a:solidFill>
                  <a:srgbClr val="4A4A4A"/>
                </a:solidFill>
                <a:latin typeface="Times New Roman"/>
                <a:cs typeface="Times New Roman"/>
              </a:rPr>
              <a:t>Implant</a:t>
            </a:r>
            <a:r>
              <a:rPr lang="en-US" altLang="ja-JP" sz="800" spc="65" dirty="0">
                <a:solidFill>
                  <a:srgbClr val="4A4A4A"/>
                </a:solidFill>
                <a:latin typeface="Times New Roman"/>
                <a:cs typeface="Times New Roman"/>
              </a:rPr>
              <a:t> </a:t>
            </a:r>
            <a:r>
              <a:rPr lang="en-US" altLang="ja-JP" sz="800" spc="-15" dirty="0">
                <a:solidFill>
                  <a:srgbClr val="4A4A4A"/>
                </a:solidFill>
                <a:latin typeface="Times New Roman"/>
                <a:cs typeface="Times New Roman"/>
              </a:rPr>
              <a:t>HP</a:t>
            </a:r>
            <a:r>
              <a:rPr lang="ja-JP" altLang="en-US" sz="800" spc="-5" dirty="0">
                <a:solidFill>
                  <a:srgbClr val="4A4A4A"/>
                </a:solidFill>
                <a:latin typeface="Noto Sans Mono CJK JP Regular"/>
                <a:cs typeface="Noto Sans Mono CJK JP Regular"/>
              </a:rPr>
              <a:t>より</a:t>
            </a:r>
            <a:r>
              <a:rPr lang="en-US" altLang="ja-JP" sz="800" spc="-5" dirty="0">
                <a:solidFill>
                  <a:srgbClr val="4A4A4A"/>
                </a:solidFill>
                <a:latin typeface="Times New Roman"/>
                <a:cs typeface="Times New Roman"/>
                <a:hlinkClick r:id="rId6"/>
              </a:rPr>
              <a:t>http://www.retinaimplant.de/en/news/detail_en.aspx?strID=44</a:t>
            </a:r>
            <a:r>
              <a:rPr lang="ja-JP" altLang="en-US" sz="800" spc="-5" dirty="0">
                <a:solidFill>
                  <a:srgbClr val="4A4A4A"/>
                </a:solidFill>
                <a:latin typeface="Noto Sans Mono CJK JP Regular"/>
                <a:cs typeface="Noto Sans Mono CJK JP Regular"/>
              </a:rPr>
              <a:t>（アク</a:t>
            </a:r>
            <a:r>
              <a:rPr lang="ja-JP" altLang="en-US" sz="800" spc="5" dirty="0">
                <a:solidFill>
                  <a:srgbClr val="4A4A4A"/>
                </a:solidFill>
                <a:latin typeface="Noto Sans Mono CJK JP Regular"/>
                <a:cs typeface="Noto Sans Mono CJK JP Regular"/>
              </a:rPr>
              <a:t>セ</a:t>
            </a:r>
            <a:r>
              <a:rPr lang="ja-JP" altLang="en-US" sz="800" spc="-5" dirty="0">
                <a:solidFill>
                  <a:srgbClr val="4A4A4A"/>
                </a:solidFill>
                <a:latin typeface="Noto Sans Mono CJK JP Regular"/>
                <a:cs typeface="Noto Sans Mono CJK JP Regular"/>
              </a:rPr>
              <a:t>ス日：</a:t>
            </a:r>
            <a:r>
              <a:rPr lang="en-US" altLang="ja-JP" sz="800" spc="-5" dirty="0">
                <a:solidFill>
                  <a:srgbClr val="4A4A4A"/>
                </a:solidFill>
                <a:latin typeface="Times New Roman"/>
                <a:cs typeface="Times New Roman"/>
              </a:rPr>
              <a:t>2016</a:t>
            </a:r>
            <a:r>
              <a:rPr lang="ja-JP" altLang="en-US" sz="800" spc="-5" dirty="0">
                <a:solidFill>
                  <a:srgbClr val="4A4A4A"/>
                </a:solidFill>
                <a:latin typeface="Noto Sans Mono CJK JP Regular"/>
                <a:cs typeface="Noto Sans Mono CJK JP Regular"/>
              </a:rPr>
              <a:t>年</a:t>
            </a:r>
            <a:r>
              <a:rPr lang="en-US" altLang="ja-JP" sz="800" spc="5" dirty="0">
                <a:solidFill>
                  <a:srgbClr val="4A4A4A"/>
                </a:solidFill>
                <a:latin typeface="Times New Roman"/>
                <a:cs typeface="Times New Roman"/>
              </a:rPr>
              <a:t>2</a:t>
            </a:r>
            <a:r>
              <a:rPr lang="ja-JP" altLang="en-US" sz="800" spc="-5" dirty="0">
                <a:solidFill>
                  <a:srgbClr val="4A4A4A"/>
                </a:solidFill>
                <a:latin typeface="Noto Sans Mono CJK JP Regular"/>
                <a:cs typeface="Noto Sans Mono CJK JP Regular"/>
              </a:rPr>
              <a:t>月</a:t>
            </a:r>
            <a:r>
              <a:rPr lang="en-US" altLang="ja-JP" sz="800" spc="-5" dirty="0">
                <a:solidFill>
                  <a:srgbClr val="4A4A4A"/>
                </a:solidFill>
                <a:latin typeface="Times New Roman"/>
                <a:cs typeface="Times New Roman"/>
              </a:rPr>
              <a:t>24</a:t>
            </a:r>
            <a:r>
              <a:rPr lang="ja-JP" altLang="en-US" sz="800" spc="5"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a:lnSpc>
                <a:spcPct val="100000"/>
              </a:lnSpc>
              <a:spcBef>
                <a:spcPts val="420"/>
              </a:spcBef>
            </a:pPr>
            <a:r>
              <a:rPr lang="ja-JP" altLang="en-US" sz="800" spc="-5" dirty="0">
                <a:solidFill>
                  <a:srgbClr val="4A4A4A"/>
                </a:solidFill>
                <a:latin typeface="Arial"/>
                <a:cs typeface="Arial"/>
              </a:rPr>
              <a:t>*</a:t>
            </a:r>
            <a:r>
              <a:rPr lang="en-US" altLang="ja-JP" sz="800" spc="-5" dirty="0">
                <a:solidFill>
                  <a:srgbClr val="4A4A4A"/>
                </a:solidFill>
                <a:latin typeface="Arial"/>
                <a:cs typeface="Arial"/>
              </a:rPr>
              <a:t>5</a:t>
            </a:r>
            <a:r>
              <a:rPr lang="ja-JP" altLang="en-US" sz="800" spc="5" dirty="0">
                <a:solidFill>
                  <a:srgbClr val="4A4A4A"/>
                </a:solidFill>
                <a:latin typeface="Arial"/>
                <a:cs typeface="Arial"/>
              </a:rPr>
              <a:t> </a:t>
            </a:r>
            <a:r>
              <a:rPr lang="ja-JP" altLang="en-US" sz="800" spc="-5" dirty="0">
                <a:solidFill>
                  <a:srgbClr val="4A4A4A"/>
                </a:solidFill>
                <a:latin typeface="Noto Sans Mono CJK JP Regular"/>
                <a:cs typeface="Noto Sans Mono CJK JP Regular"/>
              </a:rPr>
              <a:t>出典：株式会社ニデック</a:t>
            </a:r>
            <a:r>
              <a:rPr lang="en-US" altLang="ja-JP" sz="800" spc="-5" dirty="0">
                <a:solidFill>
                  <a:srgbClr val="4A4A4A"/>
                </a:solidFill>
                <a:latin typeface="Arial"/>
                <a:cs typeface="Arial"/>
              </a:rPr>
              <a:t>HP</a:t>
            </a:r>
            <a:r>
              <a:rPr lang="ja-JP" altLang="en-US" sz="800" spc="-5" dirty="0">
                <a:solidFill>
                  <a:srgbClr val="4A4A4A"/>
                </a:solidFill>
                <a:latin typeface="Noto Sans Mono CJK JP Regular"/>
                <a:cs typeface="Noto Sans Mono CJK JP Regular"/>
              </a:rPr>
              <a:t>より</a:t>
            </a:r>
            <a:r>
              <a:rPr lang="en-US" altLang="ja-JP" sz="800" spc="-5" dirty="0">
                <a:solidFill>
                  <a:srgbClr val="4A4A4A"/>
                </a:solidFill>
                <a:latin typeface="Arial"/>
                <a:cs typeface="Arial"/>
                <a:hlinkClick r:id="rId7"/>
              </a:rPr>
              <a:t>http://www.nidek.co.jp/visual_prosthesis/index.html</a:t>
            </a:r>
            <a:r>
              <a:rPr lang="ja-JP" altLang="en-US" sz="800" spc="-5" dirty="0">
                <a:solidFill>
                  <a:srgbClr val="4A4A4A"/>
                </a:solidFill>
                <a:latin typeface="Noto Sans Mono CJK JP Regular"/>
                <a:cs typeface="Noto Sans Mono CJK JP Regular"/>
              </a:rPr>
              <a:t>（アク</a:t>
            </a:r>
            <a:r>
              <a:rPr lang="ja-JP" altLang="en-US" sz="800" spc="5" dirty="0">
                <a:solidFill>
                  <a:srgbClr val="4A4A4A"/>
                </a:solidFill>
                <a:latin typeface="Noto Sans Mono CJK JP Regular"/>
                <a:cs typeface="Noto Sans Mono CJK JP Regular"/>
              </a:rPr>
              <a:t>セ</a:t>
            </a:r>
            <a:r>
              <a:rPr lang="ja-JP" altLang="en-US" sz="800" spc="-5" dirty="0">
                <a:solidFill>
                  <a:srgbClr val="4A4A4A"/>
                </a:solidFill>
                <a:latin typeface="Noto Sans Mono CJK JP Regular"/>
                <a:cs typeface="Noto Sans Mono CJK JP Regular"/>
              </a:rPr>
              <a:t>ス日：</a:t>
            </a:r>
            <a:r>
              <a:rPr lang="en-US" altLang="ja-JP" sz="800" spc="-5" dirty="0">
                <a:solidFill>
                  <a:srgbClr val="4A4A4A"/>
                </a:solidFill>
                <a:latin typeface="Arial"/>
                <a:cs typeface="Arial"/>
              </a:rPr>
              <a:t>2016</a:t>
            </a:r>
            <a:r>
              <a:rPr lang="ja-JP" altLang="en-US" sz="800" spc="-5" dirty="0">
                <a:solidFill>
                  <a:srgbClr val="4A4A4A"/>
                </a:solidFill>
                <a:latin typeface="Noto Sans Mono CJK JP Regular"/>
                <a:cs typeface="Noto Sans Mono CJK JP Regular"/>
              </a:rPr>
              <a:t>年</a:t>
            </a:r>
            <a:r>
              <a:rPr lang="en-US" altLang="ja-JP" sz="800" spc="-10" dirty="0">
                <a:solidFill>
                  <a:srgbClr val="4A4A4A"/>
                </a:solidFill>
                <a:latin typeface="Arial"/>
                <a:cs typeface="Arial"/>
              </a:rPr>
              <a:t>2</a:t>
            </a:r>
            <a:r>
              <a:rPr lang="ja-JP" altLang="en-US" sz="800" spc="5" dirty="0">
                <a:solidFill>
                  <a:srgbClr val="4A4A4A"/>
                </a:solidFill>
                <a:latin typeface="Noto Sans Mono CJK JP Regular"/>
                <a:cs typeface="Noto Sans Mono CJK JP Regular"/>
              </a:rPr>
              <a:t>月</a:t>
            </a:r>
            <a:r>
              <a:rPr lang="en-US" altLang="ja-JP" sz="800" spc="-10" dirty="0">
                <a:solidFill>
                  <a:srgbClr val="4A4A4A"/>
                </a:solidFill>
                <a:latin typeface="Arial"/>
                <a:cs typeface="Arial"/>
              </a:rPr>
              <a:t>24</a:t>
            </a:r>
            <a:r>
              <a:rPr lang="ja-JP" altLang="en-US" sz="800" spc="5"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a:lnSpc>
                <a:spcPct val="100000"/>
              </a:lnSpc>
              <a:spcBef>
                <a:spcPts val="420"/>
              </a:spcBef>
            </a:pPr>
            <a:r>
              <a:rPr lang="ja-JP" altLang="en-US" sz="800" spc="-5" dirty="0">
                <a:solidFill>
                  <a:srgbClr val="4A4A4A"/>
                </a:solidFill>
                <a:latin typeface="Arial"/>
                <a:cs typeface="Arial"/>
              </a:rPr>
              <a:t>*</a:t>
            </a:r>
            <a:r>
              <a:rPr lang="en-US" altLang="ja-JP" sz="800" spc="-5" dirty="0">
                <a:solidFill>
                  <a:srgbClr val="4A4A4A"/>
                </a:solidFill>
                <a:latin typeface="Arial"/>
                <a:cs typeface="Arial"/>
              </a:rPr>
              <a:t>6</a:t>
            </a:r>
            <a:r>
              <a:rPr lang="ja-JP" altLang="en-US" sz="800" spc="5" dirty="0">
                <a:solidFill>
                  <a:srgbClr val="4A4A4A"/>
                </a:solidFill>
                <a:latin typeface="Arial"/>
                <a:cs typeface="Arial"/>
              </a:rPr>
              <a:t> </a:t>
            </a:r>
            <a:r>
              <a:rPr lang="ja-JP" altLang="en-US" sz="800" spc="-10" dirty="0">
                <a:solidFill>
                  <a:srgbClr val="4A4A4A"/>
                </a:solidFill>
                <a:latin typeface="Noto Sans Mono CJK JP Regular"/>
                <a:cs typeface="Noto Sans Mono CJK JP Regular"/>
              </a:rPr>
              <a:t>出典：株式会社ニデッ</a:t>
            </a:r>
            <a:r>
              <a:rPr lang="ja-JP" altLang="en-US" sz="800" spc="-5" dirty="0">
                <a:solidFill>
                  <a:srgbClr val="4A4A4A"/>
                </a:solidFill>
                <a:latin typeface="Noto Sans Mono CJK JP Regular"/>
                <a:cs typeface="Noto Sans Mono CJK JP Regular"/>
              </a:rPr>
              <a:t>ク</a:t>
            </a:r>
            <a:r>
              <a:rPr lang="en-US" altLang="ja-JP" sz="800" spc="-5" dirty="0">
                <a:solidFill>
                  <a:srgbClr val="4A4A4A"/>
                </a:solidFill>
                <a:latin typeface="Arial"/>
                <a:cs typeface="Arial"/>
              </a:rPr>
              <a:t>HP</a:t>
            </a:r>
            <a:r>
              <a:rPr lang="ja-JP" altLang="en-US" sz="800" spc="-10" dirty="0">
                <a:solidFill>
                  <a:srgbClr val="4A4A4A"/>
                </a:solidFill>
                <a:latin typeface="Noto Sans Mono CJK JP Regular"/>
                <a:cs typeface="Noto Sans Mono CJK JP Regular"/>
              </a:rPr>
              <a:t>より</a:t>
            </a:r>
            <a:r>
              <a:rPr lang="en-US" altLang="ja-JP" sz="800" spc="-5" dirty="0">
                <a:solidFill>
                  <a:srgbClr val="4A4A4A"/>
                </a:solidFill>
                <a:latin typeface="Arial"/>
                <a:cs typeface="Arial"/>
                <a:hlinkClick r:id="rId8"/>
              </a:rPr>
              <a:t>http://www.nidek.co.jp/visual_prosthesis/technology/index.html</a:t>
            </a:r>
            <a:r>
              <a:rPr lang="ja-JP" altLang="en-US" sz="800" spc="-5" dirty="0">
                <a:solidFill>
                  <a:srgbClr val="4A4A4A"/>
                </a:solidFill>
                <a:latin typeface="Noto Sans Mono CJK JP Regular"/>
                <a:cs typeface="Noto Sans Mono CJK JP Regular"/>
              </a:rPr>
              <a:t>（</a:t>
            </a:r>
            <a:r>
              <a:rPr lang="ja-JP" altLang="en-US" sz="800" spc="-10" dirty="0">
                <a:solidFill>
                  <a:srgbClr val="4A4A4A"/>
                </a:solidFill>
                <a:latin typeface="Noto Sans Mono CJK JP Regular"/>
                <a:cs typeface="Noto Sans Mono CJK JP Regular"/>
              </a:rPr>
              <a:t>アク</a:t>
            </a:r>
            <a:r>
              <a:rPr lang="ja-JP" altLang="en-US" sz="800" dirty="0">
                <a:solidFill>
                  <a:srgbClr val="4A4A4A"/>
                </a:solidFill>
                <a:latin typeface="Noto Sans Mono CJK JP Regular"/>
                <a:cs typeface="Noto Sans Mono CJK JP Regular"/>
              </a:rPr>
              <a:t>セ</a:t>
            </a:r>
            <a:r>
              <a:rPr lang="ja-JP" altLang="en-US" sz="800" spc="-10" dirty="0">
                <a:solidFill>
                  <a:srgbClr val="4A4A4A"/>
                </a:solidFill>
                <a:latin typeface="Noto Sans Mono CJK JP Regular"/>
                <a:cs typeface="Noto Sans Mono CJK JP Regular"/>
              </a:rPr>
              <a:t>ス日</a:t>
            </a:r>
            <a:r>
              <a:rPr lang="ja-JP" altLang="en-US" sz="800" spc="-5" dirty="0">
                <a:solidFill>
                  <a:srgbClr val="4A4A4A"/>
                </a:solidFill>
                <a:latin typeface="Noto Sans Mono CJK JP Regular"/>
                <a:cs typeface="Noto Sans Mono CJK JP Regular"/>
              </a:rPr>
              <a:t>：</a:t>
            </a:r>
            <a:r>
              <a:rPr lang="en-US" altLang="ja-JP" sz="800" spc="-5" dirty="0">
                <a:solidFill>
                  <a:srgbClr val="4A4A4A"/>
                </a:solidFill>
                <a:latin typeface="Arial"/>
                <a:cs typeface="Arial"/>
              </a:rPr>
              <a:t>2016</a:t>
            </a:r>
            <a:r>
              <a:rPr lang="ja-JP" altLang="en-US" sz="800" spc="-10" dirty="0">
                <a:solidFill>
                  <a:srgbClr val="4A4A4A"/>
                </a:solidFill>
                <a:latin typeface="Noto Sans Mono CJK JP Regular"/>
                <a:cs typeface="Noto Sans Mono CJK JP Regular"/>
              </a:rPr>
              <a:t>年</a:t>
            </a:r>
            <a:r>
              <a:rPr lang="en-US" altLang="ja-JP" sz="800" spc="-10" dirty="0">
                <a:solidFill>
                  <a:srgbClr val="4A4A4A"/>
                </a:solidFill>
                <a:latin typeface="Arial"/>
                <a:cs typeface="Arial"/>
              </a:rPr>
              <a:t>2</a:t>
            </a:r>
            <a:r>
              <a:rPr lang="ja-JP" altLang="en-US" sz="800" dirty="0">
                <a:solidFill>
                  <a:srgbClr val="4A4A4A"/>
                </a:solidFill>
                <a:latin typeface="Noto Sans Mono CJK JP Regular"/>
                <a:cs typeface="Noto Sans Mono CJK JP Regular"/>
              </a:rPr>
              <a:t>月</a:t>
            </a:r>
            <a:r>
              <a:rPr lang="en-US" altLang="ja-JP" sz="800" spc="-10" dirty="0">
                <a:solidFill>
                  <a:srgbClr val="4A4A4A"/>
                </a:solidFill>
                <a:latin typeface="Arial"/>
                <a:cs typeface="Arial"/>
              </a:rPr>
              <a:t>24</a:t>
            </a:r>
            <a:r>
              <a:rPr lang="ja-JP" altLang="en-US" sz="800"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a:lnSpc>
                <a:spcPct val="100000"/>
              </a:lnSpc>
              <a:spcBef>
                <a:spcPts val="520"/>
              </a:spcBef>
            </a:pPr>
            <a:r>
              <a:rPr lang="ja-JP" altLang="en-US" sz="800" spc="-5" dirty="0">
                <a:solidFill>
                  <a:srgbClr val="4A4A4A"/>
                </a:solidFill>
                <a:latin typeface="Arial"/>
                <a:cs typeface="Arial"/>
              </a:rPr>
              <a:t>*</a:t>
            </a:r>
            <a:r>
              <a:rPr lang="en-US" altLang="ja-JP" sz="800" spc="-5" dirty="0">
                <a:solidFill>
                  <a:srgbClr val="4A4A4A"/>
                </a:solidFill>
                <a:latin typeface="Arial"/>
                <a:cs typeface="Arial"/>
              </a:rPr>
              <a:t>7</a:t>
            </a:r>
            <a:r>
              <a:rPr lang="ja-JP" altLang="en-US" sz="800" spc="5" dirty="0">
                <a:solidFill>
                  <a:srgbClr val="4A4A4A"/>
                </a:solidFill>
                <a:latin typeface="Arial"/>
                <a:cs typeface="Arial"/>
              </a:rPr>
              <a:t> </a:t>
            </a:r>
            <a:r>
              <a:rPr lang="ja-JP" altLang="en-US" sz="800" spc="-5" dirty="0">
                <a:solidFill>
                  <a:srgbClr val="4A4A4A"/>
                </a:solidFill>
                <a:latin typeface="Noto Sans Mono CJK JP Regular"/>
                <a:cs typeface="Noto Sans Mono CJK JP Regular"/>
              </a:rPr>
              <a:t>出典：岡山大学</a:t>
            </a:r>
            <a:r>
              <a:rPr lang="ja-JP" altLang="en-US" sz="800" spc="45" dirty="0">
                <a:solidFill>
                  <a:srgbClr val="4A4A4A"/>
                </a:solidFill>
                <a:latin typeface="Noto Sans Mono CJK JP Regular"/>
                <a:cs typeface="Noto Sans Mono CJK JP Regular"/>
              </a:rPr>
              <a:t> </a:t>
            </a:r>
            <a:r>
              <a:rPr lang="en-US" altLang="ja-JP" sz="800" spc="-5" dirty="0">
                <a:solidFill>
                  <a:srgbClr val="4A4A4A"/>
                </a:solidFill>
                <a:latin typeface="Arial"/>
                <a:cs typeface="Arial"/>
              </a:rPr>
              <a:t>HP</a:t>
            </a:r>
            <a:r>
              <a:rPr lang="ja-JP" altLang="en-US" sz="800" spc="-5" dirty="0">
                <a:solidFill>
                  <a:srgbClr val="4A4A4A"/>
                </a:solidFill>
                <a:latin typeface="Noto Sans Mono CJK JP Regular"/>
                <a:cs typeface="Noto Sans Mono CJK JP Regular"/>
              </a:rPr>
              <a:t>より</a:t>
            </a:r>
            <a:r>
              <a:rPr lang="en-US" altLang="ja-JP" sz="800" spc="-5" dirty="0">
                <a:solidFill>
                  <a:srgbClr val="4A4A4A"/>
                </a:solidFill>
                <a:latin typeface="Arial"/>
                <a:cs typeface="Arial"/>
                <a:hlinkClick r:id="rId9"/>
              </a:rPr>
              <a:t>http://achem.okayama-u.ac.jp/polymer/poster.pdf</a:t>
            </a:r>
            <a:r>
              <a:rPr lang="ja-JP" altLang="en-US" sz="800" spc="-5" dirty="0">
                <a:solidFill>
                  <a:srgbClr val="4A4A4A"/>
                </a:solidFill>
                <a:latin typeface="Noto Sans Mono CJK JP Regular"/>
                <a:cs typeface="Noto Sans Mono CJK JP Regular"/>
              </a:rPr>
              <a:t>（ア</a:t>
            </a:r>
            <a:r>
              <a:rPr lang="ja-JP" altLang="en-US" sz="800" spc="5" dirty="0">
                <a:solidFill>
                  <a:srgbClr val="4A4A4A"/>
                </a:solidFill>
                <a:latin typeface="Noto Sans Mono CJK JP Regular"/>
                <a:cs typeface="Noto Sans Mono CJK JP Regular"/>
              </a:rPr>
              <a:t>ク</a:t>
            </a:r>
            <a:r>
              <a:rPr lang="ja-JP" altLang="en-US" sz="800" spc="-5" dirty="0">
                <a:solidFill>
                  <a:srgbClr val="4A4A4A"/>
                </a:solidFill>
                <a:latin typeface="Noto Sans Mono CJK JP Regular"/>
                <a:cs typeface="Noto Sans Mono CJK JP Regular"/>
              </a:rPr>
              <a:t>セス</a:t>
            </a:r>
            <a:r>
              <a:rPr lang="ja-JP" altLang="en-US" sz="800" spc="5" dirty="0">
                <a:solidFill>
                  <a:srgbClr val="4A4A4A"/>
                </a:solidFill>
                <a:latin typeface="Noto Sans Mono CJK JP Regular"/>
                <a:cs typeface="Noto Sans Mono CJK JP Regular"/>
              </a:rPr>
              <a:t>日</a:t>
            </a:r>
            <a:r>
              <a:rPr lang="ja-JP" altLang="en-US" sz="800" spc="-5" dirty="0">
                <a:solidFill>
                  <a:srgbClr val="4A4A4A"/>
                </a:solidFill>
                <a:latin typeface="Noto Sans Mono CJK JP Regular"/>
                <a:cs typeface="Noto Sans Mono CJK JP Regular"/>
              </a:rPr>
              <a:t>：</a:t>
            </a:r>
            <a:r>
              <a:rPr lang="en-US" altLang="ja-JP" sz="800" spc="-5" dirty="0">
                <a:solidFill>
                  <a:srgbClr val="4A4A4A"/>
                </a:solidFill>
                <a:latin typeface="Arial"/>
                <a:cs typeface="Arial"/>
              </a:rPr>
              <a:t>2016</a:t>
            </a:r>
            <a:r>
              <a:rPr lang="ja-JP" altLang="en-US" sz="800" spc="-5" dirty="0">
                <a:solidFill>
                  <a:srgbClr val="4A4A4A"/>
                </a:solidFill>
                <a:latin typeface="Noto Sans Mono CJK JP Regular"/>
                <a:cs typeface="Noto Sans Mono CJK JP Regular"/>
              </a:rPr>
              <a:t>年</a:t>
            </a:r>
            <a:r>
              <a:rPr lang="en-US" altLang="ja-JP" sz="800" dirty="0">
                <a:solidFill>
                  <a:srgbClr val="4A4A4A"/>
                </a:solidFill>
                <a:latin typeface="Arial"/>
                <a:cs typeface="Arial"/>
              </a:rPr>
              <a:t>2</a:t>
            </a:r>
            <a:r>
              <a:rPr lang="ja-JP" altLang="en-US" sz="800" spc="-5" dirty="0">
                <a:solidFill>
                  <a:srgbClr val="4A4A4A"/>
                </a:solidFill>
                <a:latin typeface="Noto Sans Mono CJK JP Regular"/>
                <a:cs typeface="Noto Sans Mono CJK JP Regular"/>
              </a:rPr>
              <a:t>月</a:t>
            </a:r>
            <a:r>
              <a:rPr lang="en-US" altLang="ja-JP" sz="800" spc="-5" dirty="0">
                <a:solidFill>
                  <a:srgbClr val="4A4A4A"/>
                </a:solidFill>
                <a:latin typeface="Arial"/>
                <a:cs typeface="Arial"/>
              </a:rPr>
              <a:t>24</a:t>
            </a:r>
            <a:r>
              <a:rPr lang="ja-JP" altLang="en-US" sz="800" spc="-5" dirty="0">
                <a:solidFill>
                  <a:srgbClr val="4A4A4A"/>
                </a:solidFill>
                <a:latin typeface="Noto Sans Mono CJK JP Regular"/>
                <a:cs typeface="Noto Sans Mono CJK JP Regular"/>
              </a:rPr>
              <a:t>日）</a:t>
            </a:r>
            <a:endParaRPr lang="ja-JP" altLang="en-US" sz="800" dirty="0">
              <a:latin typeface="Noto Sans Mono CJK JP Regular"/>
              <a:cs typeface="Noto Sans Mono CJK JP Regular"/>
            </a:endParaRPr>
          </a:p>
          <a:p>
            <a:pPr marL="12700">
              <a:lnSpc>
                <a:spcPct val="100000"/>
              </a:lnSpc>
              <a:spcBef>
                <a:spcPts val="420"/>
              </a:spcBef>
            </a:pPr>
            <a:r>
              <a:rPr lang="ja-JP" altLang="en-US" sz="800" spc="-5" dirty="0">
                <a:solidFill>
                  <a:srgbClr val="4A4A4A"/>
                </a:solidFill>
                <a:latin typeface="Arial"/>
                <a:cs typeface="Arial"/>
              </a:rPr>
              <a:t>*</a:t>
            </a:r>
            <a:r>
              <a:rPr lang="en-US" altLang="ja-JP" sz="800" spc="-5" dirty="0">
                <a:solidFill>
                  <a:srgbClr val="4A4A4A"/>
                </a:solidFill>
                <a:latin typeface="Arial"/>
                <a:cs typeface="Arial"/>
              </a:rPr>
              <a:t>8</a:t>
            </a:r>
            <a:r>
              <a:rPr lang="ja-JP" altLang="en-US" sz="800" spc="75" dirty="0">
                <a:solidFill>
                  <a:srgbClr val="4A4A4A"/>
                </a:solidFill>
                <a:latin typeface="Arial"/>
                <a:cs typeface="Arial"/>
              </a:rPr>
              <a:t> </a:t>
            </a:r>
            <a:r>
              <a:rPr lang="ja-JP" altLang="en-US" sz="800" spc="-5" dirty="0">
                <a:solidFill>
                  <a:srgbClr val="4A4A4A"/>
                </a:solidFill>
                <a:latin typeface="Noto Sans Mono CJK JP Regular"/>
                <a:cs typeface="Noto Sans Mono CJK JP Regular"/>
              </a:rPr>
              <a:t>出典：岡山大学プレスリリースよ</a:t>
            </a:r>
            <a:r>
              <a:rPr lang="ja-JP" altLang="en-US" sz="800" spc="10" dirty="0">
                <a:solidFill>
                  <a:srgbClr val="4A4A4A"/>
                </a:solidFill>
                <a:latin typeface="Noto Sans Mono CJK JP Regular"/>
                <a:cs typeface="Noto Sans Mono CJK JP Regular"/>
              </a:rPr>
              <a:t>り</a:t>
            </a:r>
            <a:r>
              <a:rPr lang="en-US" altLang="ja-JP" sz="800" spc="-5" dirty="0">
                <a:solidFill>
                  <a:srgbClr val="4A4A4A"/>
                </a:solidFill>
                <a:latin typeface="Arial"/>
                <a:cs typeface="Arial"/>
                <a:hlinkClick r:id="rId10"/>
              </a:rPr>
              <a:t>http://www.okayama-u.ac.jp/up_load_files/press27/press-150504.pdf</a:t>
            </a:r>
            <a:r>
              <a:rPr lang="ja-JP" altLang="en-US" sz="800" spc="-5" dirty="0">
                <a:solidFill>
                  <a:srgbClr val="4A4A4A"/>
                </a:solidFill>
                <a:latin typeface="Noto Sans Mono CJK JP Regular"/>
                <a:cs typeface="Noto Sans Mono CJK JP Regular"/>
              </a:rPr>
              <a:t>（アク</a:t>
            </a:r>
            <a:r>
              <a:rPr lang="ja-JP" altLang="en-US" sz="800" spc="5" dirty="0">
                <a:solidFill>
                  <a:srgbClr val="4A4A4A"/>
                </a:solidFill>
                <a:latin typeface="Noto Sans Mono CJK JP Regular"/>
                <a:cs typeface="Noto Sans Mono CJK JP Regular"/>
              </a:rPr>
              <a:t>セ</a:t>
            </a:r>
            <a:r>
              <a:rPr lang="ja-JP" altLang="en-US" sz="800" spc="-5" dirty="0">
                <a:solidFill>
                  <a:srgbClr val="4A4A4A"/>
                </a:solidFill>
                <a:latin typeface="Noto Sans Mono CJK JP Regular"/>
                <a:cs typeface="Noto Sans Mono CJK JP Regular"/>
              </a:rPr>
              <a:t>ス日：</a:t>
            </a:r>
            <a:r>
              <a:rPr lang="en-US" altLang="ja-JP" sz="800" spc="-5" dirty="0">
                <a:solidFill>
                  <a:srgbClr val="4A4A4A"/>
                </a:solidFill>
                <a:latin typeface="Arial"/>
                <a:cs typeface="Arial"/>
              </a:rPr>
              <a:t>2016</a:t>
            </a:r>
            <a:r>
              <a:rPr lang="ja-JP" altLang="en-US" sz="800" spc="-5" dirty="0">
                <a:solidFill>
                  <a:srgbClr val="4A4A4A"/>
                </a:solidFill>
                <a:latin typeface="Noto Sans Mono CJK JP Regular"/>
                <a:cs typeface="Noto Sans Mono CJK JP Regular"/>
              </a:rPr>
              <a:t>年</a:t>
            </a:r>
            <a:r>
              <a:rPr lang="en-US" altLang="ja-JP" sz="800" dirty="0">
                <a:solidFill>
                  <a:srgbClr val="4A4A4A"/>
                </a:solidFill>
                <a:latin typeface="Arial"/>
                <a:cs typeface="Arial"/>
              </a:rPr>
              <a:t>2</a:t>
            </a:r>
            <a:r>
              <a:rPr lang="ja-JP" altLang="en-US" sz="800" spc="-5" dirty="0">
                <a:solidFill>
                  <a:srgbClr val="4A4A4A"/>
                </a:solidFill>
                <a:latin typeface="Noto Sans Mono CJK JP Regular"/>
                <a:cs typeface="Noto Sans Mono CJK JP Regular"/>
              </a:rPr>
              <a:t>月</a:t>
            </a:r>
            <a:r>
              <a:rPr lang="en-US" altLang="ja-JP" sz="800" spc="-10" dirty="0">
                <a:solidFill>
                  <a:srgbClr val="4A4A4A"/>
                </a:solidFill>
                <a:latin typeface="Arial"/>
                <a:cs typeface="Arial"/>
              </a:rPr>
              <a:t>24</a:t>
            </a:r>
            <a:r>
              <a:rPr lang="ja-JP" altLang="en-US" sz="800" spc="5" dirty="0">
                <a:solidFill>
                  <a:srgbClr val="4A4A4A"/>
                </a:solidFill>
                <a:latin typeface="Noto Sans Mono CJK JP Regular"/>
                <a:cs typeface="Noto Sans Mono CJK JP Regular"/>
              </a:rPr>
              <a:t>日）</a:t>
            </a:r>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72</a:t>
            </a:fld>
            <a:endParaRPr kumimoji="1" lang="ja-JP" altLang="en-US"/>
          </a:p>
        </p:txBody>
      </p:sp>
    </p:spTree>
    <p:extLst>
      <p:ext uri="{BB962C8B-B14F-4D97-AF65-F5344CB8AC3E}">
        <p14:creationId xmlns:p14="http://schemas.microsoft.com/office/powerpoint/2010/main" val="347056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13:36:04</a:t>
            </a:r>
          </a:p>
          <a:p>
            <a:r>
              <a:t>--------------------------------------------</a:t>
            </a:r>
          </a:p>
          <a:p>
            <a:r>
              <a:t>A chart explaining the timeline of the BRAIN Cell Census Vision through Fiscal Year 2025. For more information, please visit: https://www.braininitiative.nih.gov/ Note there are arbitrary “units” on the Y axis to illustrate effort applied to a give phase.  Funding year is on the X axis.  </a:t>
            </a:r>
          </a:p>
          <a:p>
            <a:r>
              <a:t>Phase 1 = 3 year pilot grants to develop  and test approaches and  throughput for cell classification.  Model systems and human cell  types; variety of measures and  modalities; collaborations and  data sharing; managed as a  consortium. Phase 2 = Full scale  up for mouse cell census efforts;  Begin to scale up for human and  NHP work; Support a Data  Coordination Center</a:t>
            </a:r>
          </a:p>
          <a:p>
            <a:r>
              <a:t>Phase 3 = Will complete mouse census;  scale up human discovery</a:t>
            </a:r>
          </a:p>
        </p:txBody>
      </p:sp>
    </p:spTree>
    <p:extLst>
      <p:ext uri="{BB962C8B-B14F-4D97-AF65-F5344CB8AC3E}">
        <p14:creationId xmlns:p14="http://schemas.microsoft.com/office/powerpoint/2010/main" val="77837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13:36:04</a:t>
            </a:r>
          </a:p>
          <a:p>
            <a:r>
              <a:t>--------------------------------------------</a:t>
            </a:r>
          </a:p>
          <a:p>
            <a:r>
              <a:t>The BRAIN Initiative Cell Census                                                       Network (BICCN) was launched in Fiscal Year 2017. 11 projects are funded under the network. These projects total to about $50 Million per year for the next 5 years. For more information, please visit: https://www.braininitiative.nih.gov/ Note:</a:t>
            </a:r>
          </a:p>
          <a:p>
            <a:r>
              <a:t>The BICCN will be managed as a   cooperativenetwork. The Program Officers  and Project Scientists will be  involved in monthly meetings,  subgroups will be organized,  experimental workflows and data  sharing will be closely monitored  and milestones evaluated. There  will be an External Scientific  Panel that will assist in  monitoring progress and making  recommendations.</a:t>
            </a:r>
          </a:p>
        </p:txBody>
      </p:sp>
    </p:spTree>
    <p:extLst>
      <p:ext uri="{BB962C8B-B14F-4D97-AF65-F5344CB8AC3E}">
        <p14:creationId xmlns:p14="http://schemas.microsoft.com/office/powerpoint/2010/main" val="19393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知能をアルゴリズムの形に蒸留し、人間の脳と比べることで、心の最も深く、そして最も永久的な謎であるいくつかについて、重要な知見が得られるだろう。例えば、創造性や夢の本質がわかるかもしれない。そしていつの日か、意識についてさえも。（デミス・ハサビス）</a:t>
            </a:r>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18</a:t>
            </a:fld>
            <a:endParaRPr kumimoji="1" lang="ja-JP" altLang="en-US"/>
          </a:p>
        </p:txBody>
      </p:sp>
    </p:spTree>
    <p:extLst>
      <p:ext uri="{BB962C8B-B14F-4D97-AF65-F5344CB8AC3E}">
        <p14:creationId xmlns:p14="http://schemas.microsoft.com/office/powerpoint/2010/main" val="375313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米国防総省の国防高等研究計画庁</a:t>
            </a:r>
            <a:r>
              <a:rPr lang="en-US" altLang="ja-JP" dirty="0"/>
              <a:t>(DARPA)</a:t>
            </a:r>
            <a:r>
              <a:rPr lang="ja-JP" altLang="en-US" dirty="0"/>
              <a:t>では、「神経信号を分析することによって、コミュニケーションを可能にする」研究が進められている。「テレパシー」を使って敵を命令に従わせる可能性も研究されている。</a:t>
            </a:r>
            <a:endParaRPr lang="en-US" altLang="ja-JP" dirty="0"/>
          </a:p>
          <a:p>
            <a:r>
              <a:rPr lang="ja-JP" altLang="en-US" dirty="0"/>
              <a:t>戦場無線も、軍用携帯情報端末</a:t>
            </a:r>
            <a:r>
              <a:rPr lang="en-US" altLang="ja-JP" dirty="0"/>
              <a:t>(PDA)</a:t>
            </a:r>
            <a:r>
              <a:rPr lang="ja-JP" altLang="en-US" dirty="0"/>
              <a:t>も、歩兵の手信号でさえ、もういらない。将来の兵士たちが連絡を取りたくなったときは、お互いの思考を読むようになるからだ。</a:t>
            </a:r>
          </a:p>
          <a:p>
            <a:r>
              <a:rPr lang="ja-JP" altLang="en-US" dirty="0"/>
              <a:t>少なくとも、米国防総省のマッド・サイエンス研究部門である国防高等研究計画庁</a:t>
            </a:r>
            <a:r>
              <a:rPr lang="en-US" altLang="ja-JP" dirty="0"/>
              <a:t>(DARPA)</a:t>
            </a:r>
            <a:r>
              <a:rPr lang="ja-JP" altLang="en-US" dirty="0"/>
              <a:t>の研究者たちは、そうなることを望んでいる。次の会計年度における</a:t>
            </a:r>
            <a:r>
              <a:rPr lang="en-US" altLang="ja-JP" dirty="0"/>
              <a:t>DARPA</a:t>
            </a:r>
            <a:r>
              <a:rPr lang="ja-JP" altLang="en-US" dirty="0"/>
              <a:t>の予算には、</a:t>
            </a:r>
            <a:r>
              <a:rPr lang="en-US" altLang="ja-JP" dirty="0"/>
              <a:t>『Silent Talk』(</a:t>
            </a:r>
            <a:r>
              <a:rPr lang="ja-JP" altLang="en-US" dirty="0"/>
              <a:t>無言の会話</a:t>
            </a:r>
            <a:r>
              <a:rPr lang="en-US" altLang="ja-JP" dirty="0"/>
              <a:t>)</a:t>
            </a:r>
            <a:r>
              <a:rPr lang="ja-JP" altLang="en-US" dirty="0"/>
              <a:t>と呼ばれるプログラムに着手するための</a:t>
            </a:r>
            <a:r>
              <a:rPr lang="en-US" altLang="ja-JP" dirty="0"/>
              <a:t>400</a:t>
            </a:r>
            <a:r>
              <a:rPr lang="ja-JP" altLang="en-US" dirty="0"/>
              <a:t>万ドルが含まれているのだ。</a:t>
            </a:r>
          </a:p>
          <a:p>
            <a:r>
              <a:rPr lang="ja-JP" altLang="en-US" dirty="0"/>
              <a:t>プログラムの目標は、「発声による会話を使わずに、神経信号を分析することによって、戦場での人から人へのコミュニケーションを可能にすること」だ。これ以外にも、米軍では昨年、コンピューターを仲介とするテレパシーの可能性を研究するために、カリフォルニア大学に</a:t>
            </a:r>
            <a:r>
              <a:rPr lang="en-US" altLang="ja-JP" dirty="0"/>
              <a:t>400</a:t>
            </a:r>
            <a:r>
              <a:rPr lang="ja-JP" altLang="en-US" dirty="0"/>
              <a:t>万ドルを</a:t>
            </a:r>
            <a:r>
              <a:rPr lang="ja-JP" altLang="en-US" dirty="0">
                <a:hlinkClick r:id="rId3"/>
              </a:rPr>
              <a:t>提供している</a:t>
            </a:r>
            <a:r>
              <a:rPr lang="en-US" altLang="ja-JP" dirty="0"/>
              <a:t>(</a:t>
            </a:r>
            <a:r>
              <a:rPr lang="ja-JP" altLang="en-US" dirty="0"/>
              <a:t>日本語版記事</a:t>
            </a:r>
            <a:r>
              <a:rPr lang="en-US" altLang="ja-JP" dirty="0"/>
              <a:t>)</a:t>
            </a:r>
            <a:r>
              <a:rPr lang="ja-JP" altLang="en-US" dirty="0" err="1"/>
              <a:t>。</a:t>
            </a:r>
            <a:endParaRPr lang="ja-JP" altLang="en-US" dirty="0"/>
          </a:p>
          <a:p>
            <a:r>
              <a:rPr lang="ja-JP" altLang="en-US" dirty="0"/>
              <a:t>会話は、声になる前に、それぞれの単語に固有の神経信号として思考の中に存在する。</a:t>
            </a:r>
            <a:r>
              <a:rPr lang="en-US" altLang="ja-JP" dirty="0"/>
              <a:t>DARPA</a:t>
            </a:r>
            <a:r>
              <a:rPr lang="ja-JP" altLang="en-US" dirty="0" err="1"/>
              <a:t>が開</a:t>
            </a:r>
            <a:r>
              <a:rPr lang="ja-JP" altLang="en-US" dirty="0"/>
              <a:t>発しようとしているのは、このような「会話前」の信号を検出し、分析した後、自分が意図する相手にその内容を伝達する技術だ。</a:t>
            </a:r>
          </a:p>
          <a:p>
            <a:r>
              <a:rPr lang="ja-JP" altLang="en-US" dirty="0"/>
              <a:t>今回のプロジェクトの主な目標は</a:t>
            </a:r>
            <a:r>
              <a:rPr lang="en-US" altLang="ja-JP" dirty="0"/>
              <a:t>3</a:t>
            </a:r>
            <a:r>
              <a:rPr lang="ja-JP" altLang="en-US" dirty="0"/>
              <a:t>つあるという。まず、人間の</a:t>
            </a:r>
            <a:r>
              <a:rPr lang="en-US" altLang="ja-JP" dirty="0"/>
              <a:t>EEG(</a:t>
            </a:r>
            <a:r>
              <a:rPr lang="ja-JP" altLang="en-US" dirty="0"/>
              <a:t>脳波計</a:t>
            </a:r>
            <a:r>
              <a:rPr lang="en-US" altLang="ja-JP" dirty="0"/>
              <a:t>)</a:t>
            </a:r>
            <a:r>
              <a:rPr lang="ja-JP" altLang="en-US" dirty="0"/>
              <a:t>のパターンを、その人の思考にある個々の単語に関連付ける。次に、これらのパターンが一般化できるものであるかどうか、つまりすべての人々が同様のパターンを持つかどうかを確認する。最後に、「信号を解読して限られた範囲に伝達するための、実用可能な試作前の段階に作り上げる」。</a:t>
            </a:r>
          </a:p>
          <a:p>
            <a:r>
              <a:rPr lang="ja-JP" altLang="en-US" dirty="0"/>
              <a:t>米軍では最近、思考を直接利用するためのいくつかの技術に資金を提供している。すでに、「テレパシー」を使ってロボットの手足を制御できる</a:t>
            </a:r>
            <a:r>
              <a:rPr lang="ja-JP" altLang="en-US" dirty="0">
                <a:hlinkClick r:id="rId3"/>
              </a:rPr>
              <a:t>サル</a:t>
            </a:r>
            <a:r>
              <a:rPr lang="en-US" altLang="ja-JP" dirty="0"/>
              <a:t>(</a:t>
            </a:r>
            <a:r>
              <a:rPr lang="ja-JP" altLang="en-US" dirty="0"/>
              <a:t>日本語版記事</a:t>
            </a:r>
            <a:r>
              <a:rPr lang="en-US" altLang="ja-JP" dirty="0"/>
              <a:t>)</a:t>
            </a:r>
            <a:r>
              <a:rPr lang="ja-JP" altLang="en-US" dirty="0" err="1"/>
              <a:t>が開</a:t>
            </a:r>
            <a:r>
              <a:rPr lang="ja-JP" altLang="en-US" dirty="0"/>
              <a:t>発されている。</a:t>
            </a:r>
            <a:r>
              <a:rPr lang="en-US" altLang="ja-JP" dirty="0"/>
              <a:t>[</a:t>
            </a:r>
            <a:r>
              <a:rPr lang="ja-JP" altLang="en-US" dirty="0"/>
              <a:t>デューク大学にいるサルの脳活動によって、京都の国際電気通信基礎技術研究所にある歩行ロボットを遠隔制御する共同研究についての日本語版記事は</a:t>
            </a:r>
            <a:r>
              <a:rPr lang="ja-JP" altLang="en-US" dirty="0">
                <a:hlinkClick r:id="rId4"/>
              </a:rPr>
              <a:t>こちら</a:t>
            </a:r>
            <a:r>
              <a:rPr lang="en-US" altLang="ja-JP" dirty="0"/>
              <a:t>]</a:t>
            </a:r>
          </a:p>
          <a:p>
            <a:r>
              <a:rPr lang="en-US" altLang="ja-JP" dirty="0"/>
              <a:t>[</a:t>
            </a:r>
            <a:r>
              <a:rPr lang="ja-JP" altLang="en-US" dirty="0"/>
              <a:t>さらに、機能的磁気共鳴映像法</a:t>
            </a:r>
            <a:r>
              <a:rPr lang="en-US" altLang="ja-JP" dirty="0"/>
              <a:t>(fMRI)</a:t>
            </a:r>
            <a:r>
              <a:rPr lang="ja-JP" altLang="en-US" dirty="0"/>
              <a:t>などを利用して脳を読み取り、人間の思考に</a:t>
            </a:r>
            <a:r>
              <a:rPr lang="ja-JP" altLang="en-US" dirty="0">
                <a:hlinkClick r:id="rId5"/>
              </a:rPr>
              <a:t>適応するコンピューター</a:t>
            </a:r>
            <a:r>
              <a:rPr lang="en-US" altLang="ja-JP" dirty="0"/>
              <a:t>(</a:t>
            </a:r>
            <a:r>
              <a:rPr lang="ja-JP" altLang="en-US" dirty="0"/>
              <a:t>日本語版記事</a:t>
            </a:r>
            <a:r>
              <a:rPr lang="en-US" altLang="ja-JP" dirty="0"/>
              <a:t>)</a:t>
            </a:r>
            <a:r>
              <a:rPr lang="ja-JP" altLang="en-US" dirty="0"/>
              <a:t>や、</a:t>
            </a:r>
            <a:r>
              <a:rPr lang="en-US" altLang="ja-JP" dirty="0"/>
              <a:t>]</a:t>
            </a:r>
            <a:r>
              <a:rPr lang="ja-JP" altLang="en-US" dirty="0">
                <a:hlinkClick r:id="rId6"/>
              </a:rPr>
              <a:t>思考察知機能付き双眼鏡</a:t>
            </a:r>
            <a:r>
              <a:rPr lang="en-US" altLang="ja-JP" dirty="0"/>
              <a:t>(</a:t>
            </a:r>
            <a:r>
              <a:rPr lang="ja-JP" altLang="en-US" dirty="0"/>
              <a:t>日本語版記事</a:t>
            </a:r>
            <a:r>
              <a:rPr lang="en-US" altLang="ja-JP" dirty="0"/>
              <a:t>)</a:t>
            </a:r>
            <a:r>
              <a:rPr lang="ja-JP" altLang="en-US" dirty="0"/>
              <a:t>などが研究されている。意識的な思考によって人間が対応するよりも速く、危険などを人間に知らせることができるという目論みだ。</a:t>
            </a:r>
          </a:p>
          <a:p>
            <a:r>
              <a:rPr lang="ja-JP" altLang="en-US" dirty="0"/>
              <a:t>テレパシーには、戦場で密かに会話すること以上のメリットも考えられる。米国学術研究会議と米国防情報局</a:t>
            </a:r>
            <a:r>
              <a:rPr lang="en-US" altLang="ja-JP" dirty="0"/>
              <a:t>(DIA)</a:t>
            </a:r>
            <a:r>
              <a:rPr lang="ja-JP" altLang="en-US" dirty="0"/>
              <a:t>は昨年、神経科学が「</a:t>
            </a:r>
            <a:r>
              <a:rPr lang="ja-JP" altLang="en-US" dirty="0">
                <a:hlinkClick r:id="rId7"/>
              </a:rPr>
              <a:t>敵をこちらの命令に従わせる</a:t>
            </a:r>
            <a:r>
              <a:rPr lang="ja-JP" altLang="en-US" dirty="0"/>
              <a:t>」目的にも有用である可能性があるとする報告書を発表した</a:t>
            </a:r>
            <a:r>
              <a:rPr lang="en-US" altLang="ja-JP" dirty="0"/>
              <a:t>[</a:t>
            </a:r>
            <a:r>
              <a:rPr lang="ja-JP" altLang="en-US" dirty="0"/>
              <a:t>敵の闘う動機を削ぐことや、敵をこちら側の命令に従わせる方法、恐怖や苦痛を感じなくする方法などを認知科学的に研究することを提案している。マイクロ波で脳内に音を発生させ、サブリミナルメッセージ伝達も可能とされる兵器</a:t>
            </a:r>
            <a:r>
              <a:rPr lang="en-US" altLang="ja-JP" dirty="0"/>
              <a:t>『MEDUSA』</a:t>
            </a:r>
            <a:r>
              <a:rPr lang="ja-JP" altLang="en-US" dirty="0"/>
              <a:t>についての日本語版記事は</a:t>
            </a:r>
            <a:r>
              <a:rPr lang="ja-JP" altLang="en-US" dirty="0">
                <a:hlinkClick r:id="rId8"/>
              </a:rPr>
              <a:t>こちら</a:t>
            </a:r>
            <a:r>
              <a:rPr lang="en-US" altLang="ja-JP" dirty="0"/>
              <a:t>]</a:t>
            </a:r>
          </a:p>
          <a:p>
            <a:r>
              <a:rPr lang="ja-JP" altLang="en-US" dirty="0"/>
              <a:t>ただし、こういった新技術が使われる当初には、遠隔地から伝達された上官の考えに従うことに対する不平不満を聞くことになるかもしれない。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33</a:t>
            </a:fld>
            <a:endParaRPr kumimoji="1" lang="ja-JP" altLang="en-US"/>
          </a:p>
        </p:txBody>
      </p:sp>
    </p:spTree>
    <p:extLst>
      <p:ext uri="{BB962C8B-B14F-4D97-AF65-F5344CB8AC3E}">
        <p14:creationId xmlns:p14="http://schemas.microsoft.com/office/powerpoint/2010/main" val="338547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36</a:t>
            </a:fld>
            <a:endParaRPr kumimoji="1" lang="ja-JP" altLang="en-US"/>
          </a:p>
        </p:txBody>
      </p:sp>
    </p:spTree>
    <p:extLst>
      <p:ext uri="{BB962C8B-B14F-4D97-AF65-F5344CB8AC3E}">
        <p14:creationId xmlns:p14="http://schemas.microsoft.com/office/powerpoint/2010/main" val="1504365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37</a:t>
            </a:fld>
            <a:endParaRPr kumimoji="1" lang="ja-JP" altLang="en-US"/>
          </a:p>
        </p:txBody>
      </p:sp>
    </p:spTree>
    <p:extLst>
      <p:ext uri="{BB962C8B-B14F-4D97-AF65-F5344CB8AC3E}">
        <p14:creationId xmlns:p14="http://schemas.microsoft.com/office/powerpoint/2010/main" val="2250332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38</a:t>
            </a:fld>
            <a:endParaRPr kumimoji="1" lang="ja-JP" altLang="en-US"/>
          </a:p>
        </p:txBody>
      </p:sp>
    </p:spTree>
    <p:extLst>
      <p:ext uri="{BB962C8B-B14F-4D97-AF65-F5344CB8AC3E}">
        <p14:creationId xmlns:p14="http://schemas.microsoft.com/office/powerpoint/2010/main" val="80299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40</a:t>
            </a:fld>
            <a:endParaRPr kumimoji="1" lang="ja-JP" altLang="en-US"/>
          </a:p>
        </p:txBody>
      </p:sp>
    </p:spTree>
    <p:extLst>
      <p:ext uri="{BB962C8B-B14F-4D97-AF65-F5344CB8AC3E}">
        <p14:creationId xmlns:p14="http://schemas.microsoft.com/office/powerpoint/2010/main" val="2449913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dirty="0">
                <a:latin typeface="游ゴシック" panose="020B0400000000000000" pitchFamily="50" charset="-128"/>
                <a:ea typeface="游ゴシック" panose="020B0400000000000000" pitchFamily="50" charset="-128"/>
              </a:rPr>
              <a:t>2005 年に開始された SpiNNaker プロジェクトは、人間の脳の基本構造や機能による超並列コンピュータアーキテクチャの研究プロジェクトで、大学（マ ンチェスター大学、ケンブリッジ大学など）と民間企業（ARM Ltd 、Silistix Ltd 、hales）により共同研究が行われている。</a:t>
            </a:r>
          </a:p>
          <a:p>
            <a:r>
              <a:rPr lang="ja-JP" altLang="ja-JP" dirty="0">
                <a:latin typeface="游ゴシック" panose="020B0400000000000000" pitchFamily="50" charset="-128"/>
                <a:ea typeface="游ゴシック" panose="020B0400000000000000" pitchFamily="50" charset="-128"/>
              </a:rPr>
              <a:t>主な研究分野は、ニューロサイエンス、ロボティックス、コンピュータ科学の３分野で、プロジェクトの主な目的は以下のとおり。</a:t>
            </a:r>
            <a:endParaRPr lang="en-US" altLang="ja-JP" dirty="0">
              <a:latin typeface="游ゴシック" panose="020B0400000000000000" pitchFamily="50" charset="-128"/>
              <a:ea typeface="游ゴシック" panose="020B0400000000000000" pitchFamily="50" charset="-128"/>
            </a:endParaRPr>
          </a:p>
          <a:p>
            <a:endParaRPr lang="ja-JP" altLang="ja-JP" dirty="0">
              <a:latin typeface="游ゴシック" panose="020B0400000000000000" pitchFamily="50" charset="-128"/>
              <a:ea typeface="游ゴシック" panose="020B0400000000000000" pitchFamily="50" charset="-128"/>
            </a:endParaRPr>
          </a:p>
          <a:p>
            <a:pPr lvl="0"/>
            <a:r>
              <a:rPr lang="ja-JP" altLang="ja-JP" dirty="0">
                <a:latin typeface="游ゴシック" panose="020B0400000000000000" pitchFamily="50" charset="-128"/>
                <a:ea typeface="游ゴシック" panose="020B0400000000000000" pitchFamily="50" charset="-128"/>
              </a:rPr>
              <a:t>脳科学者やコンピュータ科学者、ロボティクス研究者に対する研究ツールとして、大規模ニューラルネットワークをリアルタイムに利用できるハイパフォーマンスな並列処理を行うプラットフォームの提供</a:t>
            </a:r>
            <a:r>
              <a:rPr lang="ja-JP" altLang="en-US" dirty="0">
                <a:latin typeface="游ゴシック" panose="020B0400000000000000" pitchFamily="50" charset="-128"/>
                <a:ea typeface="游ゴシック" panose="020B0400000000000000" pitchFamily="50" charset="-128"/>
              </a:rPr>
              <a:t>。</a:t>
            </a:r>
            <a:r>
              <a:rPr lang="ja-JP" altLang="ja-JP" dirty="0">
                <a:latin typeface="游ゴシック" panose="020B0400000000000000" pitchFamily="50" charset="-128"/>
                <a:ea typeface="游ゴシック" panose="020B0400000000000000" pitchFamily="50" charset="-128"/>
              </a:rPr>
              <a:t>従来のスーパーコンピュータとは異なるエネルギー効率に優れた並列コンピュータとして期待される新たなコンピュータアーキテクチャの調査支援</a:t>
            </a:r>
            <a:endParaRPr lang="en-US" altLang="ja-JP" dirty="0">
              <a:latin typeface="游ゴシック" panose="020B0400000000000000" pitchFamily="50" charset="-128"/>
              <a:ea typeface="游ゴシック" panose="020B0400000000000000" pitchFamily="50" charset="-128"/>
            </a:endParaRPr>
          </a:p>
          <a:p>
            <a:pPr lvl="0"/>
            <a:endParaRPr lang="ja-JP" altLang="ja-JP" dirty="0">
              <a:latin typeface="游ゴシック" panose="020B0400000000000000" pitchFamily="50" charset="-128"/>
              <a:ea typeface="游ゴシック" panose="020B0400000000000000" pitchFamily="50" charset="-128"/>
            </a:endParaRPr>
          </a:p>
          <a:p>
            <a:r>
              <a:rPr lang="ja-JP" altLang="ja-JP" dirty="0">
                <a:latin typeface="游ゴシック" panose="020B0400000000000000" pitchFamily="50" charset="-128"/>
                <a:ea typeface="游ゴシック" panose="020B0400000000000000" pitchFamily="50" charset="-128"/>
              </a:rPr>
              <a:t>SpiNNaker チップのプロトタイプは、2009 年 11 月より展開され、現在では 48 チップのボードが開発されている。英国の研究機関である EPSRC（The Engineering and Physical Sciences Research Council）から財政支援を受け、「Human Brain Project」によりソフトウェア開発など継続的な支援を受けている。</a:t>
            </a:r>
            <a:endParaRPr lang="en-US" altLang="ja-JP" dirty="0">
              <a:latin typeface="游ゴシック" panose="020B0400000000000000" pitchFamily="50" charset="-128"/>
              <a:ea typeface="游ゴシック" panose="020B0400000000000000" pitchFamily="50" charset="-128"/>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47</a:t>
            </a:fld>
            <a:endParaRPr kumimoji="1" lang="ja-JP" altLang="en-US"/>
          </a:p>
        </p:txBody>
      </p:sp>
    </p:spTree>
    <p:extLst>
      <p:ext uri="{BB962C8B-B14F-4D97-AF65-F5344CB8AC3E}">
        <p14:creationId xmlns:p14="http://schemas.microsoft.com/office/powerpoint/2010/main" val="1756185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Neuralink</a:t>
            </a:r>
            <a:r>
              <a:rPr kumimoji="1" lang="en-US" altLang="ja-JP" dirty="0"/>
              <a:t> Corp.</a:t>
            </a:r>
            <a:r>
              <a:rPr kumimoji="1" lang="ja-JP" altLang="en-US" dirty="0"/>
              <a:t>をカリフォルニア州で創設した。同社は、「</a:t>
            </a:r>
            <a:r>
              <a:rPr kumimoji="1" lang="en-US" altLang="ja-JP" dirty="0"/>
              <a:t>neural   lace</a:t>
            </a:r>
            <a:r>
              <a:rPr kumimoji="1" lang="ja-JP" altLang="en-US" dirty="0"/>
              <a:t>」と呼ばれる技術を開発予定で、この技術では、小型の 脳電極を脳に埋め込み、思考のアップロードとダウンロードを実現する。マスク氏によれば、この技術は、脳   内に </a:t>
            </a:r>
            <a:r>
              <a:rPr kumimoji="1" lang="en-US" altLang="ja-JP" dirty="0"/>
              <a:t>AI </a:t>
            </a:r>
            <a:r>
              <a:rPr kumimoji="1" lang="ja-JP" altLang="en-US" dirty="0"/>
              <a:t>のレイヤーを埋め込むイメージで、これにより、ヒトの脳の認知力を強化することができるほか、てんかんや重度の「うつ」等の治療が困難な脳機能障害の治療にも効果があると言われている</a:t>
            </a:r>
            <a:r>
              <a:rPr kumimoji="1" lang="en-US" altLang="ja-JP" dirty="0"/>
              <a:t>81</a:t>
            </a:r>
            <a:r>
              <a:rPr kumimoji="1" lang="ja-JP" altLang="en-US" dirty="0" err="1"/>
              <a:t>。</a:t>
            </a:r>
            <a:endParaRPr kumimoji="1" lang="ja-JP" altLang="en-US" dirty="0"/>
          </a:p>
          <a:p>
            <a:endParaRPr kumimoji="1" lang="ja-JP" altLang="en-US" dirty="0"/>
          </a:p>
          <a:p>
            <a:r>
              <a:rPr kumimoji="1" lang="ja-JP" altLang="en-US" dirty="0"/>
              <a:t>同社は、マスク氏のほか、</a:t>
            </a:r>
            <a:r>
              <a:rPr kumimoji="1" lang="en-US" altLang="ja-JP" dirty="0"/>
              <a:t>PayPal </a:t>
            </a:r>
            <a:r>
              <a:rPr kumimoji="1" lang="ja-JP" altLang="en-US" dirty="0"/>
              <a:t>を共同創設したピーター・ティール氏（</a:t>
            </a:r>
            <a:r>
              <a:rPr kumimoji="1" lang="en-US" altLang="ja-JP" dirty="0"/>
              <a:t>Peter  Thiel</a:t>
            </a:r>
            <a:r>
              <a:rPr kumimoji="1" lang="ja-JP" altLang="en-US" dirty="0"/>
              <a:t>）が運営するベンチャーキャピタルからも投資を受ける予定で、すでに複数名の研究者を雇用している</a:t>
            </a:r>
            <a:r>
              <a:rPr kumimoji="1" lang="en-US" altLang="ja-JP" dirty="0"/>
              <a:t>82</a:t>
            </a:r>
            <a:r>
              <a:rPr kumimoji="1" lang="ja-JP" altLang="en-US" dirty="0" err="1"/>
              <a:t>。</a:t>
            </a:r>
            <a:r>
              <a:rPr kumimoji="1" lang="ja-JP" altLang="en-US" dirty="0"/>
              <a:t>また同社は </a:t>
            </a:r>
            <a:r>
              <a:rPr kumimoji="1" lang="en-US" altLang="ja-JP" dirty="0"/>
              <a:t>2017 </a:t>
            </a:r>
            <a:r>
              <a:rPr kumimoji="1" lang="ja-JP" altLang="en-US" dirty="0"/>
              <a:t>年 </a:t>
            </a:r>
            <a:r>
              <a:rPr kumimoji="1" lang="en-US" altLang="ja-JP" dirty="0"/>
              <a:t>8 </a:t>
            </a:r>
            <a:r>
              <a:rPr kumimoji="1" lang="ja-JP" altLang="en-US" dirty="0"/>
              <a:t>月のシリーズ </a:t>
            </a:r>
            <a:r>
              <a:rPr kumimoji="1" lang="en-US" altLang="ja-JP" dirty="0"/>
              <a:t>A </a:t>
            </a:r>
            <a:r>
              <a:rPr kumimoji="1" lang="ja-JP" altLang="en-US" dirty="0"/>
              <a:t>資金調達で、非公開の </a:t>
            </a:r>
            <a:r>
              <a:rPr kumimoji="1" lang="en-US" altLang="ja-JP" dirty="0"/>
              <a:t>12 </a:t>
            </a:r>
            <a:r>
              <a:rPr kumimoji="1" lang="ja-JP" altLang="en-US" dirty="0"/>
              <a:t>社から </a:t>
            </a:r>
            <a:r>
              <a:rPr kumimoji="1" lang="en-US" altLang="ja-JP" dirty="0"/>
              <a:t>2,700 </a:t>
            </a:r>
            <a:r>
              <a:rPr kumimoji="1" lang="ja-JP" altLang="en-US" dirty="0"/>
              <a:t>万ドルを調達したと発表した。同社が資金調達について米証券取引所に提出した書類によると、</a:t>
            </a:r>
            <a:r>
              <a:rPr kumimoji="1" lang="en-US" altLang="ja-JP" dirty="0" err="1"/>
              <a:t>Neuralink</a:t>
            </a:r>
            <a:r>
              <a:rPr kumimoji="1" lang="en-US" altLang="ja-JP" dirty="0"/>
              <a:t> </a:t>
            </a:r>
            <a:r>
              <a:rPr kumimoji="1" lang="ja-JP" altLang="en-US" dirty="0"/>
              <a:t>は最大 </a:t>
            </a:r>
            <a:r>
              <a:rPr kumimoji="1" lang="en-US" altLang="ja-JP" dirty="0"/>
              <a:t>1 </a:t>
            </a:r>
            <a:r>
              <a:rPr kumimoji="1" lang="ja-JP" altLang="en-US" dirty="0"/>
              <a:t>億ドルを調達できた可能性がある。同社は現在の資金レベルに満足しており、現時点で追加の調達は検討していない</a:t>
            </a:r>
            <a:r>
              <a:rPr kumimoji="1" lang="en-US" altLang="ja-JP" dirty="0"/>
              <a:t>83</a:t>
            </a:r>
            <a:r>
              <a:rPr kumimoji="1" lang="ja-JP" altLang="en-US" dirty="0" err="1"/>
              <a:t>。</a:t>
            </a:r>
            <a:endParaRPr kumimoji="1" lang="ja-JP" altLang="en-US" dirty="0"/>
          </a:p>
          <a:p>
            <a:endParaRPr kumimoji="1" lang="ja-JP" altLang="en-US" dirty="0"/>
          </a:p>
          <a:p>
            <a:r>
              <a:rPr kumimoji="1" lang="en-US" altLang="ja-JP" dirty="0"/>
              <a:t>neural lace </a:t>
            </a:r>
            <a:r>
              <a:rPr kumimoji="1" lang="ja-JP" altLang="en-US" dirty="0"/>
              <a:t>は </a:t>
            </a:r>
            <a:r>
              <a:rPr kumimoji="1" lang="en-US" altLang="ja-JP" dirty="0" err="1"/>
              <a:t>Neuralink</a:t>
            </a:r>
            <a:r>
              <a:rPr kumimoji="1" lang="en-US" altLang="ja-JP" dirty="0"/>
              <a:t> </a:t>
            </a:r>
            <a:r>
              <a:rPr kumimoji="1" lang="ja-JP" altLang="en-US" dirty="0"/>
              <a:t>が研究中の </a:t>
            </a:r>
            <a:r>
              <a:rPr kumimoji="1" lang="en-US" altLang="ja-JP" dirty="0"/>
              <a:t>BCI </a:t>
            </a:r>
            <a:r>
              <a:rPr kumimoji="1" lang="ja-JP" altLang="en-US" dirty="0"/>
              <a:t>技術で、頭蓋骨の内側に針を使って網目ネットを注入する。注入 された網目ネットが広がり、大脳皮質を覆う。この網目ネットは、神経活動を測定する電極で覆われている</a:t>
            </a:r>
            <a:r>
              <a:rPr kumimoji="1" lang="en-US" altLang="ja-JP" dirty="0"/>
              <a:t>84</a:t>
            </a:r>
            <a:r>
              <a:rPr kumimoji="1" lang="ja-JP" altLang="en-US" dirty="0" err="1"/>
              <a:t>。</a:t>
            </a:r>
            <a:r>
              <a:rPr kumimoji="1" lang="ja-JP" altLang="en-US" dirty="0"/>
              <a:t>   この技術は、エネルギー省傘下のローレンス・リバモア国立研究所（ </a:t>
            </a:r>
            <a:r>
              <a:rPr kumimoji="1" lang="en-US" altLang="ja-JP" dirty="0"/>
              <a:t>Lawrence Livermore National Laboratory</a:t>
            </a:r>
            <a:r>
              <a:rPr kumimoji="1" lang="ja-JP" altLang="en-US" dirty="0"/>
              <a:t>）で神経技術責任者（</a:t>
            </a:r>
            <a:r>
              <a:rPr kumimoji="1" lang="en-US" altLang="ja-JP" dirty="0" err="1"/>
              <a:t>Neurotechnologies</a:t>
            </a:r>
            <a:r>
              <a:rPr kumimoji="1" lang="en-US" altLang="ja-JP" dirty="0"/>
              <a:t> Lead</a:t>
            </a:r>
            <a:r>
              <a:rPr kumimoji="1" lang="ja-JP" altLang="en-US" dirty="0"/>
              <a:t>）を務めていた、バネッサ・トロサ博士（ </a:t>
            </a:r>
            <a:r>
              <a:rPr kumimoji="1" lang="en-US" altLang="ja-JP" dirty="0"/>
              <a:t>Dr. Vanessa </a:t>
            </a:r>
            <a:r>
              <a:rPr kumimoji="1" lang="en-US" altLang="ja-JP" dirty="0" err="1"/>
              <a:t>Tolosa</a:t>
            </a:r>
            <a:r>
              <a:rPr kumimoji="1" lang="ja-JP" altLang="en-US" dirty="0"/>
              <a:t>： 柔軟性を有した電極を開発した）、ボストン大学（</a:t>
            </a:r>
            <a:r>
              <a:rPr kumimoji="1" lang="en-US" altLang="ja-JP" dirty="0"/>
              <a:t>Boston University</a:t>
            </a:r>
            <a:r>
              <a:rPr kumimoji="1" lang="ja-JP" altLang="en-US" dirty="0"/>
              <a:t>）の元生物学准教授のティモシー・ガードナー博士（</a:t>
            </a:r>
            <a:r>
              <a:rPr kumimoji="1" lang="en-US" altLang="ja-JP" dirty="0"/>
              <a:t>Dr. Timothy Gardner</a:t>
            </a:r>
            <a:r>
              <a:rPr kumimoji="1" lang="ja-JP" altLang="en-US" dirty="0"/>
              <a:t>： 動物の神経活動を測定、刺激する </a:t>
            </a:r>
            <a:r>
              <a:rPr kumimoji="1" lang="en-US" altLang="ja-JP" dirty="0"/>
              <a:t>BCI </a:t>
            </a:r>
            <a:r>
              <a:rPr kumimoji="1" lang="ja-JP" altLang="en-US" dirty="0"/>
              <a:t>を開発した）などの </a:t>
            </a:r>
            <a:r>
              <a:rPr kumimoji="1" lang="en-US" altLang="ja-JP" dirty="0" err="1"/>
              <a:t>Neuralink</a:t>
            </a:r>
            <a:r>
              <a:rPr kumimoji="1" lang="en-US" altLang="ja-JP" dirty="0"/>
              <a:t> </a:t>
            </a:r>
            <a:r>
              <a:rPr kumimoji="1" lang="ja-JP" altLang="en-US" dirty="0"/>
              <a:t>研究員によって開発が進められている。</a:t>
            </a:r>
          </a:p>
          <a:p>
            <a:endParaRPr kumimoji="1" lang="ja-JP" altLang="en-US" dirty="0"/>
          </a:p>
          <a:p>
            <a:r>
              <a:rPr kumimoji="1" lang="en-US" altLang="ja-JP" dirty="0" err="1"/>
              <a:t>Neuralink</a:t>
            </a:r>
            <a:r>
              <a:rPr kumimoji="1" lang="en-US" altLang="ja-JP" dirty="0"/>
              <a:t> </a:t>
            </a:r>
            <a:r>
              <a:rPr kumimoji="1" lang="ja-JP" altLang="en-US" dirty="0"/>
              <a:t>が開発中のもう一つの </a:t>
            </a:r>
            <a:r>
              <a:rPr kumimoji="1" lang="en-US" altLang="ja-JP" dirty="0"/>
              <a:t>BCI </a:t>
            </a:r>
            <a:r>
              <a:rPr kumimoji="1" lang="ja-JP" altLang="en-US" dirty="0"/>
              <a:t>技術は、「</a:t>
            </a:r>
            <a:r>
              <a:rPr kumimoji="1" lang="en-US" altLang="ja-JP" dirty="0"/>
              <a:t>neural dust</a:t>
            </a:r>
            <a:r>
              <a:rPr kumimoji="1" lang="ja-JP" altLang="en-US" dirty="0"/>
              <a:t>」である。この技術は、</a:t>
            </a:r>
            <a:r>
              <a:rPr kumimoji="1" lang="en-US" altLang="ja-JP" dirty="0" err="1"/>
              <a:t>Neuralink</a:t>
            </a:r>
            <a:r>
              <a:rPr kumimoji="1" lang="en-US" altLang="ja-JP" dirty="0"/>
              <a:t> </a:t>
            </a:r>
            <a:r>
              <a:rPr kumimoji="1" lang="ja-JP" altLang="en-US" dirty="0"/>
              <a:t>共同創業者である </a:t>
            </a:r>
            <a:r>
              <a:rPr kumimoji="1" lang="en-US" altLang="ja-JP" dirty="0"/>
              <a:t>DJ </a:t>
            </a:r>
            <a:r>
              <a:rPr kumimoji="1" lang="ja-JP" altLang="en-US" dirty="0"/>
              <a:t>セオ博士（</a:t>
            </a:r>
            <a:r>
              <a:rPr kumimoji="1" lang="en-US" altLang="ja-JP" dirty="0"/>
              <a:t>Dr. DJ </a:t>
            </a:r>
            <a:r>
              <a:rPr kumimoji="1" lang="en-US" altLang="ja-JP" dirty="0" err="1"/>
              <a:t>Seo</a:t>
            </a:r>
            <a:r>
              <a:rPr kumimoji="1" lang="ja-JP" altLang="en-US" dirty="0"/>
              <a:t>）の博士論文研究に基づいている。</a:t>
            </a:r>
            <a:r>
              <a:rPr kumimoji="1" lang="en-US" altLang="ja-JP" dirty="0"/>
              <a:t>neural dust </a:t>
            </a:r>
            <a:r>
              <a:rPr kumimoji="1" lang="ja-JP" altLang="en-US" dirty="0"/>
              <a:t>は、頭蓋骨の内部と外部にそれぞれ設置する通信機によって実現される予定であり、頭蓋骨の内側に設置する無線通信機を通しては、微細ノードに通信と電力を供給する。また頭蓋骨表面に設置する別の無線通信機によって、メモリー、処理能力、外部ネットワーキングを提供する。下図は、</a:t>
            </a:r>
            <a:r>
              <a:rPr kumimoji="1" lang="en-US" altLang="ja-JP" dirty="0"/>
              <a:t>neural dust </a:t>
            </a:r>
            <a:r>
              <a:rPr kumimoji="1" lang="ja-JP" altLang="en-US" dirty="0"/>
              <a:t>の概念図を示している。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53</a:t>
            </a:fld>
            <a:endParaRPr kumimoji="1" lang="ja-JP" altLang="en-US"/>
          </a:p>
        </p:txBody>
      </p:sp>
    </p:spTree>
    <p:extLst>
      <p:ext uri="{BB962C8B-B14F-4D97-AF65-F5344CB8AC3E}">
        <p14:creationId xmlns:p14="http://schemas.microsoft.com/office/powerpoint/2010/main" val="1495259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E48FCE8-711C-4448-AC36-1519B9DC0A59}" type="datetime1">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682A5FB-82F0-47E3-8B0E-0BEDA5B2776C}" type="slidenum">
              <a:rPr kumimoji="1" lang="ja-JP" altLang="en-US" smtClean="0"/>
              <a:t>‹#›</a:t>
            </a:fld>
            <a:endParaRPr kumimoji="1" lang="ja-JP" altLang="en-US"/>
          </a:p>
        </p:txBody>
      </p:sp>
    </p:spTree>
    <p:extLst>
      <p:ext uri="{BB962C8B-B14F-4D97-AF65-F5344CB8AC3E}">
        <p14:creationId xmlns:p14="http://schemas.microsoft.com/office/powerpoint/2010/main" val="206716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8F583D1-DF30-4329-995B-DF6191D66360}" type="datetime1">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682A5FB-82F0-47E3-8B0E-0BEDA5B2776C}" type="slidenum">
              <a:rPr kumimoji="1" lang="ja-JP" altLang="en-US" smtClean="0"/>
              <a:t>‹#›</a:t>
            </a:fld>
            <a:endParaRPr kumimoji="1" lang="ja-JP" altLang="en-US"/>
          </a:p>
        </p:txBody>
      </p:sp>
    </p:spTree>
    <p:extLst>
      <p:ext uri="{BB962C8B-B14F-4D97-AF65-F5344CB8AC3E}">
        <p14:creationId xmlns:p14="http://schemas.microsoft.com/office/powerpoint/2010/main" val="387906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bg>
      <p:bgPr>
        <a:gradFill rotWithShape="0">
          <a:gsLst>
            <a:gs pos="0">
              <a:schemeClr val="bg1"/>
            </a:gs>
            <a:gs pos="100000">
              <a:srgbClr val="D9D9D9"/>
            </a:gs>
          </a:gsLst>
          <a:lin ang="444000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413" y="1419032"/>
            <a:ext cx="11499452" cy="4753168"/>
          </a:xfrm>
          <a:prstGeom prst="rect">
            <a:avLst/>
          </a:prstGeom>
        </p:spPr>
        <p:txBody>
          <a:bodyPr/>
          <a:lstStyle>
            <a:lvl1pPr marL="254000" indent="-254000">
              <a:buClr>
                <a:srgbClr val="005395"/>
              </a:buClr>
              <a:buSzPct val="135000"/>
              <a:defRPr sz="2800"/>
            </a:lvl1pPr>
            <a:lvl2pPr marL="574675" indent="-234950">
              <a:buClr>
                <a:srgbClr val="005395"/>
              </a:buClr>
              <a:buSzPct val="80000"/>
              <a:buFont typeface="Arial Unicode MS"/>
              <a:buChar char="■"/>
              <a:defRPr sz="2400"/>
            </a:lvl2pPr>
            <a:lvl3pPr marL="912813" indent="-230188">
              <a:buClr>
                <a:srgbClr val="005395"/>
              </a:buClr>
              <a:buSzPct val="80000"/>
              <a:buFont typeface="Arial Unicode MS"/>
              <a:buChar char="■"/>
              <a:defRPr sz="2000"/>
            </a:lvl3pPr>
            <a:lvl4pPr marL="1257300" indent="-228600">
              <a:buClr>
                <a:srgbClr val="005395"/>
              </a:buClr>
              <a:buSzPct val="80000"/>
              <a:buFont typeface="Arial Unicode MS"/>
              <a:buChar char="■"/>
              <a:defRPr sz="1800"/>
            </a:lvl4pPr>
            <a:lvl5pPr marL="1603375" indent="-231775">
              <a:buClr>
                <a:srgbClr val="005395"/>
              </a:buClr>
              <a:buSzPct val="80000"/>
              <a:buFont typeface="Arial Unicode MS"/>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p:nvPr>
        </p:nvSpPr>
        <p:spPr bwMode="auto">
          <a:xfrm>
            <a:off x="393701" y="290513"/>
            <a:ext cx="9008216"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lvl1pPr>
          </a:lstStyle>
          <a:p>
            <a:pPr lvl="0"/>
            <a:r>
              <a:rPr lang="en-US"/>
              <a:t>Click to edit Master title style</a:t>
            </a:r>
          </a:p>
        </p:txBody>
      </p:sp>
      <p:sp>
        <p:nvSpPr>
          <p:cNvPr id="4" name="Slide Number Placeholder 3"/>
          <p:cNvSpPr>
            <a:spLocks noGrp="1"/>
          </p:cNvSpPr>
          <p:nvPr>
            <p:ph type="sldNum" sz="quarter" idx="10"/>
          </p:nvPr>
        </p:nvSpPr>
        <p:spPr/>
        <p:txBody>
          <a:bodyPr/>
          <a:lstStyle>
            <a:lvl1pPr>
              <a:defRPr/>
            </a:lvl1pPr>
          </a:lstStyle>
          <a:p>
            <a:fld id="{5560EC79-7903-4166-85A8-C8A2E7FDBECC}" type="slidenum">
              <a:rPr lang="en-US" altLang="ja-JP"/>
              <a:pPr/>
              <a:t>‹#›</a:t>
            </a:fld>
            <a:endParaRPr lang="en-US" altLang="ja-JP"/>
          </a:p>
        </p:txBody>
      </p:sp>
    </p:spTree>
    <p:extLst>
      <p:ext uri="{BB962C8B-B14F-4D97-AF65-F5344CB8AC3E}">
        <p14:creationId xmlns:p14="http://schemas.microsoft.com/office/powerpoint/2010/main" val="338636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902207" y="2679192"/>
            <a:ext cx="5096256" cy="3447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5"/>
          </p:nvPr>
        </p:nvSpPr>
        <p:spPr>
          <a:xfrm>
            <a:off x="6885518" y="6249989"/>
            <a:ext cx="5048249"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322B1393-3D02-41BB-8899-9B08643E5EE2}" type="datetime1">
              <a:rPr lang="ja-JP" altLang="en-US" smtClean="0"/>
              <a:t>2023/7/12</a:t>
            </a:fld>
            <a:endParaRPr lang="en-US"/>
          </a:p>
        </p:txBody>
      </p:sp>
      <p:sp>
        <p:nvSpPr>
          <p:cNvPr id="6" name="Footer Placeholder 5"/>
          <p:cNvSpPr>
            <a:spLocks noGrp="1"/>
          </p:cNvSpPr>
          <p:nvPr>
            <p:ph type="ftr" sz="quarter" idx="16"/>
          </p:nvPr>
        </p:nvSpPr>
        <p:spPr>
          <a:xfrm>
            <a:off x="258233" y="6249989"/>
            <a:ext cx="5048251"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7"/>
          </p:nvPr>
        </p:nvSpPr>
        <p:spPr/>
        <p:txBody>
          <a:bodyPr/>
          <a:lstStyle>
            <a:lvl1pPr>
              <a:defRPr/>
            </a:lvl1pPr>
          </a:lstStyle>
          <a:p>
            <a:fld id="{27690E11-BC76-4506-AB10-D25B96069A8C}" type="slidenum">
              <a:rPr lang="en-US" altLang="ja-JP"/>
              <a:pPr/>
              <a:t>‹#›</a:t>
            </a:fld>
            <a:endParaRPr lang="en-US" altLang="ja-JP"/>
          </a:p>
        </p:txBody>
      </p:sp>
    </p:spTree>
    <p:extLst>
      <p:ext uri="{BB962C8B-B14F-4D97-AF65-F5344CB8AC3E}">
        <p14:creationId xmlns:p14="http://schemas.microsoft.com/office/powerpoint/2010/main" val="346119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EA45809-E6E2-4843-A84B-0300C19C734C}" type="datetime1">
              <a:rPr lang="ja-JP" altLang="en-US" smtClean="0"/>
              <a:t>2023/7/12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031734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DD28D0-A8D3-42C4-8E89-6BBC340CBBE7}" type="datetime1">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2A5FB-82F0-47E3-8B0E-0BEDA5B2776C}" type="slidenum">
              <a:rPr kumimoji="1" lang="ja-JP" altLang="en-US" smtClean="0"/>
              <a:t>‹#›</a:t>
            </a:fld>
            <a:endParaRPr kumimoji="1" lang="ja-JP" altLang="en-US"/>
          </a:p>
        </p:txBody>
      </p:sp>
    </p:spTree>
    <p:extLst>
      <p:ext uri="{BB962C8B-B14F-4D97-AF65-F5344CB8AC3E}">
        <p14:creationId xmlns:p14="http://schemas.microsoft.com/office/powerpoint/2010/main" val="54237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13.jpg"/><Relationship Id="rId2" Type="http://schemas.openxmlformats.org/officeDocument/2006/relationships/image" Target="../media/image312.jpg"/><Relationship Id="rId1" Type="http://schemas.openxmlformats.org/officeDocument/2006/relationships/slideLayout" Target="../slideLayouts/slideLayout1.xml"/><Relationship Id="rId4" Type="http://schemas.openxmlformats.org/officeDocument/2006/relationships/image" Target="../media/image31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47.jp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wmf"/><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1.xml"/><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9.jpg"/><Relationship Id="rId5" Type="http://schemas.openxmlformats.org/officeDocument/2006/relationships/image" Target="../media/image78.jpeg"/><Relationship Id="rId4" Type="http://schemas.openxmlformats.org/officeDocument/2006/relationships/hyperlink" Target="https://tctechcrunch2011.files.wordpress.com/2016/03/bugbot-illo1.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1.jp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3.jpg"/><Relationship Id="rId4" Type="http://schemas.openxmlformats.org/officeDocument/2006/relationships/image" Target="../media/image82.jpg"/></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jpe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bnci-horizon-2020.eu/" TargetMode="External"/><Relationship Id="rId7" Type="http://schemas.openxmlformats.org/officeDocument/2006/relationships/image" Target="../media/image98.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7.jpg"/><Relationship Id="rId5" Type="http://schemas.openxmlformats.org/officeDocument/2006/relationships/hyperlink" Target="http://www.humanbrainproject.eu/" TargetMode="External"/><Relationship Id="rId4" Type="http://schemas.openxmlformats.org/officeDocument/2006/relationships/hyperlink" Target="http://europa.eu/rapid/press-release_IP-13-54_en.htm%C3%AF%C2%BC%CB%86%C3%A3%E2%80%9A%C2%A2%C3%A3%E2%80%9A%C2%AF%C3%A3%E2%80%9A%C2%BB%C3%A3%E2%80%9A%C2%B9%C3%A6%E2%80%94%C2%A5%C3%AF%C2%BC%C5%A12016%C3%A5%C2%B9%C2%B42%C3%A6%C5%93%CB%8624%C3%A6%E2%80%94%C2%A5"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0.jp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ontiersin.org/articles/10.3389/fncom.2016.00094/full"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4.jpg"/><Relationship Id="rId5" Type="http://schemas.openxmlformats.org/officeDocument/2006/relationships/image" Target="../media/image103.png"/><Relationship Id="rId4" Type="http://schemas.openxmlformats.org/officeDocument/2006/relationships/hyperlink" Target="http://web.mit.edu/amarbles/www/index.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0.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1.jpe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25.png"/><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png"/><Relationship Id="rId1" Type="http://schemas.openxmlformats.org/officeDocument/2006/relationships/slideLayout" Target="../slideLayouts/slideLayout1.xml"/><Relationship Id="rId5" Type="http://schemas.openxmlformats.org/officeDocument/2006/relationships/image" Target="../media/image132.wmf"/><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outlook.wustl.edu/2013/jun/human-connectome-project" TargetMode="Externa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www.nature.com/scientificamerican/journal/v306/n6/pdf/scientificamerican0612-50.pdf" TargetMode="Externa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7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40.jpeg"/><Relationship Id="rId4" Type="http://schemas.openxmlformats.org/officeDocument/2006/relationships/image" Target="../media/image139.jpeg"/></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145.png"/></Relationships>
</file>

<file path=ppt/slides/_rels/slide7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g"/><Relationship Id="rId18" Type="http://schemas.openxmlformats.org/officeDocument/2006/relationships/image" Target="../media/image162.jpg"/><Relationship Id="rId3" Type="http://schemas.openxmlformats.org/officeDocument/2006/relationships/image" Target="../media/image6.png"/><Relationship Id="rId21" Type="http://schemas.openxmlformats.org/officeDocument/2006/relationships/image" Target="../media/image165.png"/><Relationship Id="rId7" Type="http://schemas.openxmlformats.org/officeDocument/2006/relationships/image" Target="../media/image151.jp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image" Target="../media/image147.jpg"/><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1.xml"/><Relationship Id="rId6" Type="http://schemas.openxmlformats.org/officeDocument/2006/relationships/image" Target="../media/image150.jpg"/><Relationship Id="rId11" Type="http://schemas.openxmlformats.org/officeDocument/2006/relationships/image" Target="../media/image155.jpg"/><Relationship Id="rId5" Type="http://schemas.openxmlformats.org/officeDocument/2006/relationships/image" Target="../media/image149.jpg"/><Relationship Id="rId15" Type="http://schemas.openxmlformats.org/officeDocument/2006/relationships/image" Target="../media/image159.jpg"/><Relationship Id="rId10" Type="http://schemas.openxmlformats.org/officeDocument/2006/relationships/image" Target="../media/image154.png"/><Relationship Id="rId19" Type="http://schemas.openxmlformats.org/officeDocument/2006/relationships/image" Target="../media/image163.jp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68.jpg"/><Relationship Id="rId5" Type="http://schemas.openxmlformats.org/officeDocument/2006/relationships/image" Target="../media/image167.jpg"/><Relationship Id="rId4" Type="http://schemas.openxmlformats.org/officeDocument/2006/relationships/image" Target="../media/image166.png"/></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147.jp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image" Target="../media/image6.png"/><Relationship Id="rId16"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jpg"/><Relationship Id="rId9" Type="http://schemas.openxmlformats.org/officeDocument/2006/relationships/image" Target="../media/image174.png"/><Relationship Id="rId14" Type="http://schemas.openxmlformats.org/officeDocument/2006/relationships/image" Target="../media/image179.png"/></Relationships>
</file>

<file path=ppt/slides/_rels/slide8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png"/><Relationship Id="rId3" Type="http://schemas.openxmlformats.org/officeDocument/2006/relationships/image" Target="../media/image147.jpg"/><Relationship Id="rId21" Type="http://schemas.openxmlformats.org/officeDocument/2006/relationships/image" Target="../media/image201.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5" Type="http://schemas.openxmlformats.org/officeDocument/2006/relationships/image" Target="../media/image205.png"/><Relationship Id="rId2" Type="http://schemas.openxmlformats.org/officeDocument/2006/relationships/notesSlide" Target="../notesSlides/notesSlide16.xml"/><Relationship Id="rId16" Type="http://schemas.openxmlformats.org/officeDocument/2006/relationships/image" Target="../media/image196.png"/><Relationship Id="rId20" Type="http://schemas.openxmlformats.org/officeDocument/2006/relationships/image" Target="../media/image200.png"/><Relationship Id="rId29"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24" Type="http://schemas.openxmlformats.org/officeDocument/2006/relationships/image" Target="../media/image204.png"/><Relationship Id="rId5" Type="http://schemas.openxmlformats.org/officeDocument/2006/relationships/image" Target="../media/image185.png"/><Relationship Id="rId15" Type="http://schemas.openxmlformats.org/officeDocument/2006/relationships/image" Target="../media/image195.png"/><Relationship Id="rId23" Type="http://schemas.openxmlformats.org/officeDocument/2006/relationships/image" Target="../media/image203.pn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png"/><Relationship Id="rId4" Type="http://schemas.openxmlformats.org/officeDocument/2006/relationships/image" Target="../media/image184.jpg"/><Relationship Id="rId9" Type="http://schemas.openxmlformats.org/officeDocument/2006/relationships/image" Target="../media/image189.png"/><Relationship Id="rId14" Type="http://schemas.openxmlformats.org/officeDocument/2006/relationships/image" Target="../media/image194.png"/><Relationship Id="rId22" Type="http://schemas.openxmlformats.org/officeDocument/2006/relationships/image" Target="../media/image202.png"/><Relationship Id="rId27" Type="http://schemas.openxmlformats.org/officeDocument/2006/relationships/image" Target="../media/image207.png"/></Relationships>
</file>

<file path=ppt/slides/_rels/slide84.xml.rels><?xml version="1.0" encoding="UTF-8" standalone="yes"?>
<Relationships xmlns="http://schemas.openxmlformats.org/package/2006/relationships"><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21" Type="http://schemas.openxmlformats.org/officeDocument/2006/relationships/image" Target="../media/image227.png"/><Relationship Id="rId34" Type="http://schemas.openxmlformats.org/officeDocument/2006/relationships/image" Target="../media/image240.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39.png"/><Relationship Id="rId38" Type="http://schemas.openxmlformats.org/officeDocument/2006/relationships/image" Target="../media/image244.png"/><Relationship Id="rId2" Type="http://schemas.openxmlformats.org/officeDocument/2006/relationships/notesSlide" Target="../notesSlides/notesSlide17.xml"/><Relationship Id="rId16" Type="http://schemas.openxmlformats.org/officeDocument/2006/relationships/image" Target="../media/image222.png"/><Relationship Id="rId20" Type="http://schemas.openxmlformats.org/officeDocument/2006/relationships/image" Target="../media/image226.png"/><Relationship Id="rId29"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24" Type="http://schemas.openxmlformats.org/officeDocument/2006/relationships/image" Target="../media/image230.png"/><Relationship Id="rId32" Type="http://schemas.openxmlformats.org/officeDocument/2006/relationships/image" Target="../media/image238.png"/><Relationship Id="rId37" Type="http://schemas.openxmlformats.org/officeDocument/2006/relationships/image" Target="../media/image243.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42.png"/><Relationship Id="rId10" Type="http://schemas.openxmlformats.org/officeDocument/2006/relationships/image" Target="../media/image216.png"/><Relationship Id="rId19" Type="http://schemas.openxmlformats.org/officeDocument/2006/relationships/image" Target="../media/image225.png"/><Relationship Id="rId31" Type="http://schemas.openxmlformats.org/officeDocument/2006/relationships/image" Target="../media/image237.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png"/><Relationship Id="rId30" Type="http://schemas.openxmlformats.org/officeDocument/2006/relationships/image" Target="../media/image236.png"/><Relationship Id="rId35" Type="http://schemas.openxmlformats.org/officeDocument/2006/relationships/image" Target="../media/image241.png"/><Relationship Id="rId8" Type="http://schemas.openxmlformats.org/officeDocument/2006/relationships/image" Target="../media/image214.png"/><Relationship Id="rId3" Type="http://schemas.openxmlformats.org/officeDocument/2006/relationships/image" Target="../media/image147.jpg"/></Relationships>
</file>

<file path=ppt/slides/_rels/slide85.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6.jpg"/><Relationship Id="rId3" Type="http://schemas.openxmlformats.org/officeDocument/2006/relationships/image" Target="../media/image246.png"/><Relationship Id="rId7" Type="http://schemas.openxmlformats.org/officeDocument/2006/relationships/image" Target="../media/image250.png"/><Relationship Id="rId12" Type="http://schemas.openxmlformats.org/officeDocument/2006/relationships/image" Target="../media/image255.jpg"/><Relationship Id="rId2" Type="http://schemas.openxmlformats.org/officeDocument/2006/relationships/image" Target="../media/image245.jpg"/><Relationship Id="rId1" Type="http://schemas.openxmlformats.org/officeDocument/2006/relationships/slideLayout" Target="../slideLayouts/slideLayout3.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86.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image" Target="../media/image265.jpg"/><Relationship Id="rId3" Type="http://schemas.openxmlformats.org/officeDocument/2006/relationships/image" Target="../media/image260.png"/><Relationship Id="rId7" Type="http://schemas.openxmlformats.org/officeDocument/2006/relationships/image" Target="../media/image264.jpg"/><Relationship Id="rId2" Type="http://schemas.openxmlformats.org/officeDocument/2006/relationships/image" Target="../media/image259.jpg"/><Relationship Id="rId1" Type="http://schemas.openxmlformats.org/officeDocument/2006/relationships/slideLayout" Target="../slideLayouts/slideLayout3.xml"/><Relationship Id="rId6" Type="http://schemas.openxmlformats.org/officeDocument/2006/relationships/image" Target="../media/image263.png"/><Relationship Id="rId11" Type="http://schemas.openxmlformats.org/officeDocument/2006/relationships/image" Target="../media/image268.jpg"/><Relationship Id="rId5" Type="http://schemas.openxmlformats.org/officeDocument/2006/relationships/image" Target="../media/image262.jpg"/><Relationship Id="rId10" Type="http://schemas.openxmlformats.org/officeDocument/2006/relationships/image" Target="../media/image267.jpg"/><Relationship Id="rId4" Type="http://schemas.openxmlformats.org/officeDocument/2006/relationships/image" Target="../media/image261.png"/><Relationship Id="rId9" Type="http://schemas.openxmlformats.org/officeDocument/2006/relationships/image" Target="../media/image266.png"/></Relationships>
</file>

<file path=ppt/slides/_rels/slide91.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png"/><Relationship Id="rId18" Type="http://schemas.openxmlformats.org/officeDocument/2006/relationships/image" Target="../media/image284.png"/><Relationship Id="rId3" Type="http://schemas.openxmlformats.org/officeDocument/2006/relationships/image" Target="../media/image269.png"/><Relationship Id="rId7" Type="http://schemas.openxmlformats.org/officeDocument/2006/relationships/image" Target="../media/image273.png"/><Relationship Id="rId12" Type="http://schemas.openxmlformats.org/officeDocument/2006/relationships/image" Target="../media/image278.png"/><Relationship Id="rId17" Type="http://schemas.openxmlformats.org/officeDocument/2006/relationships/image" Target="../media/image283.png"/><Relationship Id="rId2" Type="http://schemas.openxmlformats.org/officeDocument/2006/relationships/image" Target="../media/image245.jpg"/><Relationship Id="rId16" Type="http://schemas.openxmlformats.org/officeDocument/2006/relationships/image" Target="../media/image282.png"/><Relationship Id="rId20" Type="http://schemas.openxmlformats.org/officeDocument/2006/relationships/image" Target="../media/image286.png"/><Relationship Id="rId1" Type="http://schemas.openxmlformats.org/officeDocument/2006/relationships/slideLayout" Target="../slideLayouts/slideLayout3.xml"/><Relationship Id="rId6" Type="http://schemas.openxmlformats.org/officeDocument/2006/relationships/image" Target="../media/image272.png"/><Relationship Id="rId11" Type="http://schemas.openxmlformats.org/officeDocument/2006/relationships/image" Target="../media/image277.png"/><Relationship Id="rId5" Type="http://schemas.openxmlformats.org/officeDocument/2006/relationships/image" Target="../media/image271.png"/><Relationship Id="rId15" Type="http://schemas.openxmlformats.org/officeDocument/2006/relationships/image" Target="../media/image281.png"/><Relationship Id="rId10" Type="http://schemas.openxmlformats.org/officeDocument/2006/relationships/image" Target="../media/image276.png"/><Relationship Id="rId19" Type="http://schemas.openxmlformats.org/officeDocument/2006/relationships/image" Target="../media/image285.png"/><Relationship Id="rId4" Type="http://schemas.openxmlformats.org/officeDocument/2006/relationships/image" Target="../media/image270.png"/><Relationship Id="rId9" Type="http://schemas.openxmlformats.org/officeDocument/2006/relationships/image" Target="../media/image275.png"/><Relationship Id="rId14" Type="http://schemas.openxmlformats.org/officeDocument/2006/relationships/image" Target="../media/image280.png"/></Relationships>
</file>

<file path=ppt/slides/_rels/slide92.xml.rels><?xml version="1.0" encoding="UTF-8" standalone="yes"?>
<Relationships xmlns="http://schemas.openxmlformats.org/package/2006/relationships"><Relationship Id="rId8" Type="http://schemas.openxmlformats.org/officeDocument/2006/relationships/image" Target="../media/image262.jpg"/><Relationship Id="rId13" Type="http://schemas.openxmlformats.org/officeDocument/2006/relationships/image" Target="../media/image266.png"/><Relationship Id="rId3" Type="http://schemas.openxmlformats.org/officeDocument/2006/relationships/image" Target="../media/image287.png"/><Relationship Id="rId7" Type="http://schemas.openxmlformats.org/officeDocument/2006/relationships/image" Target="../media/image261.png"/><Relationship Id="rId12" Type="http://schemas.openxmlformats.org/officeDocument/2006/relationships/image" Target="../media/image265.jpg"/><Relationship Id="rId2" Type="http://schemas.openxmlformats.org/officeDocument/2006/relationships/image" Target="../media/image245.jpg"/><Relationship Id="rId1" Type="http://schemas.openxmlformats.org/officeDocument/2006/relationships/slideLayout" Target="../slideLayouts/slideLayout5.xml"/><Relationship Id="rId6" Type="http://schemas.openxmlformats.org/officeDocument/2006/relationships/image" Target="../media/image289.png"/><Relationship Id="rId11" Type="http://schemas.openxmlformats.org/officeDocument/2006/relationships/image" Target="../media/image290.png"/><Relationship Id="rId5" Type="http://schemas.openxmlformats.org/officeDocument/2006/relationships/image" Target="../media/image260.png"/><Relationship Id="rId15" Type="http://schemas.openxmlformats.org/officeDocument/2006/relationships/image" Target="../media/image268.jpg"/><Relationship Id="rId10" Type="http://schemas.openxmlformats.org/officeDocument/2006/relationships/image" Target="../media/image264.jpg"/><Relationship Id="rId4" Type="http://schemas.openxmlformats.org/officeDocument/2006/relationships/image" Target="../media/image288.png"/><Relationship Id="rId9" Type="http://schemas.openxmlformats.org/officeDocument/2006/relationships/image" Target="../media/image263.png"/><Relationship Id="rId14" Type="http://schemas.openxmlformats.org/officeDocument/2006/relationships/image" Target="../media/image267.jpg"/></Relationships>
</file>

<file path=ppt/slides/_rels/slide93.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hyperlink" Target="http://www.braininitative.org/" TargetMode="External"/><Relationship Id="rId3" Type="http://schemas.openxmlformats.org/officeDocument/2006/relationships/image" Target="../media/image291.png"/><Relationship Id="rId7" Type="http://schemas.openxmlformats.org/officeDocument/2006/relationships/image" Target="../media/image295.jpg"/><Relationship Id="rId12" Type="http://schemas.openxmlformats.org/officeDocument/2006/relationships/image" Target="../media/image300.png"/><Relationship Id="rId2" Type="http://schemas.openxmlformats.org/officeDocument/2006/relationships/image" Target="../media/image245.jpg"/><Relationship Id="rId1" Type="http://schemas.openxmlformats.org/officeDocument/2006/relationships/slideLayout" Target="../slideLayouts/slideLayout4.xml"/><Relationship Id="rId6" Type="http://schemas.openxmlformats.org/officeDocument/2006/relationships/image" Target="../media/image294.png"/><Relationship Id="rId11" Type="http://schemas.openxmlformats.org/officeDocument/2006/relationships/image" Target="../media/image299.jpg"/><Relationship Id="rId5" Type="http://schemas.openxmlformats.org/officeDocument/2006/relationships/image" Target="../media/image293.png"/><Relationship Id="rId10" Type="http://schemas.openxmlformats.org/officeDocument/2006/relationships/image" Target="../media/image298.jpg"/><Relationship Id="rId4" Type="http://schemas.openxmlformats.org/officeDocument/2006/relationships/image" Target="../media/image292.jpg"/><Relationship Id="rId9" Type="http://schemas.openxmlformats.org/officeDocument/2006/relationships/image" Target="../media/image297.jpg"/></Relationships>
</file>

<file path=ppt/slides/_rels/slide94.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01.jpg"/><Relationship Id="rId2" Type="http://schemas.openxmlformats.org/officeDocument/2006/relationships/image" Target="../media/image245.jpg"/><Relationship Id="rId1" Type="http://schemas.openxmlformats.org/officeDocument/2006/relationships/slideLayout" Target="../slideLayouts/slideLayout3.xml"/><Relationship Id="rId5" Type="http://schemas.openxmlformats.org/officeDocument/2006/relationships/image" Target="../media/image303.jpg"/><Relationship Id="rId4" Type="http://schemas.openxmlformats.org/officeDocument/2006/relationships/image" Target="../media/image302.jpg"/></Relationships>
</file>

<file path=ppt/slides/_rels/slide97.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245.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306.png"/><Relationship Id="rId2" Type="http://schemas.openxmlformats.org/officeDocument/2006/relationships/hyperlink" Target="http://outlook.wustl.edu/2013/jun/human-connectome-project" TargetMode="External"/><Relationship Id="rId1" Type="http://schemas.openxmlformats.org/officeDocument/2006/relationships/slideLayout" Target="../slideLayouts/slideLayout1.xml"/><Relationship Id="rId6" Type="http://schemas.openxmlformats.org/officeDocument/2006/relationships/hyperlink" Target="http://www.nature.com/scientificamerican/journal/v306/n6/pdf/scientificamerican0612-50.pdf" TargetMode="External"/><Relationship Id="rId5" Type="http://schemas.openxmlformats.org/officeDocument/2006/relationships/image" Target="../media/image305.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1.xml"/><Relationship Id="rId6" Type="http://schemas.openxmlformats.org/officeDocument/2006/relationships/image" Target="../media/image310.png"/><Relationship Id="rId5" Type="http://schemas.openxmlformats.org/officeDocument/2006/relationships/image" Target="../media/image22.png"/><Relationship Id="rId4" Type="http://schemas.openxmlformats.org/officeDocument/2006/relationships/image" Target="../media/image30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6088559"/>
            <a:ext cx="12192000" cy="769441"/>
          </a:xfrm>
          <a:prstGeom prst="rect">
            <a:avLst/>
          </a:prstGeom>
          <a:noFill/>
        </p:spPr>
        <p:txBody>
          <a:bodyPr wrap="square" rtlCol="0">
            <a:spAutoFit/>
          </a:bodyPr>
          <a:lstStyle/>
          <a:p>
            <a:pPr algn="ctr"/>
            <a:r>
              <a:rPr lang="en-US" altLang="ja-JP" sz="4400" b="1" dirty="0" err="1">
                <a:latin typeface="GungsuhChe" panose="02030609000101010101" pitchFamily="49" charset="-127"/>
                <a:ea typeface="GungsuhChe" panose="02030609000101010101" pitchFamily="49" charset="-127"/>
              </a:rPr>
              <a:t>BrainTech</a:t>
            </a:r>
            <a:endParaRPr kumimoji="1" lang="ja-JP" altLang="en-US" sz="4400" b="1" dirty="0">
              <a:latin typeface="GungsuhChe" panose="02030609000101010101" pitchFamily="49" charset="-127"/>
              <a:ea typeface="GungsuhChe" panose="02030609000101010101" pitchFamily="49" charset="-127"/>
            </a:endParaRPr>
          </a:p>
        </p:txBody>
      </p:sp>
      <p:sp>
        <p:nvSpPr>
          <p:cNvPr id="2" name="テキスト ボックス 1"/>
          <p:cNvSpPr txBox="1"/>
          <p:nvPr/>
        </p:nvSpPr>
        <p:spPr>
          <a:xfrm>
            <a:off x="0" y="3404009"/>
            <a:ext cx="12204700" cy="1107996"/>
          </a:xfrm>
          <a:prstGeom prst="rect">
            <a:avLst/>
          </a:prstGeom>
          <a:noFill/>
        </p:spPr>
        <p:txBody>
          <a:bodyPr wrap="square" rtlCol="0">
            <a:spAutoFit/>
          </a:bodyPr>
          <a:lstStyle/>
          <a:p>
            <a:pPr algn="ctr"/>
            <a:r>
              <a:rPr kumimoji="1" lang="ja-JP" altLang="en-US" sz="6600" b="1" dirty="0">
                <a:latin typeface="游ゴシック" panose="020B0400000000000000" pitchFamily="50" charset="-128"/>
                <a:ea typeface="游ゴシック" panose="020B0400000000000000" pitchFamily="50" charset="-128"/>
              </a:rPr>
              <a:t>脳に学ぶ</a:t>
            </a:r>
            <a:endParaRPr kumimoji="1" lang="en-US" altLang="ja-JP" sz="6600" b="1"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0" y="277000"/>
            <a:ext cx="3062861" cy="2799966"/>
          </a:xfrm>
          <a:prstGeom prst="rect">
            <a:avLst/>
          </a:prstGeom>
        </p:spPr>
      </p:pic>
      <p:sp>
        <p:nvSpPr>
          <p:cNvPr id="6" name="正方形/長方形 5"/>
          <p:cNvSpPr/>
          <p:nvPr/>
        </p:nvSpPr>
        <p:spPr>
          <a:xfrm>
            <a:off x="4730796" y="138500"/>
            <a:ext cx="2643672" cy="253916"/>
          </a:xfrm>
          <a:prstGeom prst="rect">
            <a:avLst/>
          </a:prstGeom>
        </p:spPr>
        <p:txBody>
          <a:bodyPr wrap="none">
            <a:spAutoFit/>
          </a:bodyPr>
          <a:lstStyle/>
          <a:p>
            <a:pPr algn="ctr"/>
            <a:r>
              <a:rPr lang="ja-JP" altLang="en-US" sz="1050" dirty="0">
                <a:latin typeface="游ゴシック" panose="020B0400000000000000" pitchFamily="50" charset="-128"/>
                <a:ea typeface="游ゴシック" panose="020B0400000000000000" pitchFamily="50" charset="-128"/>
              </a:rPr>
              <a:t>（出典）</a:t>
            </a:r>
            <a:r>
              <a:rPr lang="en-US" altLang="ja-JP" sz="1050" dirty="0">
                <a:latin typeface="游ゴシック" panose="020B0400000000000000" pitchFamily="50" charset="-128"/>
                <a:ea typeface="游ゴシック" panose="020B0400000000000000" pitchFamily="50" charset="-128"/>
              </a:rPr>
              <a:t>http://www.braininitiative.org/</a:t>
            </a:r>
            <a:endParaRPr lang="ja-JP" altLang="en-US" sz="105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8970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22399" cy="1300310"/>
          </a:xfrm>
          <a:prstGeom prst="rect">
            <a:avLst/>
          </a:prstGeom>
        </p:spPr>
      </p:pic>
      <p:sp>
        <p:nvSpPr>
          <p:cNvPr id="3" name="正方形/長方形 2"/>
          <p:cNvSpPr/>
          <p:nvPr/>
        </p:nvSpPr>
        <p:spPr>
          <a:xfrm>
            <a:off x="1694801" y="251644"/>
            <a:ext cx="8802410" cy="830997"/>
          </a:xfrm>
          <a:prstGeom prst="rect">
            <a:avLst/>
          </a:prstGeom>
        </p:spPr>
        <p:txBody>
          <a:bodyPr wrap="none">
            <a:spAutoFit/>
          </a:bodyPr>
          <a:lstStyle/>
          <a:p>
            <a:pPr algn="ctr"/>
            <a:r>
              <a:rPr lang="ja-JP" altLang="en-US" sz="4800" b="1" dirty="0">
                <a:latin typeface="游ゴシック" panose="020B0400000000000000" pitchFamily="50" charset="-128"/>
                <a:ea typeface="游ゴシック" panose="020B0400000000000000" pitchFamily="50" charset="-128"/>
              </a:rPr>
              <a:t>海馬の重要性が認識されている</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00" y="1294671"/>
            <a:ext cx="6553200" cy="5563329"/>
          </a:xfrm>
          <a:prstGeom prst="rect">
            <a:avLst/>
          </a:prstGeom>
        </p:spPr>
      </p:pic>
      <p:sp>
        <p:nvSpPr>
          <p:cNvPr id="6" name="角丸四角形 5"/>
          <p:cNvSpPr/>
          <p:nvPr/>
        </p:nvSpPr>
        <p:spPr>
          <a:xfrm>
            <a:off x="6400800" y="5842000"/>
            <a:ext cx="1790700" cy="8763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191500" y="5486400"/>
            <a:ext cx="738664" cy="1308100"/>
          </a:xfrm>
          <a:prstGeom prst="rect">
            <a:avLst/>
          </a:prstGeom>
          <a:noFill/>
        </p:spPr>
        <p:txBody>
          <a:bodyPr vert="eaVert" wrap="square" rtlCol="0">
            <a:spAutoFit/>
          </a:bodyPr>
          <a:lstStyle/>
          <a:p>
            <a:pPr algn="r"/>
            <a:r>
              <a:rPr kumimoji="1" lang="ja-JP" altLang="en-US" sz="3600" dirty="0">
                <a:latin typeface="Meiryo UI" panose="020B0604030504040204" pitchFamily="50" charset="-128"/>
                <a:ea typeface="Meiryo UI" panose="020B0604030504040204" pitchFamily="50" charset="-128"/>
              </a:rPr>
              <a:t>重要</a:t>
            </a:r>
          </a:p>
        </p:txBody>
      </p:sp>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lang="en-US" altLang="ja-JP" sz="2000" b="1" dirty="0"/>
              <a:t>7</a:t>
            </a:r>
            <a:endParaRPr kumimoji="1" lang="ja-JP" altLang="en-US" sz="2000" b="1" dirty="0"/>
          </a:p>
        </p:txBody>
      </p:sp>
    </p:spTree>
    <p:extLst>
      <p:ext uri="{BB962C8B-B14F-4D97-AF65-F5344CB8AC3E}">
        <p14:creationId xmlns:p14="http://schemas.microsoft.com/office/powerpoint/2010/main" val="12326913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2201369" y="414933"/>
            <a:ext cx="7781026"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お伝えしたい事。</a:t>
            </a: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427" y="501518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2053086" y="1628247"/>
            <a:ext cx="9523563" cy="584775"/>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人間脳に学べ、模倣して「強い</a:t>
            </a:r>
            <a:r>
              <a:rPr kumimoji="1" lang="en-US" altLang="ja-JP" sz="3200" dirty="0">
                <a:latin typeface="Meiryo UI" panose="020B0604030504040204" pitchFamily="50" charset="-128"/>
                <a:ea typeface="Meiryo UI" panose="020B0604030504040204" pitchFamily="50" charset="-128"/>
              </a:rPr>
              <a:t>AI</a:t>
            </a:r>
            <a:r>
              <a:rPr kumimoji="1" lang="ja-JP" altLang="en-US" sz="3200" dirty="0">
                <a:latin typeface="Meiryo UI" panose="020B0604030504040204" pitchFamily="50" charset="-128"/>
                <a:ea typeface="Meiryo UI" panose="020B0604030504040204" pitchFamily="50" charset="-128"/>
              </a:rPr>
              <a:t>」を実現させる</a:t>
            </a:r>
          </a:p>
        </p:txBody>
      </p:sp>
      <p:sp>
        <p:nvSpPr>
          <p:cNvPr id="8" name="テキスト ボックス 7"/>
          <p:cNvSpPr txBox="1"/>
          <p:nvPr/>
        </p:nvSpPr>
        <p:spPr>
          <a:xfrm>
            <a:off x="2072077" y="2799618"/>
            <a:ext cx="9523563" cy="584775"/>
          </a:xfrm>
          <a:prstGeom prst="rect">
            <a:avLst/>
          </a:prstGeom>
          <a:noFill/>
        </p:spPr>
        <p:txBody>
          <a:bodyPr wrap="square" rtlCol="0">
            <a:spAutoFit/>
          </a:bodyPr>
          <a:lstStyle/>
          <a:p>
            <a:r>
              <a:rPr lang="ja-JP" altLang="en-US" sz="3200" dirty="0">
                <a:latin typeface="Meiryo UI" panose="020B0604030504040204" pitchFamily="50" charset="-128"/>
                <a:ea typeface="Meiryo UI" panose="020B0604030504040204" pitchFamily="50" charset="-128"/>
              </a:rPr>
              <a:t>脳科学が、</a:t>
            </a:r>
            <a:r>
              <a:rPr lang="en-US" altLang="ja-JP" sz="3200" dirty="0">
                <a:latin typeface="Meiryo UI" panose="020B0604030504040204" pitchFamily="50" charset="-128"/>
                <a:ea typeface="Meiryo UI" panose="020B0604030504040204" pitchFamily="50" charset="-128"/>
              </a:rPr>
              <a:t>ICT</a:t>
            </a:r>
            <a:r>
              <a:rPr lang="ja-JP" altLang="en-US" sz="3200" dirty="0">
                <a:latin typeface="Meiryo UI" panose="020B0604030504040204" pitchFamily="50" charset="-128"/>
                <a:ea typeface="Meiryo UI" panose="020B0604030504040204" pitchFamily="50" charset="-128"/>
              </a:rPr>
              <a:t>・ロボット・人工知能を牽引する</a:t>
            </a:r>
            <a:endParaRPr kumimoji="1" lang="ja-JP" altLang="en-US" sz="3200"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3085" y="3950681"/>
            <a:ext cx="9523563" cy="584775"/>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脳科学の成果が、人間の認知・知覚能力を向上させる</a:t>
            </a:r>
          </a:p>
        </p:txBody>
      </p:sp>
      <p:sp>
        <p:nvSpPr>
          <p:cNvPr id="12" name="テキスト ボックス 11"/>
          <p:cNvSpPr txBox="1"/>
          <p:nvPr/>
        </p:nvSpPr>
        <p:spPr>
          <a:xfrm>
            <a:off x="2072077" y="5100617"/>
            <a:ext cx="9523563" cy="584775"/>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培養された人間脳がロボットに実装される？</a:t>
            </a:r>
          </a:p>
        </p:txBody>
      </p:sp>
    </p:spTree>
    <p:extLst>
      <p:ext uri="{BB962C8B-B14F-4D97-AF65-F5344CB8AC3E}">
        <p14:creationId xmlns:p14="http://schemas.microsoft.com/office/powerpoint/2010/main" val="3739729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11" y="3253864"/>
            <a:ext cx="1151684" cy="1151684"/>
          </a:xfrm>
          <a:prstGeom prst="rect">
            <a:avLst/>
          </a:prstGeom>
        </p:spPr>
      </p:pic>
      <p:cxnSp>
        <p:nvCxnSpPr>
          <p:cNvPr id="63" name="直線矢印コネクタ 62"/>
          <p:cNvCxnSpPr>
            <a:stCxn id="105" idx="0"/>
          </p:cNvCxnSpPr>
          <p:nvPr/>
        </p:nvCxnSpPr>
        <p:spPr>
          <a:xfrm flipH="1" flipV="1">
            <a:off x="7553707" y="4398029"/>
            <a:ext cx="1" cy="160140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889000" y="5992565"/>
            <a:ext cx="10251347" cy="173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1509785" y="2049590"/>
            <a:ext cx="3062248" cy="461665"/>
          </a:xfrm>
          <a:prstGeom prst="rect">
            <a:avLst/>
          </a:prstGeom>
          <a:noFill/>
        </p:spPr>
        <p:txBody>
          <a:bodyPr wrap="square" rtlCol="0">
            <a:spAutoFit/>
          </a:bodyPr>
          <a:lstStyle/>
          <a:p>
            <a:pPr marL="171450" indent="-171450">
              <a:buFont typeface="Wingdings" panose="05000000000000000000" pitchFamily="2" charset="2"/>
              <a:buChar char="l"/>
            </a:pPr>
            <a:r>
              <a:rPr kumimoji="1" lang="ja-JP" altLang="en-US" sz="1200" dirty="0">
                <a:latin typeface="Meiryo UI" panose="020B0604030504040204" pitchFamily="50" charset="-128"/>
                <a:ea typeface="Meiryo UI" panose="020B0604030504040204" pitchFamily="50" charset="-128"/>
              </a:rPr>
              <a:t>アラン・チューリング（</a:t>
            </a:r>
            <a:r>
              <a:rPr kumimoji="1" lang="en-US" altLang="ja-JP" sz="1200" dirty="0">
                <a:latin typeface="Meiryo UI" panose="020B0604030504040204" pitchFamily="50" charset="-128"/>
                <a:ea typeface="Meiryo UI" panose="020B0604030504040204" pitchFamily="50" charset="-128"/>
              </a:rPr>
              <a:t>1936</a:t>
            </a:r>
            <a:r>
              <a:rPr kumimoji="1" lang="ja-JP" altLang="en-US" sz="1200" dirty="0">
                <a:latin typeface="Meiryo UI" panose="020B0604030504040204" pitchFamily="50" charset="-128"/>
                <a:ea typeface="Meiryo UI" panose="020B0604030504040204" pitchFamily="50" charset="-128"/>
              </a:rPr>
              <a:t>年）</a:t>
            </a:r>
            <a:endParaRPr kumimoji="1"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「計算可能数についての決定問題への応用」</a:t>
            </a:r>
            <a:endParaRPr kumimoji="1" lang="ja-JP" altLang="en-US" sz="1200" dirty="0">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3830095" y="4022808"/>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第一次ブーム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1960</a:t>
            </a:r>
            <a:r>
              <a:rPr kumimoji="1" lang="ja-JP" altLang="en-US" sz="1200" b="1" dirty="0">
                <a:latin typeface="Meiryo UI" panose="020B0604030504040204" pitchFamily="50" charset="-128"/>
                <a:ea typeface="Meiryo UI" panose="020B0604030504040204" pitchFamily="50" charset="-128"/>
              </a:rPr>
              <a:t>年代）</a:t>
            </a:r>
          </a:p>
        </p:txBody>
      </p:sp>
      <p:sp>
        <p:nvSpPr>
          <p:cNvPr id="67" name="テキスト ボックス 66"/>
          <p:cNvSpPr txBox="1"/>
          <p:nvPr/>
        </p:nvSpPr>
        <p:spPr>
          <a:xfrm>
            <a:off x="5456803" y="3100112"/>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第二次ブーム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1980</a:t>
            </a:r>
            <a:r>
              <a:rPr kumimoji="1" lang="ja-JP" altLang="en-US" sz="1200" b="1" dirty="0">
                <a:latin typeface="Meiryo UI" panose="020B0604030504040204" pitchFamily="50" charset="-128"/>
                <a:ea typeface="Meiryo UI" panose="020B0604030504040204" pitchFamily="50" charset="-128"/>
              </a:rPr>
              <a:t>年代）</a:t>
            </a:r>
          </a:p>
        </p:txBody>
      </p:sp>
      <p:sp>
        <p:nvSpPr>
          <p:cNvPr id="68" name="テキスト ボックス 67"/>
          <p:cNvSpPr txBox="1"/>
          <p:nvPr/>
        </p:nvSpPr>
        <p:spPr>
          <a:xfrm>
            <a:off x="7013388" y="1524757"/>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第三次ブーム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（現在）</a:t>
            </a:r>
          </a:p>
        </p:txBody>
      </p:sp>
      <p:cxnSp>
        <p:nvCxnSpPr>
          <p:cNvPr id="69" name="直線矢印コネクタ 68"/>
          <p:cNvCxnSpPr/>
          <p:nvPr/>
        </p:nvCxnSpPr>
        <p:spPr>
          <a:xfrm flipH="1">
            <a:off x="1246693" y="2511255"/>
            <a:ext cx="405706" cy="3469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1560271" y="1793052"/>
            <a:ext cx="1350627"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チューリングマシン</a:t>
            </a:r>
          </a:p>
        </p:txBody>
      </p:sp>
      <p:sp>
        <p:nvSpPr>
          <p:cNvPr id="71" name="フリーフォーム 70"/>
          <p:cNvSpPr/>
          <p:nvPr/>
        </p:nvSpPr>
        <p:spPr>
          <a:xfrm>
            <a:off x="1442673" y="1481123"/>
            <a:ext cx="8019876" cy="4504888"/>
          </a:xfrm>
          <a:custGeom>
            <a:avLst/>
            <a:gdLst>
              <a:gd name="connsiteX0" fmla="*/ 0 w 8019876"/>
              <a:gd name="connsiteY0" fmla="*/ 4504888 h 4504888"/>
              <a:gd name="connsiteX1" fmla="*/ 3926048 w 8019876"/>
              <a:gd name="connsiteY1" fmla="*/ 3699545 h 4504888"/>
              <a:gd name="connsiteX2" fmla="*/ 6082019 w 8019876"/>
              <a:gd name="connsiteY2" fmla="*/ 2265028 h 4504888"/>
              <a:gd name="connsiteX3" fmla="*/ 8019876 w 8019876"/>
              <a:gd name="connsiteY3" fmla="*/ 0 h 4504888"/>
              <a:gd name="connsiteX4" fmla="*/ 8019876 w 8019876"/>
              <a:gd name="connsiteY4" fmla="*/ 0 h 4504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9876" h="4504888">
                <a:moveTo>
                  <a:pt x="0" y="4504888"/>
                </a:moveTo>
                <a:cubicBezTo>
                  <a:pt x="1456189" y="4288871"/>
                  <a:pt x="2912378" y="4072855"/>
                  <a:pt x="3926048" y="3699545"/>
                </a:cubicBezTo>
                <a:cubicBezTo>
                  <a:pt x="4939718" y="3326235"/>
                  <a:pt x="5399714" y="2881619"/>
                  <a:pt x="6082019" y="2265028"/>
                </a:cubicBezTo>
                <a:cubicBezTo>
                  <a:pt x="6764324" y="1648437"/>
                  <a:pt x="8019876" y="0"/>
                  <a:pt x="8019876" y="0"/>
                </a:cubicBezTo>
                <a:lnTo>
                  <a:pt x="801987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rot="20460100">
            <a:off x="4362040" y="4400493"/>
            <a:ext cx="2189527" cy="1258349"/>
          </a:xfrm>
          <a:prstGeom prst="ellipse">
            <a:avLst/>
          </a:prstGeom>
          <a:solidFill>
            <a:schemeClr val="accent4">
              <a:lumMod val="40000"/>
              <a:lumOff val="60000"/>
            </a:schemeClr>
          </a:solidFill>
          <a:ln>
            <a:solidFill>
              <a:srgbClr val="FFFF00"/>
            </a:solid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rot="19259150">
            <a:off x="6406740" y="3081282"/>
            <a:ext cx="2189527" cy="1258349"/>
          </a:xfrm>
          <a:prstGeom prst="ellipse">
            <a:avLst/>
          </a:prstGeom>
          <a:solidFill>
            <a:schemeClr val="accent4">
              <a:lumMod val="60000"/>
              <a:lumOff val="40000"/>
            </a:schemeClr>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角丸四角形 74"/>
          <p:cNvSpPr/>
          <p:nvPr/>
        </p:nvSpPr>
        <p:spPr>
          <a:xfrm>
            <a:off x="1961044" y="2576611"/>
            <a:ext cx="1407340"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チューリングテスト</a:t>
            </a:r>
          </a:p>
        </p:txBody>
      </p:sp>
      <p:sp>
        <p:nvSpPr>
          <p:cNvPr id="77" name="テキスト ボックス 76"/>
          <p:cNvSpPr txBox="1"/>
          <p:nvPr/>
        </p:nvSpPr>
        <p:spPr>
          <a:xfrm>
            <a:off x="2818262" y="1782822"/>
            <a:ext cx="2013358"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←世界初の計算機理論</a:t>
            </a:r>
            <a:endParaRPr kumimoji="1" lang="ja-JP" altLang="en-US" sz="1200" dirty="0">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3212150" y="2578163"/>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←人工知能の判定（</a:t>
            </a:r>
            <a:r>
              <a:rPr lang="en-US" altLang="ja-JP" sz="1200" dirty="0">
                <a:latin typeface="Meiryo UI" panose="020B0604030504040204" pitchFamily="50" charset="-128"/>
                <a:ea typeface="Meiryo UI" panose="020B0604030504040204" pitchFamily="50" charset="-128"/>
              </a:rPr>
              <a:t>1950</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cxnSp>
        <p:nvCxnSpPr>
          <p:cNvPr id="79" name="直線矢印コネクタ 78"/>
          <p:cNvCxnSpPr>
            <a:endCxn id="71" idx="0"/>
          </p:cNvCxnSpPr>
          <p:nvPr/>
        </p:nvCxnSpPr>
        <p:spPr>
          <a:xfrm flipH="1">
            <a:off x="1442673" y="2855162"/>
            <a:ext cx="518372" cy="3130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円/楕円 81"/>
          <p:cNvSpPr/>
          <p:nvPr/>
        </p:nvSpPr>
        <p:spPr>
          <a:xfrm rot="18751448">
            <a:off x="8061929" y="1116607"/>
            <a:ext cx="2305644" cy="1332429"/>
          </a:xfrm>
          <a:prstGeom prst="ellipse">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矢印コネクタ 85"/>
          <p:cNvCxnSpPr/>
          <p:nvPr/>
        </p:nvCxnSpPr>
        <p:spPr>
          <a:xfrm flipV="1">
            <a:off x="9995011" y="608197"/>
            <a:ext cx="314826" cy="356328"/>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角丸四角形 89"/>
          <p:cNvSpPr/>
          <p:nvPr/>
        </p:nvSpPr>
        <p:spPr>
          <a:xfrm>
            <a:off x="2190732" y="3156479"/>
            <a:ext cx="1407340"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ダートマス会議</a:t>
            </a:r>
          </a:p>
        </p:txBody>
      </p:sp>
      <p:cxnSp>
        <p:nvCxnSpPr>
          <p:cNvPr id="95" name="直線矢印コネクタ 94"/>
          <p:cNvCxnSpPr/>
          <p:nvPr/>
        </p:nvCxnSpPr>
        <p:spPr>
          <a:xfrm flipH="1">
            <a:off x="1769844" y="3435030"/>
            <a:ext cx="420888" cy="251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テキスト ボックス 95"/>
          <p:cNvSpPr txBox="1"/>
          <p:nvPr/>
        </p:nvSpPr>
        <p:spPr>
          <a:xfrm>
            <a:off x="3389592" y="3164345"/>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←人工知能会議（</a:t>
            </a:r>
            <a:r>
              <a:rPr lang="en-US" altLang="ja-JP" sz="1200" dirty="0">
                <a:latin typeface="Meiryo UI" panose="020B0604030504040204" pitchFamily="50" charset="-128"/>
                <a:ea typeface="Meiryo UI" panose="020B0604030504040204" pitchFamily="50" charset="-128"/>
              </a:rPr>
              <a:t>1956</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97" name="テキスト ボックス 96"/>
          <p:cNvSpPr txBox="1"/>
          <p:nvPr/>
        </p:nvSpPr>
        <p:spPr>
          <a:xfrm>
            <a:off x="6772184" y="3490242"/>
            <a:ext cx="152719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エキスパートシステム</a:t>
            </a:r>
            <a:endParaRPr kumimoji="1" lang="ja-JP" altLang="en-US" sz="1200"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6422794" y="3915818"/>
            <a:ext cx="1648768"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第五世代コンピュータ</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プロジェクト</a:t>
            </a:r>
          </a:p>
        </p:txBody>
      </p:sp>
      <p:sp>
        <p:nvSpPr>
          <p:cNvPr id="99" name="テキスト ボックス 98"/>
          <p:cNvSpPr txBox="1"/>
          <p:nvPr/>
        </p:nvSpPr>
        <p:spPr>
          <a:xfrm>
            <a:off x="7039612" y="3043274"/>
            <a:ext cx="152719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ファジーシステム</a:t>
            </a:r>
            <a:endParaRPr kumimoji="1" lang="ja-JP" altLang="en-US" sz="120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4652555" y="4819277"/>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推論と</a:t>
            </a:r>
            <a:r>
              <a:rPr kumimoji="1" lang="ja-JP" altLang="en-US" sz="1200" dirty="0">
                <a:latin typeface="Meiryo UI" panose="020B0604030504040204" pitchFamily="50" charset="-128"/>
                <a:ea typeface="Meiryo UI" panose="020B0604030504040204" pitchFamily="50" charset="-128"/>
              </a:rPr>
              <a:t>探索</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（初期の機械学習）</a:t>
            </a:r>
            <a:endParaRPr kumimoji="1" lang="ja-JP" altLang="en-US" sz="1200" dirty="0">
              <a:latin typeface="Meiryo UI" panose="020B0604030504040204" pitchFamily="50" charset="-128"/>
              <a:ea typeface="Meiryo UI" panose="020B0604030504040204" pitchFamily="50" charset="-128"/>
            </a:endParaRPr>
          </a:p>
        </p:txBody>
      </p:sp>
      <p:sp>
        <p:nvSpPr>
          <p:cNvPr id="101" name="テキスト ボックス 100"/>
          <p:cNvSpPr txBox="1"/>
          <p:nvPr/>
        </p:nvSpPr>
        <p:spPr>
          <a:xfrm>
            <a:off x="8152202" y="6003826"/>
            <a:ext cx="1358659" cy="830997"/>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WATSON</a:t>
            </a:r>
          </a:p>
          <a:p>
            <a:pPr algn="ctr"/>
            <a:r>
              <a:rPr lang="ja-JP" altLang="en-US" sz="1200" dirty="0">
                <a:latin typeface="Meiryo UI" panose="020B0604030504040204" pitchFamily="50" charset="-128"/>
                <a:ea typeface="Meiryo UI" panose="020B0604030504040204" pitchFamily="50" charset="-128"/>
              </a:rPr>
              <a:t>クイズ番組</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（ジョパディ）</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a:t>
            </a:r>
            <a:r>
              <a:rPr kumimoji="1" lang="ja-JP" altLang="en-US" sz="1200" dirty="0">
                <a:latin typeface="Meiryo UI" panose="020B0604030504040204" pitchFamily="50" charset="-128"/>
                <a:ea typeface="Meiryo UI" panose="020B0604030504040204" pitchFamily="50" charset="-128"/>
              </a:rPr>
              <a:t>年）</a:t>
            </a:r>
          </a:p>
        </p:txBody>
      </p:sp>
      <p:sp>
        <p:nvSpPr>
          <p:cNvPr id="102" name="テキスト ボックス 101"/>
          <p:cNvSpPr txBox="1"/>
          <p:nvPr/>
        </p:nvSpPr>
        <p:spPr>
          <a:xfrm>
            <a:off x="963806" y="6067337"/>
            <a:ext cx="1795733"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初期のコンピュータ登場</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1945</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105" name="テキスト ボックス 104"/>
          <p:cNvSpPr txBox="1"/>
          <p:nvPr/>
        </p:nvSpPr>
        <p:spPr>
          <a:xfrm>
            <a:off x="6655841" y="5999438"/>
            <a:ext cx="1795733"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商用インターネット</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1995</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106" name="テキスト ボックス 105"/>
          <p:cNvSpPr txBox="1"/>
          <p:nvPr/>
        </p:nvSpPr>
        <p:spPr>
          <a:xfrm>
            <a:off x="8017304" y="2175260"/>
            <a:ext cx="1795733"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機械学習</a:t>
            </a:r>
            <a:endParaRPr kumimoji="1" lang="ja-JP" altLang="en-US" sz="1200" dirty="0">
              <a:latin typeface="Meiryo UI" panose="020B0604030504040204" pitchFamily="50" charset="-128"/>
              <a:ea typeface="Meiryo UI" panose="020B0604030504040204" pitchFamily="50" charset="-128"/>
            </a:endParaRPr>
          </a:p>
        </p:txBody>
      </p:sp>
      <p:sp>
        <p:nvSpPr>
          <p:cNvPr id="107" name="テキスト ボックス 106"/>
          <p:cNvSpPr txBox="1"/>
          <p:nvPr/>
        </p:nvSpPr>
        <p:spPr>
          <a:xfrm>
            <a:off x="8299375" y="1710744"/>
            <a:ext cx="1795733"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ディプラーニング</a:t>
            </a:r>
          </a:p>
        </p:txBody>
      </p:sp>
      <p:sp>
        <p:nvSpPr>
          <p:cNvPr id="108" name="テキスト ボックス 107"/>
          <p:cNvSpPr txBox="1"/>
          <p:nvPr/>
        </p:nvSpPr>
        <p:spPr>
          <a:xfrm>
            <a:off x="8566803" y="1258517"/>
            <a:ext cx="1795733"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ニューラルネットワーク</a:t>
            </a:r>
          </a:p>
        </p:txBody>
      </p:sp>
      <p:sp>
        <p:nvSpPr>
          <p:cNvPr id="109" name="テキスト ボックス 108"/>
          <p:cNvSpPr txBox="1"/>
          <p:nvPr/>
        </p:nvSpPr>
        <p:spPr>
          <a:xfrm>
            <a:off x="9349440" y="5990399"/>
            <a:ext cx="1738074" cy="646331"/>
          </a:xfrm>
          <a:prstGeom prst="rect">
            <a:avLst/>
          </a:prstGeom>
          <a:noFill/>
        </p:spPr>
        <p:txBody>
          <a:bodyPr wrap="square" rtlCol="0">
            <a:spAutoFit/>
          </a:bodyPr>
          <a:lstStyle/>
          <a:p>
            <a:pPr algn="ctr"/>
            <a:r>
              <a:rPr lang="en-US" altLang="ja-JP" sz="1200" dirty="0" err="1">
                <a:latin typeface="Meiryo UI" panose="020B0604030504040204" pitchFamily="50" charset="-128"/>
                <a:ea typeface="Meiryo UI" panose="020B0604030504040204" pitchFamily="50" charset="-128"/>
              </a:rPr>
              <a:t>DeepMind</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囲碁チャンピオンに勝利</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2015</a:t>
            </a:r>
            <a:r>
              <a:rPr kumimoji="1" lang="ja-JP" altLang="en-US" sz="1200" dirty="0">
                <a:latin typeface="Meiryo UI" panose="020B0604030504040204" pitchFamily="50" charset="-128"/>
                <a:ea typeface="Meiryo UI" panose="020B0604030504040204" pitchFamily="50" charset="-128"/>
              </a:rPr>
              <a:t>年）</a:t>
            </a:r>
          </a:p>
        </p:txBody>
      </p:sp>
      <p:cxnSp>
        <p:nvCxnSpPr>
          <p:cNvPr id="111" name="カギ線コネクタ 110"/>
          <p:cNvCxnSpPr/>
          <p:nvPr/>
        </p:nvCxnSpPr>
        <p:spPr>
          <a:xfrm rot="5400000" flipH="1" flipV="1">
            <a:off x="7325538" y="4146979"/>
            <a:ext cx="3221442" cy="321705"/>
          </a:xfrm>
          <a:prstGeom prst="bent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カギ線コネクタ 113"/>
          <p:cNvCxnSpPr>
            <a:stCxn id="109" idx="0"/>
          </p:cNvCxnSpPr>
          <p:nvPr/>
        </p:nvCxnSpPr>
        <p:spPr>
          <a:xfrm rot="16200000" flipV="1">
            <a:off x="8127194" y="3899115"/>
            <a:ext cx="3664018" cy="518549"/>
          </a:xfrm>
          <a:prstGeom prst="bent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 y="1737118"/>
            <a:ext cx="1471805" cy="1307194"/>
          </a:xfrm>
          <a:prstGeom prst="rect">
            <a:avLst/>
          </a:prstGeom>
        </p:spPr>
      </p:pic>
      <p:sp>
        <p:nvSpPr>
          <p:cNvPr id="2" name="テキスト ボックス 1"/>
          <p:cNvSpPr txBox="1"/>
          <p:nvPr/>
        </p:nvSpPr>
        <p:spPr>
          <a:xfrm>
            <a:off x="223257" y="1051243"/>
            <a:ext cx="8924037"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エニグマ暗号解読で有名なアラン・チューリングは、「</a:t>
            </a:r>
            <a:r>
              <a:rPr kumimoji="1" lang="ja-JP" altLang="en-US" sz="1600" b="1" dirty="0">
                <a:solidFill>
                  <a:srgbClr val="FF0000"/>
                </a:solidFill>
                <a:latin typeface="Meiryo UI" panose="020B0604030504040204" pitchFamily="50" charset="-128"/>
                <a:ea typeface="Meiryo UI" panose="020B0604030504040204" pitchFamily="50" charset="-128"/>
              </a:rPr>
              <a:t>計算する機械</a:t>
            </a:r>
            <a:r>
              <a:rPr kumimoji="1" lang="ja-JP" altLang="en-US" sz="1600" b="1" dirty="0">
                <a:latin typeface="Meiryo UI" panose="020B0604030504040204" pitchFamily="50" charset="-128"/>
                <a:ea typeface="Meiryo UI" panose="020B0604030504040204" pitchFamily="50" charset="-128"/>
              </a:rPr>
              <a:t>」と「</a:t>
            </a:r>
            <a:r>
              <a:rPr kumimoji="1" lang="ja-JP" altLang="en-US" sz="1600" b="1" dirty="0">
                <a:solidFill>
                  <a:srgbClr val="FF0000"/>
                </a:solidFill>
                <a:latin typeface="Meiryo UI" panose="020B0604030504040204" pitchFamily="50" charset="-128"/>
                <a:ea typeface="Meiryo UI" panose="020B0604030504040204" pitchFamily="50" charset="-128"/>
              </a:rPr>
              <a:t>考える機械</a:t>
            </a:r>
            <a:r>
              <a:rPr kumimoji="1" lang="ja-JP" altLang="en-US" sz="1600" b="1" dirty="0">
                <a:latin typeface="Meiryo UI" panose="020B0604030504040204" pitchFamily="50" charset="-128"/>
                <a:ea typeface="Meiryo UI" panose="020B0604030504040204" pitchFamily="50" charset="-128"/>
              </a:rPr>
              <a:t>」を考え出した。</a:t>
            </a:r>
          </a:p>
        </p:txBody>
      </p:sp>
      <p:sp>
        <p:nvSpPr>
          <p:cNvPr id="43" name="正方形/長方形 42"/>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44" name="角丸四角形 4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弱い</a:t>
            </a:r>
            <a:r>
              <a:rPr lang="en-US" altLang="ja-JP" sz="1600" b="1" dirty="0">
                <a:solidFill>
                  <a:schemeClr val="tx1"/>
                </a:solidFill>
                <a:latin typeface="Meiryo UI" panose="020B0604030504040204" pitchFamily="50" charset="-128"/>
                <a:ea typeface="Meiryo UI" panose="020B0604030504040204" pitchFamily="50" charset="-128"/>
              </a:rPr>
              <a:t>AI</a:t>
            </a:r>
            <a:r>
              <a:rPr lang="ja-JP" altLang="en-US" sz="1600" b="1" dirty="0">
                <a:solidFill>
                  <a:schemeClr val="tx1"/>
                </a:solidFill>
                <a:latin typeface="Meiryo UI" panose="020B0604030504040204" pitchFamily="50" charset="-128"/>
                <a:ea typeface="Meiryo UI" panose="020B0604030504040204" pitchFamily="50" charset="-128"/>
              </a:rPr>
              <a:t>が第三次ブームを迎えている</a:t>
            </a:r>
          </a:p>
        </p:txBody>
      </p:sp>
      <p:sp>
        <p:nvSpPr>
          <p:cNvPr id="45" name="角丸四角形 4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46" name="角丸四角形 4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47"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571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98" y="2722563"/>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767904">
            <a:off x="7874073" y="938213"/>
            <a:ext cx="2370138" cy="23701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1"/>
          <p:cNvSpPr txBox="1">
            <a:spLocks noChangeArrowheads="1"/>
          </p:cNvSpPr>
          <p:nvPr/>
        </p:nvSpPr>
        <p:spPr bwMode="auto">
          <a:xfrm>
            <a:off x="1795536" y="3000375"/>
            <a:ext cx="1728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ニューロチップ</a:t>
            </a:r>
          </a:p>
        </p:txBody>
      </p:sp>
      <p:sp>
        <p:nvSpPr>
          <p:cNvPr id="5" name="テキスト ボックス 6"/>
          <p:cNvSpPr txBox="1">
            <a:spLocks noChangeArrowheads="1"/>
          </p:cNvSpPr>
          <p:nvPr/>
        </p:nvSpPr>
        <p:spPr bwMode="auto">
          <a:xfrm>
            <a:off x="1773311" y="3514725"/>
            <a:ext cx="1728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量子人工脳</a:t>
            </a:r>
          </a:p>
        </p:txBody>
      </p:sp>
      <p:sp>
        <p:nvSpPr>
          <p:cNvPr id="6" name="テキスト ボックス 8"/>
          <p:cNvSpPr txBox="1">
            <a:spLocks noChangeArrowheads="1"/>
          </p:cNvSpPr>
          <p:nvPr/>
        </p:nvSpPr>
        <p:spPr bwMode="auto">
          <a:xfrm>
            <a:off x="1616148" y="4008438"/>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ナノ・ストレージ</a:t>
            </a:r>
          </a:p>
        </p:txBody>
      </p:sp>
      <p:sp>
        <p:nvSpPr>
          <p:cNvPr id="7" name="テキスト ボックス 9"/>
          <p:cNvSpPr txBox="1">
            <a:spLocks noChangeArrowheads="1"/>
          </p:cNvSpPr>
          <p:nvPr/>
        </p:nvSpPr>
        <p:spPr bwMode="auto">
          <a:xfrm>
            <a:off x="1579635" y="4508500"/>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en-US" altLang="ja-JP" sz="1800">
                <a:latin typeface="Meiryo UI" panose="020B0604030504040204" pitchFamily="50" charset="-128"/>
                <a:ea typeface="Meiryo UI" panose="020B0604030504040204" pitchFamily="50" charset="-128"/>
              </a:rPr>
              <a:t>3D</a:t>
            </a:r>
            <a:r>
              <a:rPr lang="ja-JP" altLang="en-US" sz="1800">
                <a:latin typeface="Meiryo UI" panose="020B0604030504040204" pitchFamily="50" charset="-128"/>
                <a:ea typeface="Meiryo UI" panose="020B0604030504040204" pitchFamily="50" charset="-128"/>
              </a:rPr>
              <a:t>チップ</a:t>
            </a:r>
          </a:p>
        </p:txBody>
      </p:sp>
      <p:sp>
        <p:nvSpPr>
          <p:cNvPr id="8" name="テキスト ボックス 9"/>
          <p:cNvSpPr txBox="1">
            <a:spLocks noChangeArrowheads="1"/>
          </p:cNvSpPr>
          <p:nvPr/>
        </p:nvSpPr>
        <p:spPr bwMode="auto">
          <a:xfrm>
            <a:off x="1543123" y="5013325"/>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分子コンピュータ</a:t>
            </a:r>
          </a:p>
        </p:txBody>
      </p:sp>
      <p:sp>
        <p:nvSpPr>
          <p:cNvPr id="9" name="テキスト ボックス 9"/>
          <p:cNvSpPr txBox="1">
            <a:spLocks noChangeArrowheads="1"/>
          </p:cNvSpPr>
          <p:nvPr/>
        </p:nvSpPr>
        <p:spPr bwMode="auto">
          <a:xfrm>
            <a:off x="1579635" y="5580063"/>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認知処理</a:t>
            </a:r>
          </a:p>
        </p:txBody>
      </p:sp>
      <p:sp>
        <p:nvSpPr>
          <p:cNvPr id="10" name="テキスト ボックス 1"/>
          <p:cNvSpPr txBox="1">
            <a:spLocks noChangeArrowheads="1"/>
          </p:cNvSpPr>
          <p:nvPr/>
        </p:nvSpPr>
        <p:spPr bwMode="auto">
          <a:xfrm>
            <a:off x="1616148" y="26035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400">
                <a:latin typeface="Meiryo UI" panose="020B0604030504040204" pitchFamily="50" charset="-128"/>
                <a:ea typeface="Meiryo UI" panose="020B0604030504040204" pitchFamily="50" charset="-128"/>
              </a:rPr>
              <a:t>人間脳を模倣するにはまだまだ道のりは遠い</a:t>
            </a:r>
          </a:p>
        </p:txBody>
      </p:sp>
      <p:sp>
        <p:nvSpPr>
          <p:cNvPr id="11" name="テキスト ボックス 9"/>
          <p:cNvSpPr txBox="1">
            <a:spLocks noChangeArrowheads="1"/>
          </p:cNvSpPr>
          <p:nvPr/>
        </p:nvSpPr>
        <p:spPr bwMode="auto">
          <a:xfrm>
            <a:off x="1579635" y="6011863"/>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人工知能</a:t>
            </a:r>
          </a:p>
        </p:txBody>
      </p:sp>
    </p:spTree>
    <p:extLst>
      <p:ext uri="{BB962C8B-B14F-4D97-AF65-F5344CB8AC3E}">
        <p14:creationId xmlns:p14="http://schemas.microsoft.com/office/powerpoint/2010/main" val="117609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15" name="Picture 3" descr="neu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479" y="996685"/>
            <a:ext cx="8534400"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4"/>
          <p:cNvSpPr>
            <a:spLocks noChangeArrowheads="1"/>
          </p:cNvSpPr>
          <p:nvPr/>
        </p:nvSpPr>
        <p:spPr bwMode="auto">
          <a:xfrm>
            <a:off x="4307079" y="4501885"/>
            <a:ext cx="1066800" cy="533400"/>
          </a:xfrm>
          <a:prstGeom prst="wedgeEllipseCallout">
            <a:avLst>
              <a:gd name="adj1" fmla="val 49467"/>
              <a:gd name="adj2" fmla="val 150504"/>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17" name="AutoShape 5"/>
          <p:cNvSpPr>
            <a:spLocks noChangeArrowheads="1"/>
          </p:cNvSpPr>
          <p:nvPr/>
        </p:nvSpPr>
        <p:spPr bwMode="auto">
          <a:xfrm>
            <a:off x="7964679" y="4425685"/>
            <a:ext cx="1066800" cy="533400"/>
          </a:xfrm>
          <a:prstGeom prst="wedgeEllipseCallout">
            <a:avLst>
              <a:gd name="adj1" fmla="val -44940"/>
              <a:gd name="adj2" fmla="val 72319"/>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18" name="AutoShape 6"/>
          <p:cNvSpPr>
            <a:spLocks noChangeArrowheads="1"/>
          </p:cNvSpPr>
          <p:nvPr/>
        </p:nvSpPr>
        <p:spPr bwMode="auto">
          <a:xfrm>
            <a:off x="5754879" y="1301485"/>
            <a:ext cx="1066800" cy="533400"/>
          </a:xfrm>
          <a:prstGeom prst="wedgeEllipseCallout">
            <a:avLst>
              <a:gd name="adj1" fmla="val -22320"/>
              <a:gd name="adj2" fmla="val 144637"/>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19" name="Rectangle 7"/>
          <p:cNvSpPr>
            <a:spLocks noChangeArrowheads="1"/>
          </p:cNvSpPr>
          <p:nvPr/>
        </p:nvSpPr>
        <p:spPr bwMode="auto">
          <a:xfrm>
            <a:off x="4078479" y="5542254"/>
            <a:ext cx="2743200"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２）ここで活動電位が発生</a:t>
            </a:r>
            <a:endParaRPr lang="en-US" altLang="ja-JP" sz="1600" baseline="0" dirty="0">
              <a:solidFill>
                <a:srgbClr val="FF0000"/>
              </a:solidFill>
              <a:latin typeface="游ゴシック" panose="020B0400000000000000" pitchFamily="50" charset="-128"/>
              <a:ea typeface="游ゴシック" panose="020B0400000000000000" pitchFamily="50" charset="-128"/>
            </a:endParaRPr>
          </a:p>
        </p:txBody>
      </p:sp>
      <p:sp>
        <p:nvSpPr>
          <p:cNvPr id="20" name="Rectangle 8"/>
          <p:cNvSpPr>
            <a:spLocks noChangeArrowheads="1"/>
          </p:cNvSpPr>
          <p:nvPr/>
        </p:nvSpPr>
        <p:spPr bwMode="auto">
          <a:xfrm>
            <a:off x="5297678" y="2292085"/>
            <a:ext cx="2296921"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３）軸索を伝導して</a:t>
            </a:r>
          </a:p>
        </p:txBody>
      </p:sp>
      <p:sp>
        <p:nvSpPr>
          <p:cNvPr id="21" name="Rectangle 9"/>
          <p:cNvSpPr>
            <a:spLocks noChangeArrowheads="1"/>
          </p:cNvSpPr>
          <p:nvPr/>
        </p:nvSpPr>
        <p:spPr bwMode="auto">
          <a:xfrm>
            <a:off x="7431279" y="5111485"/>
            <a:ext cx="3369368"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４）ここから伝達物質を放出</a:t>
            </a:r>
          </a:p>
        </p:txBody>
      </p:sp>
      <p:sp>
        <p:nvSpPr>
          <p:cNvPr id="22" name="AutoShape 10"/>
          <p:cNvSpPr>
            <a:spLocks noChangeArrowheads="1"/>
          </p:cNvSpPr>
          <p:nvPr/>
        </p:nvSpPr>
        <p:spPr bwMode="auto">
          <a:xfrm>
            <a:off x="685800" y="2404944"/>
            <a:ext cx="2859279" cy="2630341"/>
          </a:xfrm>
          <a:prstGeom prst="wedgeEllipseCallout">
            <a:avLst>
              <a:gd name="adj1" fmla="val -1069"/>
              <a:gd name="adj2" fmla="val 94516"/>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23" name="Rectangle 11"/>
          <p:cNvSpPr>
            <a:spLocks noChangeArrowheads="1"/>
          </p:cNvSpPr>
          <p:nvPr/>
        </p:nvSpPr>
        <p:spPr bwMode="auto">
          <a:xfrm>
            <a:off x="-37478" y="6181829"/>
            <a:ext cx="3912781"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１）ここで多数のシナプス入力が統合</a:t>
            </a:r>
          </a:p>
        </p:txBody>
      </p:sp>
      <p:sp>
        <p:nvSpPr>
          <p:cNvPr id="4" name="下矢印 3"/>
          <p:cNvSpPr/>
          <p:nvPr/>
        </p:nvSpPr>
        <p:spPr>
          <a:xfrm>
            <a:off x="5877773" y="2658798"/>
            <a:ext cx="202018" cy="8737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ゴシック" panose="020B0400000000000000" pitchFamily="50" charset="-128"/>
              <a:ea typeface="游ゴシック" panose="020B0400000000000000" pitchFamily="50" charset="-128"/>
            </a:endParaRPr>
          </a:p>
        </p:txBody>
      </p:sp>
      <p:pic>
        <p:nvPicPr>
          <p:cNvPr id="25" name="Picture 3" descr="achmo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4879" y="3750946"/>
            <a:ext cx="2581693" cy="12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descr="Achm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3479" y="1956661"/>
            <a:ext cx="2209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正方形/長方形 23"/>
          <p:cNvSpPr/>
          <p:nvPr/>
        </p:nvSpPr>
        <p:spPr>
          <a:xfrm>
            <a:off x="4235912" y="124671"/>
            <a:ext cx="3647152" cy="923330"/>
          </a:xfrm>
          <a:prstGeom prst="rect">
            <a:avLst/>
          </a:prstGeom>
        </p:spPr>
        <p:txBody>
          <a:bodyPr wrap="none">
            <a:spAutoFit/>
          </a:bodyPr>
          <a:lstStyle/>
          <a:p>
            <a:pPr algn="ctr"/>
            <a:r>
              <a:rPr lang="ja-JP" altLang="en-US" sz="5400" b="1" dirty="0">
                <a:latin typeface="游ゴシック" panose="020B0400000000000000" pitchFamily="50" charset="-128"/>
                <a:ea typeface="游ゴシック" panose="020B0400000000000000" pitchFamily="50" charset="-128"/>
              </a:rPr>
              <a:t>ニューロン</a:t>
            </a:r>
          </a:p>
        </p:txBody>
      </p:sp>
      <p:sp>
        <p:nvSpPr>
          <p:cNvPr id="27" name="テキスト ボックス 26"/>
          <p:cNvSpPr txBox="1"/>
          <p:nvPr/>
        </p:nvSpPr>
        <p:spPr>
          <a:xfrm>
            <a:off x="11658600" y="6457890"/>
            <a:ext cx="533400" cy="400110"/>
          </a:xfrm>
          <a:prstGeom prst="rect">
            <a:avLst/>
          </a:prstGeom>
          <a:noFill/>
        </p:spPr>
        <p:txBody>
          <a:bodyPr wrap="square" rtlCol="0">
            <a:spAutoFit/>
          </a:bodyPr>
          <a:lstStyle/>
          <a:p>
            <a:pPr algn="ctr"/>
            <a:r>
              <a:rPr lang="en-US" altLang="ja-JP" sz="2000" b="1" dirty="0"/>
              <a:t>8</a:t>
            </a:r>
            <a:endParaRPr kumimoji="1" lang="ja-JP" altLang="en-US" sz="2000" b="1" dirty="0"/>
          </a:p>
        </p:txBody>
      </p:sp>
    </p:spTree>
    <p:extLst>
      <p:ext uri="{BB962C8B-B14F-4D97-AF65-F5344CB8AC3E}">
        <p14:creationId xmlns:p14="http://schemas.microsoft.com/office/powerpoint/2010/main" val="49701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subTnLst>
                                    <p:audio>
                                      <p:cMediaNode>
                                        <p:cTn display="0" masterRel="sameClick">
                                          <p:stCondLst>
                                            <p:cond evt="begin" delay="0">
                                              <p:tn val="15"/>
                                            </p:cond>
                                          </p:stCondLst>
                                          <p:endCondLst>
                                            <p:cond evt="onStopAudio" delay="0">
                                              <p:tgtEl>
                                                <p:sldTgt/>
                                              </p:tgtEl>
                                            </p:cond>
                                          </p:endCondLst>
                                        </p:cTn>
                                        <p:tgtEl>
                                          <p:sndTgt r:embed="rId2" name="glass.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ox(i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ox(i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ox(i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7" grpId="0" animBg="1" autoUpdateAnimBg="0"/>
      <p:bldP spid="18" grpId="0" animBg="1" autoUpdateAnimBg="0"/>
      <p:bldP spid="19" grpId="0" autoUpdateAnimBg="0"/>
      <p:bldP spid="20" grpId="0" autoUpdateAnimBg="0"/>
      <p:bldP spid="21" grpId="0" autoUpdateAnimBg="0"/>
      <p:bldP spid="22" grpId="0" animBg="1" autoUpdateAnimBg="0"/>
      <p:bldP spid="2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r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536" y="128091"/>
            <a:ext cx="3505200" cy="660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9386736" y="1556543"/>
            <a:ext cx="259080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400" b="1" baseline="0" dirty="0">
                <a:latin typeface="+mn-ea"/>
                <a:ea typeface="+mn-ea"/>
              </a:rPr>
              <a:t>感覚ニューロン</a:t>
            </a:r>
          </a:p>
        </p:txBody>
      </p:sp>
      <p:sp>
        <p:nvSpPr>
          <p:cNvPr id="7" name="Rectangle 4"/>
          <p:cNvSpPr>
            <a:spLocks noChangeArrowheads="1"/>
          </p:cNvSpPr>
          <p:nvPr/>
        </p:nvSpPr>
        <p:spPr bwMode="auto">
          <a:xfrm>
            <a:off x="9386736" y="5598306"/>
            <a:ext cx="274320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400" b="1" baseline="0" dirty="0">
                <a:latin typeface="+mn-ea"/>
                <a:ea typeface="+mn-ea"/>
              </a:rPr>
              <a:t>運動ニューロン</a:t>
            </a:r>
          </a:p>
        </p:txBody>
      </p:sp>
      <p:sp>
        <p:nvSpPr>
          <p:cNvPr id="8" name="Rectangle 5"/>
          <p:cNvSpPr>
            <a:spLocks noChangeArrowheads="1"/>
          </p:cNvSpPr>
          <p:nvPr/>
        </p:nvSpPr>
        <p:spPr bwMode="auto">
          <a:xfrm>
            <a:off x="9386736" y="3766343"/>
            <a:ext cx="259080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400" b="1" baseline="0" dirty="0">
                <a:latin typeface="+mn-ea"/>
                <a:ea typeface="+mn-ea"/>
              </a:rPr>
              <a:t>介在ニューロン</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12" name="Picture 11" descr="neu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48" y="1556543"/>
            <a:ext cx="5745988" cy="306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大脳皮質錐体細胞のゴルジ染色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321294" y="4186435"/>
            <a:ext cx="2277604" cy="2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2573079" y="2700670"/>
            <a:ext cx="2878958" cy="307777"/>
          </a:xfrm>
          <a:prstGeom prst="rect">
            <a:avLst/>
          </a:prstGeom>
          <a:noFill/>
        </p:spPr>
        <p:txBody>
          <a:bodyPr wrap="square" rtlCol="0">
            <a:spAutoFit/>
          </a:bodyPr>
          <a:lstStyle/>
          <a:p>
            <a:r>
              <a:rPr lang="ja-JP" altLang="en-US" sz="1400" b="1" dirty="0">
                <a:solidFill>
                  <a:srgbClr val="FF0000"/>
                </a:solidFill>
                <a:latin typeface="游ゴシック" panose="020B0400000000000000" pitchFamily="50" charset="-128"/>
                <a:ea typeface="游ゴシック" panose="020B0400000000000000" pitchFamily="50" charset="-128"/>
              </a:rPr>
              <a:t>活動電位は、軸索を伝導する。</a:t>
            </a:r>
            <a:endParaRPr kumimoji="1" lang="ja-JP" altLang="en-US" sz="1400" b="1" dirty="0">
              <a:solidFill>
                <a:srgbClr val="FF0000"/>
              </a:solidFill>
              <a:latin typeface="游ゴシック" panose="020B0400000000000000" pitchFamily="50" charset="-128"/>
              <a:ea typeface="游ゴシック" panose="020B0400000000000000" pitchFamily="50" charset="-128"/>
            </a:endParaRPr>
          </a:p>
        </p:txBody>
      </p:sp>
      <p:sp>
        <p:nvSpPr>
          <p:cNvPr id="3" name="下矢印 2"/>
          <p:cNvSpPr/>
          <p:nvPr/>
        </p:nvSpPr>
        <p:spPr>
          <a:xfrm>
            <a:off x="3280103" y="3008447"/>
            <a:ext cx="265814" cy="318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101878" y="345579"/>
            <a:ext cx="3647152" cy="923330"/>
          </a:xfrm>
          <a:prstGeom prst="rect">
            <a:avLst/>
          </a:prstGeom>
        </p:spPr>
        <p:txBody>
          <a:bodyPr wrap="none">
            <a:spAutoFit/>
          </a:bodyPr>
          <a:lstStyle/>
          <a:p>
            <a:pPr algn="ctr"/>
            <a:r>
              <a:rPr lang="ja-JP" altLang="en-US" sz="5400" b="1" dirty="0">
                <a:latin typeface="游ゴシック" panose="020B0400000000000000" pitchFamily="50" charset="-128"/>
                <a:ea typeface="游ゴシック" panose="020B0400000000000000" pitchFamily="50" charset="-128"/>
              </a:rPr>
              <a:t>ニューロン</a:t>
            </a:r>
          </a:p>
        </p:txBody>
      </p:sp>
      <p:cxnSp>
        <p:nvCxnSpPr>
          <p:cNvPr id="11" name="直線矢印コネクタ 10"/>
          <p:cNvCxnSpPr/>
          <p:nvPr/>
        </p:nvCxnSpPr>
        <p:spPr>
          <a:xfrm>
            <a:off x="9774953" y="1980490"/>
            <a:ext cx="0" cy="1748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9788268" y="4228008"/>
            <a:ext cx="27967" cy="137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11658600" y="6457890"/>
            <a:ext cx="533400" cy="400110"/>
          </a:xfrm>
          <a:prstGeom prst="rect">
            <a:avLst/>
          </a:prstGeom>
          <a:noFill/>
        </p:spPr>
        <p:txBody>
          <a:bodyPr wrap="square" rtlCol="0">
            <a:spAutoFit/>
          </a:bodyPr>
          <a:lstStyle/>
          <a:p>
            <a:pPr algn="ctr"/>
            <a:r>
              <a:rPr lang="en-US" altLang="ja-JP" sz="2000" b="1" dirty="0"/>
              <a:t>9</a:t>
            </a:r>
            <a:endParaRPr kumimoji="1" lang="ja-JP" altLang="en-US" sz="2000" b="1" dirty="0"/>
          </a:p>
        </p:txBody>
      </p:sp>
    </p:spTree>
    <p:extLst>
      <p:ext uri="{BB962C8B-B14F-4D97-AF65-F5344CB8AC3E}">
        <p14:creationId xmlns:p14="http://schemas.microsoft.com/office/powerpoint/2010/main" val="416788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318000" y="101600"/>
            <a:ext cx="7873999" cy="830997"/>
          </a:xfrm>
          <a:prstGeom prst="rect">
            <a:avLst/>
          </a:prstGeom>
          <a:noFill/>
        </p:spPr>
        <p:txBody>
          <a:bodyPr wrap="square" rtlCol="0">
            <a:spAutoFit/>
          </a:bodyPr>
          <a:lstStyle/>
          <a:p>
            <a:pPr algn="ctr"/>
            <a:r>
              <a:rPr lang="ja-JP" altLang="en-US" sz="4800" b="1" dirty="0">
                <a:latin typeface="游ゴシック" panose="020B0400000000000000" pitchFamily="50" charset="-128"/>
                <a:ea typeface="游ゴシック" panose="020B0400000000000000" pitchFamily="50" charset="-128"/>
              </a:rPr>
              <a:t>グリア細胞に注目！</a:t>
            </a:r>
            <a:endParaRPr kumimoji="1" lang="ja-JP" altLang="en-US" sz="4800" b="1" dirty="0">
              <a:latin typeface="游ゴシック" panose="020B0400000000000000" pitchFamily="50" charset="-128"/>
              <a:ea typeface="游ゴシック" panose="020B0400000000000000" pitchFamily="50" charset="-128"/>
            </a:endParaRPr>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5585" y="0"/>
            <a:ext cx="1156414" cy="1057156"/>
          </a:xfrm>
          <a:prstGeom prst="rect">
            <a:avLst/>
          </a:prstGeom>
        </p:spPr>
      </p:pic>
      <p:pic>
        <p:nvPicPr>
          <p:cNvPr id="11" name="Picture 5" descr="198_pyramidal_ce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33" y="2914196"/>
            <a:ext cx="4991666" cy="374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
          <p:cNvPicPr>
            <a:picLocks noChangeAspect="1"/>
          </p:cNvPicPr>
          <p:nvPr/>
        </p:nvPicPr>
        <p:blipFill>
          <a:blip r:embed="rId4"/>
          <a:stretch>
            <a:fillRect/>
          </a:stretch>
        </p:blipFill>
        <p:spPr>
          <a:xfrm>
            <a:off x="5897500" y="2065576"/>
            <a:ext cx="6281799" cy="4792425"/>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9100" y="861440"/>
            <a:ext cx="2026640" cy="2531048"/>
          </a:xfrm>
          <a:prstGeom prst="rect">
            <a:avLst/>
          </a:prstGeom>
        </p:spPr>
      </p:pic>
      <p:sp>
        <p:nvSpPr>
          <p:cNvPr id="3" name="テキスト ボックス 2"/>
          <p:cNvSpPr txBox="1"/>
          <p:nvPr/>
        </p:nvSpPr>
        <p:spPr>
          <a:xfrm>
            <a:off x="7525739" y="1234579"/>
            <a:ext cx="4666259" cy="830997"/>
          </a:xfrm>
          <a:prstGeom prst="rect">
            <a:avLst/>
          </a:prstGeom>
          <a:noFill/>
        </p:spPr>
        <p:txBody>
          <a:bodyPr wrap="square" rtlCol="0">
            <a:spAutoFit/>
          </a:bodyPr>
          <a:lstStyle/>
          <a:p>
            <a:r>
              <a:rPr kumimoji="1" lang="ja-JP" altLang="en-US" sz="2400" b="1" dirty="0"/>
              <a:t>アインシュタインのグリア細胞は、</a:t>
            </a:r>
            <a:r>
              <a:rPr kumimoji="1" lang="ja-JP" altLang="en-US" sz="2400" b="1" u="sng" dirty="0">
                <a:solidFill>
                  <a:srgbClr val="FF0000"/>
                </a:solidFill>
                <a:latin typeface="游ゴシック" panose="020B0400000000000000" pitchFamily="50" charset="-128"/>
                <a:ea typeface="游ゴシック" panose="020B0400000000000000" pitchFamily="50" charset="-128"/>
              </a:rPr>
              <a:t>通常の人との</a:t>
            </a:r>
            <a:r>
              <a:rPr kumimoji="1" lang="en-US" altLang="ja-JP" sz="2400" b="1" u="sng" dirty="0">
                <a:solidFill>
                  <a:srgbClr val="FF0000"/>
                </a:solidFill>
                <a:latin typeface="游ゴシック" panose="020B0400000000000000" pitchFamily="50" charset="-128"/>
                <a:ea typeface="游ゴシック" panose="020B0400000000000000" pitchFamily="50" charset="-128"/>
              </a:rPr>
              <a:t>1.5</a:t>
            </a:r>
            <a:r>
              <a:rPr kumimoji="1" lang="ja-JP" altLang="en-US" sz="2400" b="1" u="sng" dirty="0">
                <a:solidFill>
                  <a:srgbClr val="FF0000"/>
                </a:solidFill>
                <a:latin typeface="游ゴシック" panose="020B0400000000000000" pitchFamily="50" charset="-128"/>
                <a:ea typeface="游ゴシック" panose="020B0400000000000000" pitchFamily="50" charset="-128"/>
              </a:rPr>
              <a:t>倍</a:t>
            </a:r>
            <a:r>
              <a:rPr kumimoji="1" lang="ja-JP" altLang="en-US" sz="2400" b="1" dirty="0"/>
              <a:t>以上だった。</a:t>
            </a:r>
          </a:p>
        </p:txBody>
      </p:sp>
      <p:sp>
        <p:nvSpPr>
          <p:cNvPr id="10" name="テキスト ボックス 9"/>
          <p:cNvSpPr txBox="1"/>
          <p:nvPr/>
        </p:nvSpPr>
        <p:spPr>
          <a:xfrm>
            <a:off x="11658600" y="6457890"/>
            <a:ext cx="533400" cy="400110"/>
          </a:xfrm>
          <a:prstGeom prst="rect">
            <a:avLst/>
          </a:prstGeom>
          <a:noFill/>
        </p:spPr>
        <p:txBody>
          <a:bodyPr wrap="square" rtlCol="0">
            <a:spAutoFit/>
          </a:bodyPr>
          <a:lstStyle/>
          <a:p>
            <a:pPr algn="ctr"/>
            <a:r>
              <a:rPr lang="en-US" altLang="ja-JP" sz="2000" b="1" dirty="0"/>
              <a:t>10</a:t>
            </a:r>
            <a:endParaRPr kumimoji="1" lang="ja-JP" altLang="en-US" sz="2000" b="1" dirty="0"/>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333" y="186429"/>
            <a:ext cx="4991666" cy="2620625"/>
          </a:xfrm>
          <a:prstGeom prst="rect">
            <a:avLst/>
          </a:prstGeom>
        </p:spPr>
      </p:pic>
      <p:sp>
        <p:nvSpPr>
          <p:cNvPr id="4" name="テキスト ボックス 3"/>
          <p:cNvSpPr txBox="1"/>
          <p:nvPr/>
        </p:nvSpPr>
        <p:spPr>
          <a:xfrm>
            <a:off x="6184900" y="6088558"/>
            <a:ext cx="1587500" cy="369332"/>
          </a:xfrm>
          <a:prstGeom prst="rect">
            <a:avLst/>
          </a:prstGeom>
          <a:noFill/>
        </p:spPr>
        <p:txBody>
          <a:bodyPr wrap="square" rtlCol="0">
            <a:spAutoFit/>
          </a:bodyPr>
          <a:lstStyle/>
          <a:p>
            <a:pPr algn="ctr"/>
            <a:r>
              <a:rPr kumimoji="1" lang="ja-JP" altLang="en-US" b="1" dirty="0">
                <a:latin typeface="游ゴシック" panose="020B0400000000000000" pitchFamily="50" charset="-128"/>
                <a:ea typeface="游ゴシック" panose="020B0400000000000000" pitchFamily="50" charset="-128"/>
              </a:rPr>
              <a:t>ニューロン</a:t>
            </a:r>
          </a:p>
        </p:txBody>
      </p:sp>
      <p:sp>
        <p:nvSpPr>
          <p:cNvPr id="13" name="正方形/長方形 12"/>
          <p:cNvSpPr/>
          <p:nvPr/>
        </p:nvSpPr>
        <p:spPr>
          <a:xfrm>
            <a:off x="263993" y="186429"/>
            <a:ext cx="2406428" cy="253916"/>
          </a:xfrm>
          <a:prstGeom prst="rect">
            <a:avLst/>
          </a:prstGeom>
        </p:spPr>
        <p:txBody>
          <a:bodyPr wrap="none">
            <a:spAutoFit/>
          </a:bodyPr>
          <a:lstStyle/>
          <a:p>
            <a:pPr algn="ctr"/>
            <a:r>
              <a:rPr lang="ja-JP" altLang="en-US" sz="1050" dirty="0">
                <a:solidFill>
                  <a:schemeClr val="bg1"/>
                </a:solidFill>
                <a:latin typeface="游ゴシック" panose="020B0400000000000000" pitchFamily="50" charset="-128"/>
                <a:ea typeface="游ゴシック" panose="020B0400000000000000" pitchFamily="50" charset="-128"/>
              </a:rPr>
              <a:t>（出典）</a:t>
            </a:r>
            <a:r>
              <a:rPr lang="en-US" altLang="ja-JP" sz="1050" dirty="0">
                <a:solidFill>
                  <a:schemeClr val="bg1"/>
                </a:solidFill>
                <a:latin typeface="游ゴシック" panose="020B0400000000000000" pitchFamily="50" charset="-128"/>
                <a:ea typeface="游ゴシック" panose="020B0400000000000000" pitchFamily="50" charset="-128"/>
              </a:rPr>
              <a:t>NHK</a:t>
            </a:r>
            <a:r>
              <a:rPr lang="ja-JP" altLang="en-US" sz="1050" dirty="0">
                <a:solidFill>
                  <a:schemeClr val="bg1"/>
                </a:solidFill>
                <a:latin typeface="游ゴシック" panose="020B0400000000000000" pitchFamily="50" charset="-128"/>
                <a:ea typeface="游ゴシック" panose="020B0400000000000000" pitchFamily="50" charset="-128"/>
              </a:rPr>
              <a:t>スペシャル公式</a:t>
            </a:r>
            <a:r>
              <a:rPr lang="en-US" altLang="ja-JP" sz="1050" dirty="0">
                <a:solidFill>
                  <a:schemeClr val="bg1"/>
                </a:solidFill>
                <a:latin typeface="游ゴシック" panose="020B0400000000000000" pitchFamily="50" charset="-128"/>
                <a:ea typeface="游ゴシック" panose="020B0400000000000000" pitchFamily="50" charset="-128"/>
              </a:rPr>
              <a:t>Twitter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2687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50"/>
          <p:cNvGrpSpPr>
            <a:grpSpLocks noChangeAspect="1"/>
          </p:cNvGrpSpPr>
          <p:nvPr/>
        </p:nvGrpSpPr>
        <p:grpSpPr bwMode="auto">
          <a:xfrm>
            <a:off x="1544564" y="1824037"/>
            <a:ext cx="592137" cy="563563"/>
            <a:chOff x="650" y="1324"/>
            <a:chExt cx="664" cy="643"/>
          </a:xfrm>
        </p:grpSpPr>
        <p:sp>
          <p:nvSpPr>
            <p:cNvPr id="3" name="Oval 2051"/>
            <p:cNvSpPr>
              <a:spLocks noChangeAspect="1" noChangeArrowheads="1"/>
            </p:cNvSpPr>
            <p:nvPr/>
          </p:nvSpPr>
          <p:spPr bwMode="auto">
            <a:xfrm>
              <a:off x="650" y="1648"/>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4" name="Line 2052"/>
            <p:cNvSpPr>
              <a:spLocks noChangeAspect="1" noChangeShapeType="1"/>
            </p:cNvSpPr>
            <p:nvPr/>
          </p:nvSpPr>
          <p:spPr bwMode="auto">
            <a:xfrm flipH="1">
              <a:off x="745" y="1682"/>
              <a:ext cx="182" cy="30"/>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 name="Oval 2053"/>
            <p:cNvSpPr>
              <a:spLocks noChangeAspect="1" noChangeArrowheads="1"/>
            </p:cNvSpPr>
            <p:nvPr/>
          </p:nvSpPr>
          <p:spPr bwMode="auto">
            <a:xfrm>
              <a:off x="846" y="1552"/>
              <a:ext cx="278" cy="279"/>
            </a:xfrm>
            <a:prstGeom prst="ellipse">
              <a:avLst/>
            </a:prstGeom>
            <a:gradFill rotWithShape="0">
              <a:gsLst>
                <a:gs pos="0">
                  <a:schemeClr val="accent2">
                    <a:gamma/>
                    <a:tint val="33725"/>
                    <a:invGamma/>
                  </a:schemeClr>
                </a:gs>
                <a:gs pos="100000">
                  <a:schemeClr val="accent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p>
          </p:txBody>
        </p:sp>
        <p:sp>
          <p:nvSpPr>
            <p:cNvPr id="6" name="Line 2054"/>
            <p:cNvSpPr>
              <a:spLocks noChangeAspect="1" noChangeShapeType="1"/>
            </p:cNvSpPr>
            <p:nvPr/>
          </p:nvSpPr>
          <p:spPr bwMode="auto">
            <a:xfrm>
              <a:off x="985" y="1422"/>
              <a:ext cx="0" cy="166"/>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 name="Line 2055"/>
            <p:cNvSpPr>
              <a:spLocks noChangeAspect="1" noChangeShapeType="1"/>
            </p:cNvSpPr>
            <p:nvPr/>
          </p:nvSpPr>
          <p:spPr bwMode="auto">
            <a:xfrm flipH="1" flipV="1">
              <a:off x="1081" y="1726"/>
              <a:ext cx="159" cy="89"/>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 name="Line 2056"/>
            <p:cNvSpPr>
              <a:spLocks noChangeAspect="1" noChangeShapeType="1"/>
            </p:cNvSpPr>
            <p:nvPr/>
          </p:nvSpPr>
          <p:spPr bwMode="auto">
            <a:xfrm flipH="1">
              <a:off x="805" y="1753"/>
              <a:ext cx="111" cy="138"/>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 name="Oval 2057"/>
            <p:cNvSpPr>
              <a:spLocks noChangeAspect="1" noChangeArrowheads="1"/>
            </p:cNvSpPr>
            <p:nvPr/>
          </p:nvSpPr>
          <p:spPr bwMode="auto">
            <a:xfrm>
              <a:off x="717" y="1827"/>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10" name="Oval 2058"/>
            <p:cNvSpPr>
              <a:spLocks noChangeAspect="1" noChangeArrowheads="1"/>
            </p:cNvSpPr>
            <p:nvPr/>
          </p:nvSpPr>
          <p:spPr bwMode="auto">
            <a:xfrm>
              <a:off x="1174" y="1752"/>
              <a:ext cx="140" cy="139"/>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11" name="Oval 2059"/>
            <p:cNvSpPr>
              <a:spLocks noChangeAspect="1" noChangeArrowheads="1"/>
            </p:cNvSpPr>
            <p:nvPr/>
          </p:nvSpPr>
          <p:spPr bwMode="auto">
            <a:xfrm>
              <a:off x="914" y="1324"/>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grpSp>
      <p:sp>
        <p:nvSpPr>
          <p:cNvPr id="12" name="Text Box 2060"/>
          <p:cNvSpPr txBox="1">
            <a:spLocks noChangeArrowheads="1"/>
          </p:cNvSpPr>
          <p:nvPr/>
        </p:nvSpPr>
        <p:spPr bwMode="auto">
          <a:xfrm>
            <a:off x="1235001" y="1063625"/>
            <a:ext cx="120173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latin typeface="Arial" panose="020B0604020202020204" pitchFamily="34" charset="0"/>
              </a:rPr>
              <a:t>Simple molecules</a:t>
            </a:r>
          </a:p>
          <a:p>
            <a:pPr algn="ctr">
              <a:spcBef>
                <a:spcPct val="0"/>
              </a:spcBef>
              <a:buFontTx/>
              <a:buNone/>
            </a:pPr>
            <a:r>
              <a:rPr lang="en-US" altLang="ja-JP" sz="1400">
                <a:latin typeface="Arial" panose="020B0604020202020204" pitchFamily="34" charset="0"/>
              </a:rPr>
              <a:t>&lt;1nm </a:t>
            </a:r>
          </a:p>
        </p:txBody>
      </p:sp>
      <p:sp>
        <p:nvSpPr>
          <p:cNvPr id="13" name="Text Box 2061"/>
          <p:cNvSpPr txBox="1">
            <a:spLocks noChangeArrowheads="1"/>
          </p:cNvSpPr>
          <p:nvPr/>
        </p:nvSpPr>
        <p:spPr bwMode="auto">
          <a:xfrm>
            <a:off x="8002513" y="5910262"/>
            <a:ext cx="2109049"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dirty="0">
                <a:latin typeface="Arial" panose="020B0604020202020204" pitchFamily="34" charset="0"/>
              </a:rPr>
              <a:t>IBM PowerPC 750</a:t>
            </a:r>
            <a:r>
              <a:rPr lang="en-US" altLang="ja-JP" sz="1400" baseline="30000" dirty="0">
                <a:latin typeface="Arial" panose="020B0604020202020204" pitchFamily="34" charset="0"/>
              </a:rPr>
              <a:t>TM</a:t>
            </a:r>
            <a:r>
              <a:rPr lang="en-US" altLang="ja-JP" sz="1400" dirty="0">
                <a:latin typeface="Arial" panose="020B0604020202020204" pitchFamily="34" charset="0"/>
              </a:rPr>
              <a:t> Microprocessor</a:t>
            </a:r>
          </a:p>
          <a:p>
            <a:pPr algn="ctr">
              <a:spcBef>
                <a:spcPct val="0"/>
              </a:spcBef>
              <a:buFontTx/>
              <a:buNone/>
            </a:pPr>
            <a:r>
              <a:rPr lang="en-US" altLang="ja-JP" sz="1400" dirty="0">
                <a:latin typeface="Arial" panose="020B0604020202020204" pitchFamily="34" charset="0"/>
              </a:rPr>
              <a:t>7.56mm×8.799mm</a:t>
            </a:r>
          </a:p>
          <a:p>
            <a:pPr algn="ctr">
              <a:spcBef>
                <a:spcPct val="0"/>
              </a:spcBef>
              <a:buFontTx/>
              <a:buNone/>
            </a:pPr>
            <a:r>
              <a:rPr lang="en-US" altLang="ja-JP" sz="1400" dirty="0">
                <a:latin typeface="Arial" panose="020B0604020202020204" pitchFamily="34" charset="0"/>
              </a:rPr>
              <a:t>6.35×10</a:t>
            </a:r>
            <a:r>
              <a:rPr lang="en-US" altLang="ja-JP" sz="1400" baseline="30000" dirty="0">
                <a:latin typeface="Arial" panose="020B0604020202020204" pitchFamily="34" charset="0"/>
              </a:rPr>
              <a:t>6</a:t>
            </a:r>
            <a:r>
              <a:rPr lang="en-US" altLang="ja-JP" sz="1400" dirty="0">
                <a:latin typeface="Arial" panose="020B0604020202020204" pitchFamily="34" charset="0"/>
              </a:rPr>
              <a:t> transistors</a:t>
            </a:r>
          </a:p>
        </p:txBody>
      </p:sp>
      <p:sp>
        <p:nvSpPr>
          <p:cNvPr id="14" name="Text Box 2062"/>
          <p:cNvSpPr txBox="1">
            <a:spLocks noChangeArrowheads="1"/>
          </p:cNvSpPr>
          <p:nvPr/>
        </p:nvSpPr>
        <p:spPr bwMode="auto">
          <a:xfrm>
            <a:off x="1235001" y="5324475"/>
            <a:ext cx="1403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Semiconductor </a:t>
            </a:r>
          </a:p>
          <a:p>
            <a:pPr>
              <a:spcBef>
                <a:spcPct val="0"/>
              </a:spcBef>
              <a:buFontTx/>
              <a:buNone/>
            </a:pPr>
            <a:r>
              <a:rPr lang="en-US" altLang="ja-JP" sz="1400">
                <a:latin typeface="Arial" panose="020B0604020202020204" pitchFamily="34" charset="0"/>
              </a:rPr>
              <a:t>Nanocrystal</a:t>
            </a:r>
          </a:p>
          <a:p>
            <a:pPr>
              <a:spcBef>
                <a:spcPct val="0"/>
              </a:spcBef>
              <a:buFontTx/>
              <a:buNone/>
            </a:pPr>
            <a:r>
              <a:rPr lang="en-US" altLang="ja-JP" sz="1400">
                <a:latin typeface="Arial" panose="020B0604020202020204" pitchFamily="34" charset="0"/>
              </a:rPr>
              <a:t>~1 nm</a:t>
            </a:r>
          </a:p>
        </p:txBody>
      </p:sp>
      <p:grpSp>
        <p:nvGrpSpPr>
          <p:cNvPr id="15" name="Group 2132"/>
          <p:cNvGrpSpPr>
            <a:grpSpLocks/>
          </p:cNvGrpSpPr>
          <p:nvPr/>
        </p:nvGrpSpPr>
        <p:grpSpPr bwMode="auto">
          <a:xfrm>
            <a:off x="1293739" y="3089275"/>
            <a:ext cx="8647112" cy="669925"/>
            <a:chOff x="105" y="1827"/>
            <a:chExt cx="5447" cy="422"/>
          </a:xfrm>
        </p:grpSpPr>
        <p:grpSp>
          <p:nvGrpSpPr>
            <p:cNvPr id="16" name="Group 2065"/>
            <p:cNvGrpSpPr>
              <a:grpSpLocks/>
            </p:cNvGrpSpPr>
            <p:nvPr/>
          </p:nvGrpSpPr>
          <p:grpSpPr bwMode="auto">
            <a:xfrm>
              <a:off x="229" y="1827"/>
              <a:ext cx="5323" cy="155"/>
              <a:chOff x="465" y="2614"/>
              <a:chExt cx="5669" cy="168"/>
            </a:xfrm>
          </p:grpSpPr>
          <p:sp>
            <p:nvSpPr>
              <p:cNvPr id="27" name="Line 2066"/>
              <p:cNvSpPr>
                <a:spLocks noChangeShapeType="1"/>
              </p:cNvSpPr>
              <p:nvPr/>
            </p:nvSpPr>
            <p:spPr bwMode="auto">
              <a:xfrm>
                <a:off x="465" y="2698"/>
                <a:ext cx="566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grpSp>
            <p:nvGrpSpPr>
              <p:cNvPr id="28" name="Group 2067"/>
              <p:cNvGrpSpPr>
                <a:grpSpLocks/>
              </p:cNvGrpSpPr>
              <p:nvPr/>
            </p:nvGrpSpPr>
            <p:grpSpPr bwMode="auto">
              <a:xfrm>
                <a:off x="465" y="2614"/>
                <a:ext cx="5234" cy="168"/>
                <a:chOff x="440" y="2279"/>
                <a:chExt cx="5234" cy="168"/>
              </a:xfrm>
            </p:grpSpPr>
            <p:sp>
              <p:nvSpPr>
                <p:cNvPr id="29" name="Line 2068"/>
                <p:cNvSpPr>
                  <a:spLocks noChangeShapeType="1"/>
                </p:cNvSpPr>
                <p:nvPr/>
              </p:nvSpPr>
              <p:spPr bwMode="auto">
                <a:xfrm>
                  <a:off x="440"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0" name="Line 2069"/>
                <p:cNvSpPr>
                  <a:spLocks noChangeShapeType="1"/>
                </p:cNvSpPr>
                <p:nvPr/>
              </p:nvSpPr>
              <p:spPr bwMode="auto">
                <a:xfrm>
                  <a:off x="1094"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1" name="Line 2070"/>
                <p:cNvSpPr>
                  <a:spLocks noChangeShapeType="1"/>
                </p:cNvSpPr>
                <p:nvPr/>
              </p:nvSpPr>
              <p:spPr bwMode="auto">
                <a:xfrm>
                  <a:off x="2402"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2" name="Line 2071"/>
                <p:cNvSpPr>
                  <a:spLocks noChangeShapeType="1"/>
                </p:cNvSpPr>
                <p:nvPr/>
              </p:nvSpPr>
              <p:spPr bwMode="auto">
                <a:xfrm>
                  <a:off x="3057"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3" name="Line 2072"/>
                <p:cNvSpPr>
                  <a:spLocks noChangeShapeType="1"/>
                </p:cNvSpPr>
                <p:nvPr/>
              </p:nvSpPr>
              <p:spPr bwMode="auto">
                <a:xfrm>
                  <a:off x="3711"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4" name="Line 2073"/>
                <p:cNvSpPr>
                  <a:spLocks noChangeShapeType="1"/>
                </p:cNvSpPr>
                <p:nvPr/>
              </p:nvSpPr>
              <p:spPr bwMode="auto">
                <a:xfrm>
                  <a:off x="4365"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5" name="Line 2074"/>
                <p:cNvSpPr>
                  <a:spLocks noChangeShapeType="1"/>
                </p:cNvSpPr>
                <p:nvPr/>
              </p:nvSpPr>
              <p:spPr bwMode="auto">
                <a:xfrm>
                  <a:off x="5019"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6" name="Line 2075"/>
                <p:cNvSpPr>
                  <a:spLocks noChangeShapeType="1"/>
                </p:cNvSpPr>
                <p:nvPr/>
              </p:nvSpPr>
              <p:spPr bwMode="auto">
                <a:xfrm>
                  <a:off x="5674"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7" name="Line 2076"/>
                <p:cNvSpPr>
                  <a:spLocks noChangeShapeType="1"/>
                </p:cNvSpPr>
                <p:nvPr/>
              </p:nvSpPr>
              <p:spPr bwMode="auto">
                <a:xfrm>
                  <a:off x="1748"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grpSp>
        </p:grpSp>
        <p:grpSp>
          <p:nvGrpSpPr>
            <p:cNvPr id="17" name="Group 2077"/>
            <p:cNvGrpSpPr>
              <a:grpSpLocks/>
            </p:cNvGrpSpPr>
            <p:nvPr/>
          </p:nvGrpSpPr>
          <p:grpSpPr bwMode="auto">
            <a:xfrm>
              <a:off x="105" y="1993"/>
              <a:ext cx="5231" cy="256"/>
              <a:chOff x="138" y="2130"/>
              <a:chExt cx="5572" cy="277"/>
            </a:xfrm>
          </p:grpSpPr>
          <p:sp>
            <p:nvSpPr>
              <p:cNvPr id="18" name="Text Box 2078"/>
              <p:cNvSpPr txBox="1">
                <a:spLocks noChangeArrowheads="1"/>
              </p:cNvSpPr>
              <p:nvPr/>
            </p:nvSpPr>
            <p:spPr bwMode="auto">
              <a:xfrm>
                <a:off x="138" y="2130"/>
                <a:ext cx="50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-10</a:t>
                </a:r>
                <a:endParaRPr lang="en-US" altLang="ja-JP" sz="1900">
                  <a:latin typeface="Arial" panose="020B0604020202020204" pitchFamily="34" charset="0"/>
                </a:endParaRPr>
              </a:p>
            </p:txBody>
          </p:sp>
          <p:sp>
            <p:nvSpPr>
              <p:cNvPr id="19" name="Text Box 2079"/>
              <p:cNvSpPr txBox="1">
                <a:spLocks noChangeArrowheads="1"/>
              </p:cNvSpPr>
              <p:nvPr/>
            </p:nvSpPr>
            <p:spPr bwMode="auto">
              <a:xfrm>
                <a:off x="3366" y="2130"/>
                <a:ext cx="43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-5</a:t>
                </a:r>
                <a:endParaRPr lang="en-US" altLang="ja-JP" sz="1900">
                  <a:latin typeface="Arial" panose="020B0604020202020204" pitchFamily="34" charset="0"/>
                </a:endParaRPr>
              </a:p>
            </p:txBody>
          </p:sp>
          <p:sp>
            <p:nvSpPr>
              <p:cNvPr id="20" name="Text Box 2080"/>
              <p:cNvSpPr txBox="1">
                <a:spLocks noChangeArrowheads="1"/>
              </p:cNvSpPr>
              <p:nvPr/>
            </p:nvSpPr>
            <p:spPr bwMode="auto">
              <a:xfrm>
                <a:off x="825"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-9</a:t>
                </a:r>
                <a:endParaRPr lang="en-US" altLang="ja-JP" sz="1900">
                  <a:latin typeface="Arial" panose="020B0604020202020204" pitchFamily="34" charset="0"/>
                </a:endParaRPr>
              </a:p>
            </p:txBody>
          </p:sp>
          <p:sp>
            <p:nvSpPr>
              <p:cNvPr id="21" name="Text Box 2081"/>
              <p:cNvSpPr txBox="1">
                <a:spLocks noChangeArrowheads="1"/>
              </p:cNvSpPr>
              <p:nvPr/>
            </p:nvSpPr>
            <p:spPr bwMode="auto">
              <a:xfrm>
                <a:off x="2096"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-7</a:t>
                </a:r>
                <a:endParaRPr lang="en-US" altLang="ja-JP" sz="1900">
                  <a:latin typeface="Arial" panose="020B0604020202020204" pitchFamily="34" charset="0"/>
                </a:endParaRPr>
              </a:p>
            </p:txBody>
          </p:sp>
          <p:sp>
            <p:nvSpPr>
              <p:cNvPr id="22" name="Text Box 2082"/>
              <p:cNvSpPr txBox="1">
                <a:spLocks noChangeArrowheads="1"/>
              </p:cNvSpPr>
              <p:nvPr/>
            </p:nvSpPr>
            <p:spPr bwMode="auto">
              <a:xfrm>
                <a:off x="2732"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-6</a:t>
                </a:r>
                <a:endParaRPr lang="en-US" altLang="ja-JP" sz="1900">
                  <a:latin typeface="Arial" panose="020B0604020202020204" pitchFamily="34" charset="0"/>
                </a:endParaRPr>
              </a:p>
            </p:txBody>
          </p:sp>
          <p:sp>
            <p:nvSpPr>
              <p:cNvPr id="23" name="Text Box 2083"/>
              <p:cNvSpPr txBox="1">
                <a:spLocks noChangeArrowheads="1"/>
              </p:cNvSpPr>
              <p:nvPr/>
            </p:nvSpPr>
            <p:spPr bwMode="auto">
              <a:xfrm>
                <a:off x="1459"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-8</a:t>
                </a:r>
                <a:endParaRPr lang="en-US" altLang="ja-JP" sz="1900">
                  <a:latin typeface="Arial" panose="020B0604020202020204" pitchFamily="34" charset="0"/>
                </a:endParaRPr>
              </a:p>
            </p:txBody>
          </p:sp>
          <p:sp>
            <p:nvSpPr>
              <p:cNvPr id="24" name="Text Box 2084"/>
              <p:cNvSpPr txBox="1">
                <a:spLocks noChangeArrowheads="1"/>
              </p:cNvSpPr>
              <p:nvPr/>
            </p:nvSpPr>
            <p:spPr bwMode="auto">
              <a:xfrm>
                <a:off x="4000"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-4</a:t>
                </a:r>
                <a:endParaRPr lang="en-US" altLang="ja-JP" sz="1900">
                  <a:latin typeface="Arial" panose="020B0604020202020204" pitchFamily="34" charset="0"/>
                </a:endParaRPr>
              </a:p>
            </p:txBody>
          </p:sp>
          <p:sp>
            <p:nvSpPr>
              <p:cNvPr id="25" name="Text Box 2085"/>
              <p:cNvSpPr txBox="1">
                <a:spLocks noChangeArrowheads="1"/>
              </p:cNvSpPr>
              <p:nvPr/>
            </p:nvSpPr>
            <p:spPr bwMode="auto">
              <a:xfrm>
                <a:off x="4634"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-3</a:t>
                </a:r>
                <a:endParaRPr lang="en-US" altLang="ja-JP" sz="1900">
                  <a:latin typeface="Arial" panose="020B0604020202020204" pitchFamily="34" charset="0"/>
                </a:endParaRPr>
              </a:p>
            </p:txBody>
          </p:sp>
          <p:sp>
            <p:nvSpPr>
              <p:cNvPr id="26" name="Text Box 2086"/>
              <p:cNvSpPr txBox="1">
                <a:spLocks noChangeArrowheads="1"/>
              </p:cNvSpPr>
              <p:nvPr/>
            </p:nvSpPr>
            <p:spPr bwMode="auto">
              <a:xfrm>
                <a:off x="5270"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-2</a:t>
                </a:r>
                <a:endParaRPr lang="en-US" altLang="ja-JP" sz="1900">
                  <a:latin typeface="Arial" panose="020B0604020202020204" pitchFamily="34" charset="0"/>
                </a:endParaRPr>
              </a:p>
            </p:txBody>
          </p:sp>
        </p:grpSp>
      </p:grpSp>
      <p:sp>
        <p:nvSpPr>
          <p:cNvPr id="38" name="Text Box 2087"/>
          <p:cNvSpPr txBox="1">
            <a:spLocks noChangeArrowheads="1"/>
          </p:cNvSpPr>
          <p:nvPr/>
        </p:nvSpPr>
        <p:spPr bwMode="auto">
          <a:xfrm>
            <a:off x="9380464" y="2790825"/>
            <a:ext cx="4397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m</a:t>
            </a:r>
          </a:p>
        </p:txBody>
      </p:sp>
      <p:sp>
        <p:nvSpPr>
          <p:cNvPr id="39" name="Text Box 2088"/>
          <p:cNvSpPr txBox="1">
            <a:spLocks noChangeArrowheads="1"/>
          </p:cNvSpPr>
          <p:nvPr/>
        </p:nvSpPr>
        <p:spPr bwMode="auto">
          <a:xfrm>
            <a:off x="6562651" y="5445125"/>
            <a:ext cx="1265238"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Circuit design</a:t>
            </a:r>
          </a:p>
          <a:p>
            <a:pPr>
              <a:spcBef>
                <a:spcPct val="0"/>
              </a:spcBef>
              <a:buFontTx/>
              <a:buNone/>
            </a:pPr>
            <a:r>
              <a:rPr lang="en-US" altLang="ja-JP" sz="1400">
                <a:latin typeface="Arial" panose="020B0604020202020204" pitchFamily="34" charset="0"/>
              </a:rPr>
              <a:t>Copper wiring</a:t>
            </a:r>
          </a:p>
          <a:p>
            <a:pPr>
              <a:spcBef>
                <a:spcPct val="0"/>
              </a:spcBef>
              <a:buFontTx/>
              <a:buNone/>
            </a:pPr>
            <a:r>
              <a:rPr lang="en-US" altLang="ja-JP" sz="1400">
                <a:latin typeface="Arial" panose="020B0604020202020204" pitchFamily="34" charset="0"/>
              </a:rPr>
              <a:t>width 0.1</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sp>
        <p:nvSpPr>
          <p:cNvPr id="40" name="Text Box 2089"/>
          <p:cNvSpPr txBox="1">
            <a:spLocks noChangeArrowheads="1"/>
          </p:cNvSpPr>
          <p:nvPr/>
        </p:nvSpPr>
        <p:spPr bwMode="auto">
          <a:xfrm>
            <a:off x="6667426" y="715962"/>
            <a:ext cx="12255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red blood cell</a:t>
            </a:r>
          </a:p>
          <a:p>
            <a:pPr>
              <a:spcBef>
                <a:spcPct val="0"/>
              </a:spcBef>
              <a:buFontTx/>
              <a:buNone/>
            </a:pPr>
            <a:r>
              <a:rPr lang="en-US" altLang="ja-JP" sz="1400">
                <a:latin typeface="Arial" panose="020B0604020202020204" pitchFamily="34" charset="0"/>
              </a:rPr>
              <a:t>~5 </a:t>
            </a:r>
            <a:r>
              <a:rPr lang="en-US" altLang="ja-JP" sz="1400">
                <a:latin typeface="Arial" panose="020B0604020202020204" pitchFamily="34" charset="0"/>
                <a:sym typeface="Symbol" panose="05050102010706020507" pitchFamily="18" charset="2"/>
              </a:rPr>
              <a:t>m (SEM)</a:t>
            </a:r>
            <a:endParaRPr lang="en-US" altLang="ja-JP" sz="1400">
              <a:latin typeface="Arial" panose="020B0604020202020204" pitchFamily="34" charset="0"/>
            </a:endParaRPr>
          </a:p>
        </p:txBody>
      </p:sp>
      <p:sp>
        <p:nvSpPr>
          <p:cNvPr id="41" name="Text Box 2090"/>
          <p:cNvSpPr txBox="1">
            <a:spLocks noChangeArrowheads="1"/>
          </p:cNvSpPr>
          <p:nvPr/>
        </p:nvSpPr>
        <p:spPr bwMode="auto">
          <a:xfrm>
            <a:off x="2746301" y="1144587"/>
            <a:ext cx="8509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DNA</a:t>
            </a:r>
          </a:p>
          <a:p>
            <a:pPr>
              <a:spcBef>
                <a:spcPct val="0"/>
              </a:spcBef>
              <a:buFontTx/>
              <a:buNone/>
            </a:pPr>
            <a:r>
              <a:rPr lang="en-US" altLang="ja-JP" sz="1400">
                <a:latin typeface="Arial" panose="020B0604020202020204" pitchFamily="34" charset="0"/>
              </a:rPr>
              <a:t>proteins </a:t>
            </a:r>
          </a:p>
          <a:p>
            <a:pPr>
              <a:spcBef>
                <a:spcPct val="0"/>
              </a:spcBef>
              <a:buFontTx/>
              <a:buNone/>
            </a:pPr>
            <a:r>
              <a:rPr lang="en-US" altLang="ja-JP" sz="1400">
                <a:latin typeface="Arial" panose="020B0604020202020204" pitchFamily="34" charset="0"/>
                <a:sym typeface="Symbol" panose="05050102010706020507" pitchFamily="18" charset="2"/>
              </a:rPr>
              <a:t>nm</a:t>
            </a:r>
            <a:endParaRPr lang="en-US" altLang="ja-JP" sz="1400">
              <a:latin typeface="Arial" panose="020B0604020202020204" pitchFamily="34" charset="0"/>
            </a:endParaRPr>
          </a:p>
        </p:txBody>
      </p:sp>
      <p:sp>
        <p:nvSpPr>
          <p:cNvPr id="42" name="Text Box 2091"/>
          <p:cNvSpPr txBox="1">
            <a:spLocks noChangeArrowheads="1"/>
          </p:cNvSpPr>
          <p:nvPr/>
        </p:nvSpPr>
        <p:spPr bwMode="auto">
          <a:xfrm>
            <a:off x="4583039" y="2300287"/>
            <a:ext cx="8016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en-US" altLang="ja-JP" sz="1400">
                <a:latin typeface="Arial" panose="020B0604020202020204" pitchFamily="34" charset="0"/>
              </a:rPr>
              <a:t>bacteria</a:t>
            </a:r>
          </a:p>
          <a:p>
            <a:pPr algn="r">
              <a:spcBef>
                <a:spcPct val="0"/>
              </a:spcBef>
              <a:buFontTx/>
              <a:buNone/>
            </a:pPr>
            <a:r>
              <a:rPr lang="en-US" altLang="ja-JP" sz="1400">
                <a:latin typeface="Arial" panose="020B0604020202020204" pitchFamily="34" charset="0"/>
              </a:rPr>
              <a:t>1 </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sp>
        <p:nvSpPr>
          <p:cNvPr id="43" name="Line 2092"/>
          <p:cNvSpPr>
            <a:spLocks noChangeShapeType="1"/>
          </p:cNvSpPr>
          <p:nvPr/>
        </p:nvSpPr>
        <p:spPr bwMode="auto">
          <a:xfrm>
            <a:off x="1849364" y="2482850"/>
            <a:ext cx="0" cy="687387"/>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4" name="Line 2093"/>
          <p:cNvSpPr>
            <a:spLocks noChangeShapeType="1"/>
          </p:cNvSpPr>
          <p:nvPr/>
        </p:nvSpPr>
        <p:spPr bwMode="auto">
          <a:xfrm>
            <a:off x="5394251" y="2219325"/>
            <a:ext cx="0" cy="950912"/>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45" name="Group 2094"/>
          <p:cNvGrpSpPr>
            <a:grpSpLocks/>
          </p:cNvGrpSpPr>
          <p:nvPr/>
        </p:nvGrpSpPr>
        <p:grpSpPr bwMode="auto">
          <a:xfrm flipV="1">
            <a:off x="8581951" y="3246437"/>
            <a:ext cx="676275" cy="979488"/>
            <a:chOff x="1524" y="6435"/>
            <a:chExt cx="468" cy="489"/>
          </a:xfrm>
        </p:grpSpPr>
        <p:sp>
          <p:nvSpPr>
            <p:cNvPr id="46" name="Line 2095"/>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7" name="Line 2096"/>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pic>
        <p:nvPicPr>
          <p:cNvPr id="48" name="Picture 2097" descr="ecoli"/>
          <p:cNvPicPr>
            <a:picLocks noChangeAspect="1" noChangeArrowheads="1"/>
          </p:cNvPicPr>
          <p:nvPr/>
        </p:nvPicPr>
        <p:blipFill>
          <a:blip r:embed="rId2">
            <a:extLst>
              <a:ext uri="{28A0092B-C50C-407E-A947-70E740481C1C}">
                <a14:useLocalDpi xmlns:a14="http://schemas.microsoft.com/office/drawing/2010/main" val="0"/>
              </a:ext>
            </a:extLst>
          </a:blip>
          <a:srcRect r="5084"/>
          <a:stretch>
            <a:fillRect/>
          </a:stretch>
        </p:blipFill>
        <p:spPr bwMode="auto">
          <a:xfrm>
            <a:off x="4643364" y="838200"/>
            <a:ext cx="16986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2098"/>
          <p:cNvGrpSpPr>
            <a:grpSpLocks/>
          </p:cNvGrpSpPr>
          <p:nvPr/>
        </p:nvGrpSpPr>
        <p:grpSpPr bwMode="auto">
          <a:xfrm>
            <a:off x="5878439" y="2535237"/>
            <a:ext cx="1101725" cy="635000"/>
            <a:chOff x="3018" y="1513"/>
            <a:chExt cx="504" cy="432"/>
          </a:xfrm>
        </p:grpSpPr>
        <p:sp>
          <p:nvSpPr>
            <p:cNvPr id="50" name="Line 2099"/>
            <p:cNvSpPr>
              <a:spLocks noChangeShapeType="1"/>
            </p:cNvSpPr>
            <p:nvPr/>
          </p:nvSpPr>
          <p:spPr bwMode="auto">
            <a:xfrm>
              <a:off x="3025" y="1513"/>
              <a:ext cx="0" cy="432"/>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Line 2100"/>
            <p:cNvSpPr>
              <a:spLocks noChangeShapeType="1"/>
            </p:cNvSpPr>
            <p:nvPr/>
          </p:nvSpPr>
          <p:spPr bwMode="auto">
            <a:xfrm flipV="1">
              <a:off x="3018" y="1520"/>
              <a:ext cx="504"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2" name="Text Box 2101"/>
          <p:cNvSpPr txBox="1">
            <a:spLocks noChangeArrowheads="1"/>
          </p:cNvSpPr>
          <p:nvPr/>
        </p:nvSpPr>
        <p:spPr bwMode="auto">
          <a:xfrm>
            <a:off x="2755826" y="5634037"/>
            <a:ext cx="177006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2073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2073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2073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2073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Nanotube Transistor</a:t>
            </a:r>
          </a:p>
          <a:p>
            <a:pPr>
              <a:spcBef>
                <a:spcPct val="0"/>
              </a:spcBef>
              <a:buFontTx/>
              <a:buNone/>
            </a:pPr>
            <a:r>
              <a:rPr lang="en-US" altLang="ja-JP" sz="1400">
                <a:latin typeface="Arial" panose="020B0604020202020204" pitchFamily="34" charset="0"/>
              </a:rPr>
              <a:t>(Dekker)</a:t>
            </a:r>
          </a:p>
        </p:txBody>
      </p:sp>
      <p:grpSp>
        <p:nvGrpSpPr>
          <p:cNvPr id="53" name="Group 2103"/>
          <p:cNvGrpSpPr>
            <a:grpSpLocks/>
          </p:cNvGrpSpPr>
          <p:nvPr/>
        </p:nvGrpSpPr>
        <p:grpSpPr bwMode="auto">
          <a:xfrm>
            <a:off x="2922514" y="2484437"/>
            <a:ext cx="952500" cy="685800"/>
            <a:chOff x="1524" y="6435"/>
            <a:chExt cx="468" cy="489"/>
          </a:xfrm>
        </p:grpSpPr>
        <p:sp>
          <p:nvSpPr>
            <p:cNvPr id="54" name="Line 2104"/>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2105"/>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pic>
        <p:nvPicPr>
          <p:cNvPr id="56" name="Picture 2106" descr="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14" y="1087437"/>
            <a:ext cx="7048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Group 2107"/>
          <p:cNvGrpSpPr>
            <a:grpSpLocks/>
          </p:cNvGrpSpPr>
          <p:nvPr/>
        </p:nvGrpSpPr>
        <p:grpSpPr bwMode="auto">
          <a:xfrm flipH="1" flipV="1">
            <a:off x="2335139" y="3290887"/>
            <a:ext cx="674687" cy="979488"/>
            <a:chOff x="1524" y="6435"/>
            <a:chExt cx="468" cy="489"/>
          </a:xfrm>
        </p:grpSpPr>
        <p:sp>
          <p:nvSpPr>
            <p:cNvPr id="58" name="Line 2108"/>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9" name="Line 2109"/>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grpSp>
        <p:nvGrpSpPr>
          <p:cNvPr id="60" name="Group 2110"/>
          <p:cNvGrpSpPr>
            <a:grpSpLocks noChangeAspect="1"/>
          </p:cNvGrpSpPr>
          <p:nvPr/>
        </p:nvGrpSpPr>
        <p:grpSpPr bwMode="auto">
          <a:xfrm>
            <a:off x="1235001" y="3905250"/>
            <a:ext cx="1389063" cy="1443037"/>
            <a:chOff x="916" y="880"/>
            <a:chExt cx="968" cy="1024"/>
          </a:xfrm>
        </p:grpSpPr>
        <p:pic>
          <p:nvPicPr>
            <p:cNvPr id="61" name="Picture 2111" descr="001 nc"/>
            <p:cNvPicPr>
              <a:picLocks noChangeAspect="1" noChangeArrowheads="1"/>
            </p:cNvPicPr>
            <p:nvPr/>
          </p:nvPicPr>
          <p:blipFill>
            <a:blip r:embed="rId4">
              <a:extLst>
                <a:ext uri="{28A0092B-C50C-407E-A947-70E740481C1C}">
                  <a14:useLocalDpi xmlns:a14="http://schemas.microsoft.com/office/drawing/2010/main" val="0"/>
                </a:ext>
              </a:extLst>
            </a:blip>
            <a:srcRect l="9396" t="8176" r="9396" b="11320"/>
            <a:stretch>
              <a:fillRect/>
            </a:stretch>
          </p:blipFill>
          <p:spPr bwMode="auto">
            <a:xfrm>
              <a:off x="916" y="880"/>
              <a:ext cx="968"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Line 2112"/>
            <p:cNvSpPr>
              <a:spLocks noChangeAspect="1" noChangeShapeType="1"/>
            </p:cNvSpPr>
            <p:nvPr/>
          </p:nvSpPr>
          <p:spPr bwMode="auto">
            <a:xfrm>
              <a:off x="1137" y="951"/>
              <a:ext cx="5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63" name="Line 2113"/>
          <p:cNvSpPr>
            <a:spLocks noChangeShapeType="1"/>
          </p:cNvSpPr>
          <p:nvPr/>
        </p:nvSpPr>
        <p:spPr bwMode="auto">
          <a:xfrm flipV="1">
            <a:off x="3884539" y="3265487"/>
            <a:ext cx="0" cy="1436688"/>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64" name="Picture 2114" descr="powerpc750"/>
          <p:cNvPicPr>
            <a:picLocks noChangeAspect="1" noChangeArrowheads="1"/>
          </p:cNvPicPr>
          <p:nvPr/>
        </p:nvPicPr>
        <p:blipFill>
          <a:blip r:embed="rId5">
            <a:extLst>
              <a:ext uri="{28A0092B-C50C-407E-A947-70E740481C1C}">
                <a14:useLocalDpi xmlns:a14="http://schemas.microsoft.com/office/drawing/2010/main" val="0"/>
              </a:ext>
            </a:extLst>
          </a:blip>
          <a:srcRect l="31560" r="30479"/>
          <a:stretch>
            <a:fillRect/>
          </a:stretch>
        </p:blipFill>
        <p:spPr bwMode="auto">
          <a:xfrm>
            <a:off x="8146976" y="3838575"/>
            <a:ext cx="1617663" cy="209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13500000" algn="ctr" rotWithShape="0">
                    <a:schemeClr val="folHlink"/>
                  </a:outerShdw>
                </a:effectLst>
              </a14:hiddenEffects>
            </a:ext>
          </a:extLst>
        </p:spPr>
      </p:pic>
      <p:pic>
        <p:nvPicPr>
          <p:cNvPr id="65" name="Picture 2115" descr="cell landscape"/>
          <p:cNvPicPr>
            <a:picLocks noChangeArrowheads="1"/>
          </p:cNvPicPr>
          <p:nvPr/>
        </p:nvPicPr>
        <p:blipFill>
          <a:blip r:embed="rId6">
            <a:extLst>
              <a:ext uri="{28A0092B-C50C-407E-A947-70E740481C1C}">
                <a14:useLocalDpi xmlns:a14="http://schemas.microsoft.com/office/drawing/2010/main" val="0"/>
              </a:ext>
            </a:extLst>
          </a:blip>
          <a:srcRect r="16301" b="7607"/>
          <a:stretch>
            <a:fillRect/>
          </a:stretch>
        </p:blipFill>
        <p:spPr bwMode="auto">
          <a:xfrm>
            <a:off x="6565826" y="1219200"/>
            <a:ext cx="1677988"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116" descr="GF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401" y="1825625"/>
            <a:ext cx="91281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 Box 2119"/>
          <p:cNvSpPr txBox="1">
            <a:spLocks noChangeArrowheads="1"/>
          </p:cNvSpPr>
          <p:nvPr/>
        </p:nvSpPr>
        <p:spPr bwMode="auto">
          <a:xfrm>
            <a:off x="6778551" y="3986212"/>
            <a:ext cx="125571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SOI transistor</a:t>
            </a:r>
          </a:p>
          <a:p>
            <a:pPr>
              <a:spcBef>
                <a:spcPct val="0"/>
              </a:spcBef>
              <a:buFontTx/>
              <a:buNone/>
            </a:pPr>
            <a:r>
              <a:rPr lang="en-US" altLang="ja-JP" sz="1400">
                <a:latin typeface="Arial" panose="020B0604020202020204" pitchFamily="34" charset="0"/>
              </a:rPr>
              <a:t>width 0.12</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grpSp>
        <p:nvGrpSpPr>
          <p:cNvPr id="68" name="Group 2120"/>
          <p:cNvGrpSpPr>
            <a:grpSpLocks/>
          </p:cNvGrpSpPr>
          <p:nvPr/>
        </p:nvGrpSpPr>
        <p:grpSpPr bwMode="auto">
          <a:xfrm>
            <a:off x="4773539" y="3254375"/>
            <a:ext cx="957262" cy="2500312"/>
            <a:chOff x="2572" y="2116"/>
            <a:chExt cx="618" cy="1785"/>
          </a:xfrm>
        </p:grpSpPr>
        <p:grpSp>
          <p:nvGrpSpPr>
            <p:cNvPr id="69" name="Group 2121"/>
            <p:cNvGrpSpPr>
              <a:grpSpLocks/>
            </p:cNvGrpSpPr>
            <p:nvPr/>
          </p:nvGrpSpPr>
          <p:grpSpPr bwMode="auto">
            <a:xfrm flipV="1">
              <a:off x="2572" y="2116"/>
              <a:ext cx="618" cy="1785"/>
              <a:chOff x="1524" y="6435"/>
              <a:chExt cx="468" cy="489"/>
            </a:xfrm>
          </p:grpSpPr>
          <p:sp>
            <p:nvSpPr>
              <p:cNvPr id="71" name="Line 2122"/>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 name="Line 2123"/>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70" name="Line 2124"/>
            <p:cNvSpPr>
              <a:spLocks noChangeShapeType="1"/>
            </p:cNvSpPr>
            <p:nvPr/>
          </p:nvSpPr>
          <p:spPr bwMode="auto">
            <a:xfrm>
              <a:off x="2586" y="2974"/>
              <a:ext cx="28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 name="Text Box 2125"/>
          <p:cNvSpPr txBox="1">
            <a:spLocks noChangeArrowheads="1"/>
          </p:cNvSpPr>
          <p:nvPr/>
        </p:nvSpPr>
        <p:spPr bwMode="auto">
          <a:xfrm>
            <a:off x="8739114" y="755650"/>
            <a:ext cx="1201087" cy="51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dirty="0">
                <a:latin typeface="Arial" panose="020B0604020202020204" pitchFamily="34" charset="0"/>
              </a:rPr>
              <a:t>Diatom</a:t>
            </a:r>
            <a:r>
              <a:rPr lang="ja-JP" altLang="en-US" sz="1100" dirty="0">
                <a:latin typeface="Arial" panose="020B0604020202020204" pitchFamily="34" charset="0"/>
              </a:rPr>
              <a:t>（珪藻）</a:t>
            </a:r>
            <a:endParaRPr lang="en-US" altLang="ja-JP" sz="1400" dirty="0">
              <a:latin typeface="Arial" panose="020B0604020202020204" pitchFamily="34" charset="0"/>
            </a:endParaRPr>
          </a:p>
          <a:p>
            <a:pPr>
              <a:spcBef>
                <a:spcPct val="0"/>
              </a:spcBef>
              <a:buFontTx/>
              <a:buNone/>
            </a:pPr>
            <a:r>
              <a:rPr lang="en-US" altLang="ja-JP" sz="1400" dirty="0">
                <a:latin typeface="Arial" panose="020B0604020202020204" pitchFamily="34" charset="0"/>
              </a:rPr>
              <a:t>30 </a:t>
            </a:r>
            <a:r>
              <a:rPr lang="en-US" altLang="ja-JP" sz="1400" dirty="0">
                <a:latin typeface="Arial" panose="020B0604020202020204" pitchFamily="34" charset="0"/>
                <a:sym typeface="Symbol" panose="05050102010706020507" pitchFamily="18" charset="2"/>
              </a:rPr>
              <a:t>m</a:t>
            </a:r>
            <a:endParaRPr lang="en-US" altLang="ja-JP" sz="1400" dirty="0">
              <a:latin typeface="Arial" panose="020B0604020202020204" pitchFamily="34" charset="0"/>
            </a:endParaRPr>
          </a:p>
        </p:txBody>
      </p:sp>
      <p:grpSp>
        <p:nvGrpSpPr>
          <p:cNvPr id="74" name="Group 2126"/>
          <p:cNvGrpSpPr>
            <a:grpSpLocks/>
          </p:cNvGrpSpPr>
          <p:nvPr/>
        </p:nvGrpSpPr>
        <p:grpSpPr bwMode="auto">
          <a:xfrm>
            <a:off x="6613451" y="2825750"/>
            <a:ext cx="2012950" cy="344487"/>
            <a:chOff x="3703" y="1735"/>
            <a:chExt cx="1493" cy="246"/>
          </a:xfrm>
        </p:grpSpPr>
        <p:sp>
          <p:nvSpPr>
            <p:cNvPr id="75" name="Line 2127"/>
            <p:cNvSpPr>
              <a:spLocks noChangeShapeType="1"/>
            </p:cNvSpPr>
            <p:nvPr/>
          </p:nvSpPr>
          <p:spPr bwMode="auto">
            <a:xfrm>
              <a:off x="3706" y="1735"/>
              <a:ext cx="0" cy="246"/>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 name="Line 2128"/>
            <p:cNvSpPr>
              <a:spLocks noChangeShapeType="1"/>
            </p:cNvSpPr>
            <p:nvPr/>
          </p:nvSpPr>
          <p:spPr bwMode="auto">
            <a:xfrm flipV="1">
              <a:off x="3703" y="1739"/>
              <a:ext cx="1493" cy="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pic>
        <p:nvPicPr>
          <p:cNvPr id="77" name="Picture 2129" descr="cystell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9401" y="1277937"/>
            <a:ext cx="1122363"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30" descr="cmos7s-new"/>
          <p:cNvPicPr>
            <a:picLocks noChangeAspect="1" noChangeArrowheads="1"/>
          </p:cNvPicPr>
          <p:nvPr/>
        </p:nvPicPr>
        <p:blipFill>
          <a:blip r:embed="rId9">
            <a:extLst>
              <a:ext uri="{28A0092B-C50C-407E-A947-70E740481C1C}">
                <a14:useLocalDpi xmlns:a14="http://schemas.microsoft.com/office/drawing/2010/main" val="0"/>
              </a:ext>
            </a:extLst>
          </a:blip>
          <a:srcRect r="5014" b="4915"/>
          <a:stretch>
            <a:fillRect/>
          </a:stretch>
        </p:blipFill>
        <p:spPr bwMode="auto">
          <a:xfrm>
            <a:off x="5051351" y="5008562"/>
            <a:ext cx="147637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31" descr="swnt_1b"/>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03451" y="4608512"/>
            <a:ext cx="1828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1"/>
          <p:cNvSpPr txBox="1">
            <a:spLocks noChangeArrowheads="1"/>
          </p:cNvSpPr>
          <p:nvPr/>
        </p:nvSpPr>
        <p:spPr bwMode="auto">
          <a:xfrm>
            <a:off x="1519878" y="98899"/>
            <a:ext cx="1065942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4400" b="1" dirty="0">
                <a:latin typeface="游ゴシック" panose="020B0400000000000000" pitchFamily="50" charset="-128"/>
                <a:ea typeface="游ゴシック" panose="020B0400000000000000" pitchFamily="50" charset="-128"/>
              </a:rPr>
              <a:t>生物構造に肉薄する微細加工技術だが･･･</a:t>
            </a:r>
          </a:p>
        </p:txBody>
      </p:sp>
      <p:sp>
        <p:nvSpPr>
          <p:cNvPr id="81" name="テキスト ボックス 2"/>
          <p:cNvSpPr txBox="1">
            <a:spLocks noChangeArrowheads="1"/>
          </p:cNvSpPr>
          <p:nvPr/>
        </p:nvSpPr>
        <p:spPr bwMode="auto">
          <a:xfrm>
            <a:off x="9840839" y="1098550"/>
            <a:ext cx="430212"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latin typeface="Meiryo UI" panose="020B0604030504040204" pitchFamily="50" charset="-128"/>
                <a:ea typeface="Meiryo UI" panose="020B0604030504040204" pitchFamily="50" charset="-128"/>
              </a:rPr>
              <a:t>生物構造体</a:t>
            </a:r>
          </a:p>
        </p:txBody>
      </p:sp>
      <p:sp>
        <p:nvSpPr>
          <p:cNvPr id="82" name="テキスト ボックス 82"/>
          <p:cNvSpPr txBox="1">
            <a:spLocks noChangeArrowheads="1"/>
          </p:cNvSpPr>
          <p:nvPr/>
        </p:nvSpPr>
        <p:spPr bwMode="auto">
          <a:xfrm>
            <a:off x="9875764" y="3871912"/>
            <a:ext cx="430212"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latin typeface="Meiryo UI" panose="020B0604030504040204" pitchFamily="50" charset="-128"/>
                <a:ea typeface="Meiryo UI" panose="020B0604030504040204" pitchFamily="50" charset="-128"/>
              </a:rPr>
              <a:t>人類の微細加工</a:t>
            </a:r>
          </a:p>
        </p:txBody>
      </p:sp>
      <p:pic>
        <p:nvPicPr>
          <p:cNvPr id="83" name="Picture 2118" descr="soi_z"/>
          <p:cNvPicPr>
            <a:picLocks noChangeAspect="1" noChangeArrowheads="1"/>
          </p:cNvPicPr>
          <p:nvPr/>
        </p:nvPicPr>
        <p:blipFill>
          <a:blip r:embed="rId11">
            <a:extLst>
              <a:ext uri="{28A0092B-C50C-407E-A947-70E740481C1C}">
                <a14:useLocalDpi xmlns:a14="http://schemas.microsoft.com/office/drawing/2010/main" val="0"/>
              </a:ext>
            </a:extLst>
          </a:blip>
          <a:srcRect l="11948" r="22308"/>
          <a:stretch>
            <a:fillRect/>
          </a:stretch>
        </p:blipFill>
        <p:spPr bwMode="auto">
          <a:xfrm>
            <a:off x="5051351" y="3679825"/>
            <a:ext cx="174942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85" name="テキスト ボックス 8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11</a:t>
            </a:r>
            <a:endParaRPr kumimoji="1" lang="ja-JP" altLang="en-US" sz="2000" b="1" dirty="0"/>
          </a:p>
        </p:txBody>
      </p:sp>
      <p:sp>
        <p:nvSpPr>
          <p:cNvPr id="86" name="正方形/長方形 85"/>
          <p:cNvSpPr/>
          <p:nvPr/>
        </p:nvSpPr>
        <p:spPr>
          <a:xfrm>
            <a:off x="-134305" y="6645329"/>
            <a:ext cx="1247457" cy="253916"/>
          </a:xfrm>
          <a:prstGeom prst="rect">
            <a:avLst/>
          </a:prstGeom>
        </p:spPr>
        <p:txBody>
          <a:bodyPr wrap="none">
            <a:spAutoFit/>
          </a:bodyPr>
          <a:lstStyle/>
          <a:p>
            <a:pPr algn="ctr"/>
            <a:r>
              <a:rPr lang="ja-JP" altLang="en-US" sz="1050" dirty="0">
                <a:latin typeface="游ゴシック" panose="020B0400000000000000" pitchFamily="50" charset="-128"/>
                <a:ea typeface="游ゴシック" panose="020B0400000000000000" pitchFamily="50" charset="-128"/>
              </a:rPr>
              <a:t>（出典）</a:t>
            </a:r>
            <a:r>
              <a:rPr lang="en-US" altLang="ja-JP" sz="1050" dirty="0">
                <a:latin typeface="游ゴシック" panose="020B0400000000000000" pitchFamily="50" charset="-128"/>
                <a:ea typeface="游ゴシック" panose="020B0400000000000000" pitchFamily="50" charset="-128"/>
              </a:rPr>
              <a:t>IBM</a:t>
            </a:r>
            <a:r>
              <a:rPr lang="ja-JP" altLang="en-US" sz="1050" dirty="0">
                <a:latin typeface="游ゴシック" panose="020B0400000000000000" pitchFamily="50" charset="-128"/>
                <a:ea typeface="游ゴシック" panose="020B0400000000000000" pitchFamily="50" charset="-128"/>
              </a:rPr>
              <a:t>資料</a:t>
            </a:r>
          </a:p>
        </p:txBody>
      </p:sp>
    </p:spTree>
    <p:extLst>
      <p:ext uri="{BB962C8B-B14F-4D97-AF65-F5344CB8AC3E}">
        <p14:creationId xmlns:p14="http://schemas.microsoft.com/office/powerpoint/2010/main" val="393629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712137"/>
            <a:ext cx="11163300" cy="6136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2056" y="63500"/>
            <a:ext cx="12189943" cy="923330"/>
          </a:xfrm>
          <a:prstGeom prst="rect">
            <a:avLst/>
          </a:prstGeom>
          <a:noFill/>
        </p:spPr>
        <p:txBody>
          <a:bodyPr wrap="square" rtlCol="0">
            <a:spAutoFit/>
          </a:bodyPr>
          <a:lstStyle/>
          <a:p>
            <a:pPr algn="ctr"/>
            <a:r>
              <a:rPr kumimoji="1" lang="en-US" altLang="ja-JP" sz="5400" b="1" dirty="0">
                <a:latin typeface="游ゴシック" panose="020B0400000000000000" pitchFamily="50" charset="-128"/>
                <a:ea typeface="游ゴシック" panose="020B0400000000000000" pitchFamily="50" charset="-128"/>
              </a:rPr>
              <a:t> Nanotech for model brain</a:t>
            </a:r>
            <a:endParaRPr kumimoji="1" lang="ja-JP" altLang="en-US" sz="5400" b="1"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1"/>
            <a:ext cx="1151245" cy="1052430"/>
          </a:xfrm>
          <a:prstGeom prst="rect">
            <a:avLst/>
          </a:prstGeom>
        </p:spPr>
      </p:pic>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12</a:t>
            </a:r>
            <a:endParaRPr kumimoji="1" lang="ja-JP" altLang="en-US" sz="2000" b="1" dirty="0"/>
          </a:p>
        </p:txBody>
      </p:sp>
      <p:sp>
        <p:nvSpPr>
          <p:cNvPr id="6" name="正方形/長方形 5"/>
          <p:cNvSpPr/>
          <p:nvPr/>
        </p:nvSpPr>
        <p:spPr>
          <a:xfrm>
            <a:off x="-178836" y="6604084"/>
            <a:ext cx="2643672" cy="253916"/>
          </a:xfrm>
          <a:prstGeom prst="rect">
            <a:avLst/>
          </a:prstGeom>
        </p:spPr>
        <p:txBody>
          <a:bodyPr wrap="none">
            <a:spAutoFit/>
          </a:bodyPr>
          <a:lstStyle/>
          <a:p>
            <a:pPr algn="ctr"/>
            <a:r>
              <a:rPr lang="ja-JP" altLang="en-US" sz="1050" dirty="0">
                <a:latin typeface="游ゴシック" panose="020B0400000000000000" pitchFamily="50" charset="-128"/>
                <a:ea typeface="游ゴシック" panose="020B0400000000000000" pitchFamily="50" charset="-128"/>
              </a:rPr>
              <a:t>（出典）</a:t>
            </a:r>
            <a:r>
              <a:rPr lang="en-US" altLang="ja-JP" sz="1050" dirty="0">
                <a:latin typeface="游ゴシック" panose="020B0400000000000000" pitchFamily="50" charset="-128"/>
                <a:ea typeface="游ゴシック" panose="020B0400000000000000" pitchFamily="50" charset="-128"/>
              </a:rPr>
              <a:t>http://www.braininitiative.org/</a:t>
            </a:r>
            <a:endParaRPr lang="ja-JP" altLang="en-US" sz="105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134240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8" name="正方形/長方形 7"/>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a:t>
            </a:r>
            <a:r>
              <a:rPr lang="en-US" altLang="ja-JP" b="1" dirty="0" err="1">
                <a:latin typeface="游ゴシック" panose="020B0400000000000000" pitchFamily="50" charset="-128"/>
                <a:ea typeface="游ゴシック" panose="020B0400000000000000" pitchFamily="50" charset="-128"/>
              </a:rPr>
              <a:t>Hassabis</a:t>
            </a:r>
            <a:r>
              <a:rPr lang="en-US" altLang="ja-JP" dirty="0">
                <a:latin typeface="游ゴシック" panose="020B0400000000000000" pitchFamily="50" charset="-128"/>
                <a:ea typeface="游ゴシック" panose="020B0400000000000000" pitchFamily="50" charset="-128"/>
              </a:rPr>
              <a:t>, the CEO of Google </a:t>
            </a:r>
            <a:r>
              <a:rPr lang="en-US" altLang="ja-JP" dirty="0" err="1">
                <a:latin typeface="游ゴシック" panose="020B0400000000000000" pitchFamily="50" charset="-128"/>
                <a:ea typeface="游ゴシック" panose="020B0400000000000000" pitchFamily="50" charset="-128"/>
              </a:rPr>
              <a:t>DeepMind</a:t>
            </a:r>
            <a:endParaRPr lang="ja-JP" altLang="en-US"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1021488" y="6048605"/>
            <a:ext cx="4281941"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https://www.w3livenews.com/News/ReadArticle</a:t>
            </a:r>
            <a:endParaRPr lang="ja-JP" altLang="en-US" sz="12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4"/>
          <a:stretch>
            <a:fillRect/>
          </a:stretch>
        </p:blipFill>
        <p:spPr>
          <a:xfrm>
            <a:off x="6379912" y="2103306"/>
            <a:ext cx="5742067" cy="4125680"/>
          </a:xfrm>
          <a:prstGeom prst="rect">
            <a:avLst/>
          </a:prstGeom>
          <a:ln>
            <a:solidFill>
              <a:schemeClr val="tx1"/>
            </a:solidFill>
          </a:ln>
        </p:spPr>
      </p:pic>
      <p:sp>
        <p:nvSpPr>
          <p:cNvPr id="11" name="テキスト ボックス 10"/>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sp>
        <p:nvSpPr>
          <p:cNvPr id="12" name="正方形/長方形 11"/>
          <p:cNvSpPr/>
          <p:nvPr/>
        </p:nvSpPr>
        <p:spPr>
          <a:xfrm>
            <a:off x="36629" y="6383217"/>
            <a:ext cx="6096000" cy="276999"/>
          </a:xfrm>
          <a:prstGeom prst="rect">
            <a:avLst/>
          </a:prstGeom>
        </p:spPr>
        <p:txBody>
          <a:bodyPr>
            <a:spAutoFit/>
          </a:bodyPr>
          <a:lstStyle/>
          <a:p>
            <a:pPr algn="ctr"/>
            <a:r>
              <a:rPr lang="ja-JP" altLang="en-US" sz="1200" b="1" dirty="0"/>
              <a:t>記憶や想像をつかさどる脳領域である海馬の研究で博士号を持っている脳科学者</a:t>
            </a:r>
          </a:p>
        </p:txBody>
      </p:sp>
      <p:sp>
        <p:nvSpPr>
          <p:cNvPr id="14" name="テキスト ボックス 13"/>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13</a:t>
            </a:r>
            <a:endParaRPr kumimoji="1" lang="ja-JP" altLang="en-US" sz="2000" b="1" dirty="0"/>
          </a:p>
        </p:txBody>
      </p:sp>
    </p:spTree>
    <p:extLst>
      <p:ext uri="{BB962C8B-B14F-4D97-AF65-F5344CB8AC3E}">
        <p14:creationId xmlns:p14="http://schemas.microsoft.com/office/powerpoint/2010/main" val="932069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2" y="2585111"/>
            <a:ext cx="2793651" cy="3530159"/>
          </a:xfrm>
          <a:prstGeom prst="rect">
            <a:avLst/>
          </a:prstGeom>
        </p:spPr>
      </p:pic>
      <p:sp>
        <p:nvSpPr>
          <p:cNvPr id="5" name="正方形/長方形 4"/>
          <p:cNvSpPr/>
          <p:nvPr/>
        </p:nvSpPr>
        <p:spPr>
          <a:xfrm>
            <a:off x="819967" y="2215779"/>
            <a:ext cx="2496196" cy="369332"/>
          </a:xfrm>
          <a:prstGeom prst="rect">
            <a:avLst/>
          </a:prstGeom>
        </p:spPr>
        <p:txBody>
          <a:bodyPr wrap="none">
            <a:spAutoFit/>
          </a:bodyPr>
          <a:lstStyle/>
          <a:p>
            <a:r>
              <a:rPr lang="en-US" altLang="ja-JP" dirty="0">
                <a:latin typeface="+mn-ea"/>
              </a:rPr>
              <a:t>Syndicate (video game)</a:t>
            </a:r>
            <a:endParaRPr lang="ja-JP" altLang="en-US" dirty="0">
              <a:latin typeface="+mn-ea"/>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618" y="2585111"/>
            <a:ext cx="3437702" cy="2578277"/>
          </a:xfrm>
          <a:prstGeom prst="rect">
            <a:avLst/>
          </a:prstGeom>
        </p:spPr>
      </p:pic>
      <p:sp>
        <p:nvSpPr>
          <p:cNvPr id="8" name="正方形/長方形 7"/>
          <p:cNvSpPr/>
          <p:nvPr/>
        </p:nvSpPr>
        <p:spPr>
          <a:xfrm>
            <a:off x="4570081" y="2237116"/>
            <a:ext cx="1524776" cy="369332"/>
          </a:xfrm>
          <a:prstGeom prst="rect">
            <a:avLst/>
          </a:prstGeom>
        </p:spPr>
        <p:txBody>
          <a:bodyPr wrap="none">
            <a:spAutoFit/>
          </a:bodyPr>
          <a:lstStyle/>
          <a:p>
            <a:r>
              <a:rPr lang="en-US" altLang="ja-JP" dirty="0">
                <a:latin typeface="+mn-ea"/>
              </a:rPr>
              <a:t>Theme PARK</a:t>
            </a:r>
            <a:endParaRPr lang="ja-JP" altLang="en-US" dirty="0">
              <a:latin typeface="+mn-ea"/>
            </a:endParaRPr>
          </a:p>
        </p:txBody>
      </p:sp>
      <p:sp>
        <p:nvSpPr>
          <p:cNvPr id="9" name="正方形/長方形 8"/>
          <p:cNvSpPr/>
          <p:nvPr/>
        </p:nvSpPr>
        <p:spPr>
          <a:xfrm>
            <a:off x="3627286" y="5188217"/>
            <a:ext cx="3437702" cy="923330"/>
          </a:xfrm>
          <a:prstGeom prst="rect">
            <a:avLst/>
          </a:prstGeom>
        </p:spPr>
        <p:txBody>
          <a:bodyPr wrap="square">
            <a:spAutoFit/>
          </a:bodyPr>
          <a:lstStyle/>
          <a:p>
            <a:r>
              <a:rPr lang="ja-JP" altLang="en-US" dirty="0">
                <a:latin typeface="+mn-ea"/>
              </a:rPr>
              <a:t>ハサビスは、</a:t>
            </a:r>
            <a:r>
              <a:rPr lang="en-US" altLang="ja-JP" dirty="0">
                <a:latin typeface="+mn-ea"/>
              </a:rPr>
              <a:t>16</a:t>
            </a:r>
            <a:r>
              <a:rPr lang="ja-JP" altLang="en-US" dirty="0">
                <a:latin typeface="+mn-ea"/>
              </a:rPr>
              <a:t>歳で箱庭ゲーム「テーマパーク」のデザインとリードプログラマとして活躍。</a:t>
            </a: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544" y="2492016"/>
            <a:ext cx="2764465" cy="2764465"/>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1671" y="2492016"/>
            <a:ext cx="2095500" cy="2990850"/>
          </a:xfrm>
          <a:prstGeom prst="rect">
            <a:avLst/>
          </a:prstGeom>
        </p:spPr>
      </p:pic>
      <p:sp>
        <p:nvSpPr>
          <p:cNvPr id="12" name="正方形/長方形 11"/>
          <p:cNvSpPr/>
          <p:nvPr/>
        </p:nvSpPr>
        <p:spPr>
          <a:xfrm>
            <a:off x="9781671" y="2050207"/>
            <a:ext cx="2084225" cy="523220"/>
          </a:xfrm>
          <a:prstGeom prst="rect">
            <a:avLst/>
          </a:prstGeom>
        </p:spPr>
        <p:txBody>
          <a:bodyPr wrap="none">
            <a:spAutoFit/>
          </a:bodyPr>
          <a:lstStyle/>
          <a:p>
            <a:r>
              <a:rPr lang="en-US" altLang="ja-JP" sz="1400" dirty="0">
                <a:latin typeface="+mn-ea"/>
              </a:rPr>
              <a:t>Republic: The Revolution</a:t>
            </a:r>
          </a:p>
          <a:p>
            <a:pPr algn="ctr"/>
            <a:r>
              <a:rPr lang="ja-JP" altLang="en-US" sz="1400" dirty="0">
                <a:latin typeface="+mn-ea"/>
              </a:rPr>
              <a:t>（</a:t>
            </a:r>
            <a:r>
              <a:rPr lang="en-US" altLang="ja-JP" sz="1400" dirty="0">
                <a:latin typeface="+mn-ea"/>
              </a:rPr>
              <a:t>2003</a:t>
            </a:r>
            <a:r>
              <a:rPr lang="ja-JP" altLang="en-US" sz="1400" dirty="0">
                <a:latin typeface="+mn-ea"/>
              </a:rPr>
              <a:t>年）</a:t>
            </a:r>
          </a:p>
        </p:txBody>
      </p:sp>
      <p:sp>
        <p:nvSpPr>
          <p:cNvPr id="14" name="正方形/長方形 13"/>
          <p:cNvSpPr/>
          <p:nvPr/>
        </p:nvSpPr>
        <p:spPr>
          <a:xfrm>
            <a:off x="7869093" y="2050207"/>
            <a:ext cx="1233030" cy="523220"/>
          </a:xfrm>
          <a:prstGeom prst="rect">
            <a:avLst/>
          </a:prstGeom>
        </p:spPr>
        <p:txBody>
          <a:bodyPr wrap="none">
            <a:spAutoFit/>
          </a:bodyPr>
          <a:lstStyle/>
          <a:p>
            <a:pPr algn="ctr"/>
            <a:r>
              <a:rPr lang="en-US" altLang="ja-JP" sz="1400" dirty="0">
                <a:latin typeface="+mn-ea"/>
              </a:rPr>
              <a:t>EVIL GENIUS</a:t>
            </a:r>
          </a:p>
          <a:p>
            <a:pPr algn="ctr"/>
            <a:r>
              <a:rPr lang="ja-JP" altLang="en-US" sz="1400" dirty="0">
                <a:latin typeface="+mn-ea"/>
              </a:rPr>
              <a:t>（</a:t>
            </a:r>
            <a:r>
              <a:rPr lang="en-US" altLang="ja-JP" sz="1400" dirty="0">
                <a:latin typeface="+mn-ea"/>
              </a:rPr>
              <a:t>2004</a:t>
            </a:r>
            <a:r>
              <a:rPr lang="ja-JP" altLang="en-US" sz="1400" dirty="0">
                <a:latin typeface="+mn-ea"/>
              </a:rPr>
              <a:t>年）</a:t>
            </a:r>
          </a:p>
        </p:txBody>
      </p:sp>
      <p:sp>
        <p:nvSpPr>
          <p:cNvPr id="15" name="正方形/長方形 14"/>
          <p:cNvSpPr/>
          <p:nvPr/>
        </p:nvSpPr>
        <p:spPr>
          <a:xfrm>
            <a:off x="7566891" y="5603716"/>
            <a:ext cx="4299005" cy="646331"/>
          </a:xfrm>
          <a:prstGeom prst="rect">
            <a:avLst/>
          </a:prstGeom>
        </p:spPr>
        <p:txBody>
          <a:bodyPr wrap="square">
            <a:spAutoFit/>
          </a:bodyPr>
          <a:lstStyle/>
          <a:p>
            <a:r>
              <a:rPr lang="ja-JP" altLang="en-US" dirty="0">
                <a:latin typeface="+mn-ea"/>
              </a:rPr>
              <a:t>ハサビスは、</a:t>
            </a:r>
            <a:r>
              <a:rPr lang="en-US" altLang="ja-JP" dirty="0">
                <a:latin typeface="+mn-ea"/>
              </a:rPr>
              <a:t>1998</a:t>
            </a:r>
            <a:r>
              <a:rPr lang="ja-JP" altLang="en-US" dirty="0">
                <a:latin typeface="+mn-ea"/>
              </a:rPr>
              <a:t>年に</a:t>
            </a:r>
            <a:r>
              <a:rPr lang="en-US" altLang="ja-JP" b="1" u="sng" dirty="0">
                <a:latin typeface="+mn-ea"/>
              </a:rPr>
              <a:t>Elixir Studios</a:t>
            </a:r>
            <a:r>
              <a:rPr lang="ja-JP" altLang="en-US" dirty="0">
                <a:latin typeface="+mn-ea"/>
              </a:rPr>
              <a:t>を起業しゲーム開発事業を展開。</a:t>
            </a:r>
          </a:p>
        </p:txBody>
      </p:sp>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50026" y="-5468"/>
            <a:ext cx="2952274" cy="1829289"/>
          </a:xfrm>
          <a:prstGeom prst="rect">
            <a:avLst/>
          </a:prstGeom>
        </p:spPr>
      </p:pic>
      <p:sp>
        <p:nvSpPr>
          <p:cNvPr id="17" name="テキスト ボックス 16"/>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14</a:t>
            </a:r>
            <a:endParaRPr kumimoji="1" lang="ja-JP" altLang="en-US" sz="2000" b="1" dirty="0"/>
          </a:p>
        </p:txBody>
      </p:sp>
    </p:spTree>
    <p:extLst>
      <p:ext uri="{BB962C8B-B14F-4D97-AF65-F5344CB8AC3E}">
        <p14:creationId xmlns:p14="http://schemas.microsoft.com/office/powerpoint/2010/main" val="327293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1389042" y="370724"/>
            <a:ext cx="10802958" cy="1077218"/>
          </a:xfrm>
          <a:prstGeom prst="rect">
            <a:avLst/>
          </a:prstGeom>
        </p:spPr>
        <p:txBody>
          <a:bodyPr wrap="square">
            <a:spAutoFit/>
          </a:bodyPr>
          <a:lstStyle/>
          <a:p>
            <a:pPr algn="ctr"/>
            <a:r>
              <a:rPr lang="ja-JP" altLang="en-US" sz="3200" b="1" dirty="0">
                <a:latin typeface="游ゴシック" panose="020B0400000000000000" pitchFamily="50" charset="-128"/>
                <a:ea typeface="游ゴシック" panose="020B0400000000000000" pitchFamily="50" charset="-128"/>
              </a:rPr>
              <a:t>「</a:t>
            </a:r>
            <a:r>
              <a:rPr lang="en-US" altLang="ja-JP" sz="3200" b="1" dirty="0">
                <a:latin typeface="GungsuhChe" panose="02030609000101010101" pitchFamily="49" charset="-127"/>
                <a:ea typeface="GungsuhChe" panose="02030609000101010101" pitchFamily="49" charset="-127"/>
              </a:rPr>
              <a:t>Neuroscience-</a:t>
            </a:r>
            <a:r>
              <a:rPr lang="en-US" altLang="ja-JP" sz="4400" b="1" u="sng" dirty="0">
                <a:solidFill>
                  <a:srgbClr val="FF0000"/>
                </a:solidFill>
                <a:latin typeface="GungsuhChe" panose="02030609000101010101" pitchFamily="49" charset="-127"/>
                <a:ea typeface="GungsuhChe" panose="02030609000101010101" pitchFamily="49" charset="-127"/>
              </a:rPr>
              <a:t>Inspired</a:t>
            </a:r>
            <a:r>
              <a:rPr lang="en-US" altLang="ja-JP" sz="4000" b="1" dirty="0">
                <a:latin typeface="GungsuhChe" panose="02030609000101010101" pitchFamily="49" charset="-127"/>
                <a:ea typeface="GungsuhChe" panose="02030609000101010101" pitchFamily="49" charset="-127"/>
              </a:rPr>
              <a:t> </a:t>
            </a:r>
            <a:r>
              <a:rPr lang="en-US" altLang="ja-JP" sz="3200" b="1" dirty="0">
                <a:latin typeface="GungsuhChe" panose="02030609000101010101" pitchFamily="49" charset="-127"/>
                <a:ea typeface="GungsuhChe" panose="02030609000101010101" pitchFamily="49" charset="-127"/>
              </a:rPr>
              <a:t>Artificial Intelligence</a:t>
            </a:r>
            <a:r>
              <a:rPr lang="ja-JP" altLang="en-US" sz="3200" b="1" dirty="0">
                <a:latin typeface="游ゴシック" panose="020B0400000000000000" pitchFamily="50" charset="-128"/>
                <a:ea typeface="游ゴシック" panose="020B0400000000000000" pitchFamily="50" charset="-128"/>
              </a:rPr>
              <a:t>」</a:t>
            </a:r>
            <a:endParaRPr lang="en-US" altLang="ja-JP" sz="3200" b="1" dirty="0">
              <a:latin typeface="游ゴシック" panose="020B0400000000000000" pitchFamily="50" charset="-128"/>
              <a:ea typeface="游ゴシック" panose="020B0400000000000000" pitchFamily="50" charset="-128"/>
            </a:endParaRPr>
          </a:p>
          <a:p>
            <a:pPr algn="ctr"/>
            <a:r>
              <a:rPr lang="en-US" altLang="ja-JP" sz="2000" dirty="0">
                <a:latin typeface="游ゴシック" panose="020B0400000000000000" pitchFamily="50" charset="-128"/>
                <a:ea typeface="游ゴシック" panose="020B0400000000000000" pitchFamily="50" charset="-128"/>
              </a:rPr>
              <a:t>Neuron 95, July 19, 2017</a:t>
            </a:r>
            <a:endParaRPr lang="ja-JP" altLang="en-US" sz="20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27436" y="5564635"/>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628152" y="1740883"/>
            <a:ext cx="11242420" cy="3785652"/>
          </a:xfrm>
          <a:prstGeom prst="rect">
            <a:avLst/>
          </a:prstGeom>
        </p:spPr>
        <p:txBody>
          <a:bodyPr wrap="square">
            <a:spAutoFit/>
          </a:bodyPr>
          <a:lstStyle/>
          <a:p>
            <a:r>
              <a:rPr lang="en-US" altLang="ja-JP" sz="4000" b="1" dirty="0">
                <a:latin typeface="Britannic Bold" panose="020B0903060703020204" pitchFamily="34" charset="0"/>
              </a:rPr>
              <a:t>Distilling intelligence into an algorithmic construct and comparing it to the human brain might yield insights into some of the deepest and the most enduring mysteries of the mind, such as the nature of creativity, dreams, and perhaps one day, even consciousness. </a:t>
            </a:r>
            <a:endParaRPr lang="ja-JP" altLang="en-US" sz="4000" b="1" dirty="0">
              <a:latin typeface="Britannic Bold" panose="020B0903060703020204" pitchFamily="34" charset="0"/>
            </a:endParaRPr>
          </a:p>
        </p:txBody>
      </p:sp>
      <p:sp>
        <p:nvSpPr>
          <p:cNvPr id="6" name="正方形/長方形 5"/>
          <p:cNvSpPr/>
          <p:nvPr/>
        </p:nvSpPr>
        <p:spPr>
          <a:xfrm>
            <a:off x="628152" y="5906497"/>
            <a:ext cx="10974733"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知能をアルゴリズムに昇華させ、人間の脳と比較することで、心の最も深く、そして最も永久的な謎であるいくつかについて、重要な知見が得られるだろう。</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例えば、創造性や夢の本質がわかるかもしれない。そしていつの日か、意識についてさえも。</a:t>
            </a:r>
          </a:p>
        </p:txBody>
      </p:sp>
      <p:sp>
        <p:nvSpPr>
          <p:cNvPr id="7" name="テキスト ボックス 6"/>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15</a:t>
            </a:r>
            <a:endParaRPr kumimoji="1" lang="ja-JP" altLang="en-US" sz="2000" b="1" dirty="0"/>
          </a:p>
        </p:txBody>
      </p:sp>
    </p:spTree>
    <p:extLst>
      <p:ext uri="{BB962C8B-B14F-4D97-AF65-F5344CB8AC3E}">
        <p14:creationId xmlns:p14="http://schemas.microsoft.com/office/powerpoint/2010/main" val="3509164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AlphaGo</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正方形/長方形 17"/>
          <p:cNvSpPr/>
          <p:nvPr/>
        </p:nvSpPr>
        <p:spPr>
          <a:xfrm>
            <a:off x="1371600" y="1096516"/>
            <a:ext cx="10746309" cy="1138773"/>
          </a:xfrm>
          <a:prstGeom prst="rect">
            <a:avLst/>
          </a:prstGeom>
        </p:spPr>
        <p:txBody>
          <a:bodyPr wrap="square">
            <a:spAutoFit/>
          </a:bodyPr>
          <a:lstStyle/>
          <a:p>
            <a:r>
              <a:rPr lang="en-US" altLang="ja-JP" sz="1600" dirty="0" err="1">
                <a:latin typeface="游ゴシック" panose="020B0400000000000000" pitchFamily="50" charset="-128"/>
                <a:ea typeface="游ゴシック" panose="020B0400000000000000" pitchFamily="50" charset="-128"/>
              </a:rPr>
              <a:t>AlphaGo</a:t>
            </a:r>
            <a:r>
              <a:rPr lang="ja-JP" altLang="en-US" sz="1600" dirty="0">
                <a:latin typeface="游ゴシック" panose="020B0400000000000000" pitchFamily="50" charset="-128"/>
                <a:ea typeface="游ゴシック" panose="020B0400000000000000" pitchFamily="50" charset="-128"/>
              </a:rPr>
              <a:t>は、</a:t>
            </a:r>
            <a:r>
              <a:rPr lang="en-US" altLang="ja-JP" sz="1600" dirty="0">
                <a:latin typeface="游ゴシック" panose="020B0400000000000000" pitchFamily="50" charset="-128"/>
                <a:ea typeface="游ゴシック" panose="020B0400000000000000" pitchFamily="50" charset="-128"/>
              </a:rPr>
              <a:t>Google Cloud Platform</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GCP</a:t>
            </a:r>
            <a:r>
              <a:rPr lang="ja-JP" altLang="en-US" sz="1600" dirty="0">
                <a:latin typeface="游ゴシック" panose="020B0400000000000000" pitchFamily="50" charset="-128"/>
                <a:ea typeface="游ゴシック" panose="020B0400000000000000" pitchFamily="50" charset="-128"/>
              </a:rPr>
              <a:t>）で動いている。</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err="1">
                <a:latin typeface="游ゴシック" panose="020B0400000000000000" pitchFamily="50" charset="-128"/>
                <a:ea typeface="游ゴシック" panose="020B0400000000000000" pitchFamily="50" charset="-128"/>
              </a:rPr>
              <a:t>AlphaGo</a:t>
            </a:r>
            <a:r>
              <a:rPr lang="en-US" altLang="ja-JP" sz="1600" dirty="0">
                <a:latin typeface="游ゴシック" panose="020B0400000000000000" pitchFamily="50" charset="-128"/>
                <a:ea typeface="游ゴシック" panose="020B0400000000000000" pitchFamily="50" charset="-128"/>
              </a:rPr>
              <a:t>: using machine learning to master the ancient game of Go</a:t>
            </a:r>
            <a:r>
              <a:rPr lang="ja-JP" altLang="en-US" sz="1600" dirty="0">
                <a:latin typeface="游ゴシック" panose="020B0400000000000000" pitchFamily="50" charset="-128"/>
                <a:ea typeface="游ゴシック" panose="020B0400000000000000" pitchFamily="50" charset="-128"/>
              </a:rPr>
              <a:t>）</a:t>
            </a:r>
          </a:p>
          <a:p>
            <a:r>
              <a:rPr lang="en-US" altLang="ja-JP" sz="1600" dirty="0" err="1">
                <a:latin typeface="游ゴシック" panose="020B0400000000000000" pitchFamily="50" charset="-128"/>
                <a:ea typeface="游ゴシック" panose="020B0400000000000000" pitchFamily="50" charset="-128"/>
              </a:rPr>
              <a:t>AlphaGo</a:t>
            </a:r>
            <a:r>
              <a:rPr lang="ja-JP" altLang="en-US" sz="1600" dirty="0">
                <a:latin typeface="游ゴシック" panose="020B0400000000000000" pitchFamily="50" charset="-128"/>
                <a:ea typeface="游ゴシック" panose="020B0400000000000000" pitchFamily="50" charset="-128"/>
              </a:rPr>
              <a:t>のハードウェア構成は、</a:t>
            </a:r>
            <a:r>
              <a:rPr lang="en-US" altLang="ja-JP" b="1" dirty="0">
                <a:latin typeface="游ゴシック" panose="020B0400000000000000" pitchFamily="50" charset="-128"/>
                <a:ea typeface="游ゴシック" panose="020B0400000000000000" pitchFamily="50" charset="-128"/>
              </a:rPr>
              <a:t>CPU</a:t>
            </a:r>
            <a:r>
              <a:rPr lang="ja-JP" altLang="en-US" b="1" dirty="0">
                <a:latin typeface="游ゴシック" panose="020B0400000000000000" pitchFamily="50" charset="-128"/>
                <a:ea typeface="游ゴシック" panose="020B0400000000000000" pitchFamily="50" charset="-128"/>
              </a:rPr>
              <a:t>が</a:t>
            </a:r>
            <a:r>
              <a:rPr lang="en-US" altLang="ja-JP" b="1" dirty="0">
                <a:latin typeface="游ゴシック" panose="020B0400000000000000" pitchFamily="50" charset="-128"/>
                <a:ea typeface="游ゴシック" panose="020B0400000000000000" pitchFamily="50" charset="-128"/>
              </a:rPr>
              <a:t>1,202</a:t>
            </a:r>
            <a:r>
              <a:rPr lang="ja-JP" altLang="en-US" b="1" dirty="0">
                <a:latin typeface="游ゴシック" panose="020B0400000000000000" pitchFamily="50" charset="-128"/>
                <a:ea typeface="游ゴシック" panose="020B0400000000000000" pitchFamily="50" charset="-128"/>
              </a:rPr>
              <a:t>個</a:t>
            </a:r>
            <a:r>
              <a:rPr lang="ja-JP" altLang="en-US"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GPU</a:t>
            </a:r>
            <a:r>
              <a:rPr lang="ja-JP" altLang="en-US" b="1" dirty="0">
                <a:latin typeface="游ゴシック" panose="020B0400000000000000" pitchFamily="50" charset="-128"/>
                <a:ea typeface="游ゴシック" panose="020B0400000000000000" pitchFamily="50" charset="-128"/>
              </a:rPr>
              <a:t>が</a:t>
            </a:r>
            <a:r>
              <a:rPr lang="en-US" altLang="ja-JP" b="1" dirty="0">
                <a:latin typeface="游ゴシック" panose="020B0400000000000000" pitchFamily="50" charset="-128"/>
                <a:ea typeface="游ゴシック" panose="020B0400000000000000" pitchFamily="50" charset="-128"/>
              </a:rPr>
              <a:t>176</a:t>
            </a:r>
            <a:r>
              <a:rPr lang="ja-JP" altLang="en-US" b="1" dirty="0">
                <a:latin typeface="游ゴシック" panose="020B0400000000000000" pitchFamily="50" charset="-128"/>
                <a:ea typeface="游ゴシック" panose="020B0400000000000000" pitchFamily="50" charset="-128"/>
              </a:rPr>
              <a:t>個</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GCP</a:t>
            </a:r>
            <a:r>
              <a:rPr lang="ja-JP" altLang="en-US" sz="1600" dirty="0">
                <a:latin typeface="游ゴシック" panose="020B0400000000000000" pitchFamily="50" charset="-128"/>
                <a:ea typeface="游ゴシック" panose="020B0400000000000000" pitchFamily="50" charset="-128"/>
              </a:rPr>
              <a:t>の利用料金換算で年間約</a:t>
            </a:r>
            <a:r>
              <a:rPr lang="en-US" altLang="ja-JP" sz="1600" dirty="0">
                <a:latin typeface="游ゴシック" panose="020B0400000000000000" pitchFamily="50" charset="-128"/>
                <a:ea typeface="游ゴシック" panose="020B0400000000000000" pitchFamily="50" charset="-128"/>
              </a:rPr>
              <a:t>29</a:t>
            </a:r>
            <a:r>
              <a:rPr lang="ja-JP" altLang="en-US" sz="1600" dirty="0">
                <a:latin typeface="游ゴシック" panose="020B0400000000000000" pitchFamily="50" charset="-128"/>
                <a:ea typeface="游ゴシック" panose="020B0400000000000000" pitchFamily="50" charset="-128"/>
              </a:rPr>
              <a:t>億円に相当。</a:t>
            </a:r>
          </a:p>
          <a:p>
            <a:r>
              <a:rPr lang="en-US" altLang="ja-JP" sz="1600" dirty="0">
                <a:latin typeface="游ゴシック" panose="020B0400000000000000" pitchFamily="50" charset="-128"/>
                <a:ea typeface="游ゴシック" panose="020B0400000000000000" pitchFamily="50" charset="-128"/>
              </a:rPr>
              <a:t>2017</a:t>
            </a:r>
            <a:r>
              <a:rPr lang="ja-JP" altLang="en-US" sz="1600" dirty="0">
                <a:latin typeface="游ゴシック" panose="020B0400000000000000" pitchFamily="50" charset="-128"/>
                <a:ea typeface="游ゴシック" panose="020B0400000000000000" pitchFamily="50" charset="-128"/>
              </a:rPr>
              <a:t>年</a:t>
            </a:r>
            <a:r>
              <a:rPr lang="en-US" altLang="ja-JP" sz="1600" dirty="0">
                <a:latin typeface="游ゴシック" panose="020B0400000000000000" pitchFamily="50" charset="-128"/>
                <a:ea typeface="游ゴシック" panose="020B0400000000000000" pitchFamily="50" charset="-128"/>
              </a:rPr>
              <a:t>7</a:t>
            </a:r>
            <a:r>
              <a:rPr lang="ja-JP" altLang="en-US" sz="1600" dirty="0">
                <a:latin typeface="游ゴシック" panose="020B0400000000000000" pitchFamily="50" charset="-128"/>
                <a:ea typeface="游ゴシック" panose="020B0400000000000000" pitchFamily="50" charset="-128"/>
              </a:rPr>
              <a:t>月</a:t>
            </a:r>
            <a:r>
              <a:rPr lang="en-US" altLang="ja-JP" sz="1600" dirty="0">
                <a:latin typeface="游ゴシック" panose="020B0400000000000000" pitchFamily="50" charset="-128"/>
                <a:ea typeface="游ゴシック" panose="020B0400000000000000" pitchFamily="50" charset="-128"/>
              </a:rPr>
              <a:t>27</a:t>
            </a:r>
            <a:r>
              <a:rPr lang="ja-JP" altLang="en-US" sz="1600" dirty="0">
                <a:latin typeface="游ゴシック" panose="020B0400000000000000" pitchFamily="50" charset="-128"/>
                <a:ea typeface="游ゴシック" panose="020B0400000000000000" pitchFamily="50" charset="-128"/>
              </a:rPr>
              <a:t>日の日本経済新聞では、</a:t>
            </a:r>
            <a:r>
              <a:rPr lang="en-US" altLang="ja-JP" sz="1600" dirty="0">
                <a:latin typeface="游ゴシック" panose="020B0400000000000000" pitchFamily="50" charset="-128"/>
                <a:ea typeface="游ゴシック" panose="020B0400000000000000" pitchFamily="50" charset="-128"/>
              </a:rPr>
              <a:t>CPU</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GPU</a:t>
            </a:r>
            <a:r>
              <a:rPr lang="ja-JP" altLang="en-US" sz="1600" dirty="0" err="1">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及び周辺装置を含めると</a:t>
            </a:r>
            <a:r>
              <a:rPr lang="ja-JP" altLang="en-US" b="1" dirty="0">
                <a:latin typeface="游ゴシック" panose="020B0400000000000000" pitchFamily="50" charset="-128"/>
                <a:ea typeface="游ゴシック" panose="020B0400000000000000" pitchFamily="50" charset="-128"/>
              </a:rPr>
              <a:t>電力換算</a:t>
            </a:r>
            <a:r>
              <a:rPr lang="en-US" altLang="ja-JP" b="1" dirty="0">
                <a:latin typeface="游ゴシック" panose="020B0400000000000000" pitchFamily="50" charset="-128"/>
                <a:ea typeface="游ゴシック" panose="020B0400000000000000" pitchFamily="50" charset="-128"/>
              </a:rPr>
              <a:t>25</a:t>
            </a:r>
            <a:r>
              <a:rPr lang="ja-JP" altLang="en-US" b="1" dirty="0">
                <a:latin typeface="游ゴシック" panose="020B0400000000000000" pitchFamily="50" charset="-128"/>
                <a:ea typeface="游ゴシック" panose="020B0400000000000000" pitchFamily="50" charset="-128"/>
              </a:rPr>
              <a:t>万</a:t>
            </a:r>
            <a:r>
              <a:rPr lang="en-US" altLang="ja-JP" b="1" dirty="0">
                <a:latin typeface="游ゴシック" panose="020B0400000000000000" pitchFamily="50" charset="-128"/>
                <a:ea typeface="游ゴシック" panose="020B0400000000000000" pitchFamily="50" charset="-128"/>
              </a:rPr>
              <a:t>kw</a:t>
            </a:r>
            <a:r>
              <a:rPr lang="ja-JP" altLang="en-US" sz="1600" dirty="0">
                <a:latin typeface="游ゴシック" panose="020B0400000000000000" pitchFamily="50" charset="-128"/>
                <a:ea typeface="游ゴシック" panose="020B0400000000000000" pitchFamily="50" charset="-128"/>
              </a:rPr>
              <a:t>に相当と報道。</a:t>
            </a:r>
          </a:p>
        </p:txBody>
      </p:sp>
      <p:sp>
        <p:nvSpPr>
          <p:cNvPr id="35" name="テキスト ボックス 34"/>
          <p:cNvSpPr txBox="1"/>
          <p:nvPr/>
        </p:nvSpPr>
        <p:spPr>
          <a:xfrm>
            <a:off x="854075" y="2592804"/>
            <a:ext cx="4780345" cy="369332"/>
          </a:xfrm>
          <a:prstGeom prst="rect">
            <a:avLst/>
          </a:prstGeom>
          <a:noFill/>
        </p:spPr>
        <p:txBody>
          <a:bodyPr wrap="square" rtlCol="0">
            <a:spAutoFit/>
          </a:bodyPr>
          <a:lstStyle/>
          <a:p>
            <a:r>
              <a:rPr kumimoji="1" lang="ja-JP" altLang="en-US" dirty="0"/>
              <a:t>人間の脳は電力換算で</a:t>
            </a:r>
            <a:r>
              <a:rPr kumimoji="1" lang="en-US" altLang="ja-JP" dirty="0"/>
              <a:t>20W</a:t>
            </a:r>
            <a:r>
              <a:rPr kumimoji="1" lang="ja-JP" altLang="en-US" dirty="0"/>
              <a:t>で動いている？</a:t>
            </a:r>
          </a:p>
        </p:txBody>
      </p:sp>
      <p:pic>
        <p:nvPicPr>
          <p:cNvPr id="36" name="図 35"/>
          <p:cNvPicPr>
            <a:picLocks noChangeAspect="1"/>
          </p:cNvPicPr>
          <p:nvPr/>
        </p:nvPicPr>
        <p:blipFill>
          <a:blip r:embed="rId3"/>
          <a:stretch>
            <a:fillRect/>
          </a:stretch>
        </p:blipFill>
        <p:spPr>
          <a:xfrm>
            <a:off x="5009609" y="2959367"/>
            <a:ext cx="7182392" cy="3221514"/>
          </a:xfrm>
          <a:prstGeom prst="rect">
            <a:avLst/>
          </a:prstGeom>
        </p:spPr>
      </p:pic>
      <p:pic>
        <p:nvPicPr>
          <p:cNvPr id="34" name="Picture 5" descr="C:\Users\jhughes3\Pictures\Brain\bluebr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4249"/>
            <a:ext cx="5740030" cy="322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7600656" y="2592879"/>
            <a:ext cx="2836328" cy="369332"/>
          </a:xfrm>
          <a:prstGeom prst="rect">
            <a:avLst/>
          </a:prstGeom>
          <a:noFill/>
        </p:spPr>
        <p:txBody>
          <a:bodyPr wrap="square" rtlCol="0">
            <a:spAutoFit/>
          </a:bodyPr>
          <a:lstStyle/>
          <a:p>
            <a:r>
              <a:rPr lang="ja-JP" altLang="en-US" dirty="0"/>
              <a:t>片や</a:t>
            </a:r>
            <a:r>
              <a:rPr kumimoji="1" lang="en-US" altLang="ja-JP" dirty="0" err="1"/>
              <a:t>AlphaGo</a:t>
            </a:r>
            <a:r>
              <a:rPr kumimoji="1" lang="ja-JP" altLang="en-US" dirty="0"/>
              <a:t>は</a:t>
            </a:r>
            <a:r>
              <a:rPr kumimoji="1" lang="en-US" altLang="ja-JP" dirty="0"/>
              <a:t>25</a:t>
            </a:r>
            <a:r>
              <a:rPr kumimoji="1" lang="ja-JP" altLang="en-US" dirty="0"/>
              <a:t>万</a:t>
            </a:r>
            <a:r>
              <a:rPr kumimoji="1" lang="en-US" altLang="ja-JP" dirty="0"/>
              <a:t>kw…</a:t>
            </a:r>
            <a:endParaRPr kumimoji="1" lang="ja-JP" altLang="en-US" dirty="0"/>
          </a:p>
        </p:txBody>
      </p:sp>
      <p:sp>
        <p:nvSpPr>
          <p:cNvPr id="37" name="正方形/長方形 36"/>
          <p:cNvSpPr/>
          <p:nvPr/>
        </p:nvSpPr>
        <p:spPr>
          <a:xfrm>
            <a:off x="5740030" y="6180881"/>
            <a:ext cx="6451970" cy="338554"/>
          </a:xfrm>
          <a:prstGeom prst="rect">
            <a:avLst/>
          </a:prstGeom>
        </p:spPr>
        <p:txBody>
          <a:bodyPr wrap="square">
            <a:spAutoFit/>
          </a:bodyPr>
          <a:lstStyle/>
          <a:p>
            <a:r>
              <a:rPr lang="ja-JP" altLang="en-US" sz="800" dirty="0">
                <a:latin typeface="游ゴシック" panose="020B0400000000000000" pitchFamily="50" charset="-128"/>
                <a:ea typeface="游ゴシック" panose="020B0400000000000000" pitchFamily="50" charset="-128"/>
              </a:rPr>
              <a:t>（出典）</a:t>
            </a:r>
            <a:r>
              <a:rPr lang="en-US" altLang="ja-JP" sz="800" dirty="0">
                <a:latin typeface="游ゴシック" panose="020B0400000000000000" pitchFamily="50" charset="-128"/>
                <a:ea typeface="游ゴシック" panose="020B0400000000000000" pitchFamily="50" charset="-128"/>
              </a:rPr>
              <a:t>https://www.nikkei.com/news/image-article/?R_FLG=0&amp;ad=DSXZZO4393845020072012000000&amp;dc=1&amp;ng=DGXNASFK2000L_Q2A720C1000000&amp;z=20120727</a:t>
            </a:r>
            <a:endParaRPr lang="ja-JP" altLang="en-US" sz="800" dirty="0">
              <a:latin typeface="游ゴシック" panose="020B0400000000000000" pitchFamily="50" charset="-128"/>
              <a:ea typeface="游ゴシック" panose="020B0400000000000000" pitchFamily="50" charset="-128"/>
            </a:endParaRPr>
          </a:p>
        </p:txBody>
      </p:sp>
      <p:sp>
        <p:nvSpPr>
          <p:cNvPr id="3" name="テキスト ボックス 2"/>
          <p:cNvSpPr txBox="1"/>
          <p:nvPr/>
        </p:nvSpPr>
        <p:spPr>
          <a:xfrm>
            <a:off x="8037386" y="3475292"/>
            <a:ext cx="1126837" cy="369332"/>
          </a:xfrm>
          <a:prstGeom prst="rect">
            <a:avLst/>
          </a:prstGeom>
          <a:noFill/>
        </p:spPr>
        <p:txBody>
          <a:bodyPr wrap="square" rtlCol="0">
            <a:spAutoFit/>
          </a:bodyPr>
          <a:lstStyle/>
          <a:p>
            <a:r>
              <a:rPr lang="ja-JP" altLang="en-US" b="1" dirty="0">
                <a:solidFill>
                  <a:schemeClr val="bg1"/>
                </a:solidFill>
              </a:rPr>
              <a:t>イメージ</a:t>
            </a:r>
            <a:endParaRPr kumimoji="1" lang="ja-JP" altLang="en-US" b="1" dirty="0">
              <a:solidFill>
                <a:schemeClr val="bg1"/>
              </a:solidFill>
            </a:endParaRPr>
          </a:p>
        </p:txBody>
      </p:sp>
      <p:sp>
        <p:nvSpPr>
          <p:cNvPr id="12" name="テキスト ボックス 11"/>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16</a:t>
            </a:r>
            <a:endParaRPr kumimoji="1" lang="ja-JP" altLang="en-US" sz="2000" b="1" dirty="0"/>
          </a:p>
        </p:txBody>
      </p:sp>
    </p:spTree>
    <p:extLst>
      <p:ext uri="{BB962C8B-B14F-4D97-AF65-F5344CB8AC3E}">
        <p14:creationId xmlns:p14="http://schemas.microsoft.com/office/powerpoint/2010/main" val="428480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 y="0"/>
            <a:ext cx="2231958" cy="2040382"/>
          </a:xfrm>
          <a:prstGeom prst="rect">
            <a:avLst/>
          </a:prstGeom>
        </p:spPr>
      </p:pic>
      <p:sp>
        <p:nvSpPr>
          <p:cNvPr id="8" name="正方形/長方形 7"/>
          <p:cNvSpPr/>
          <p:nvPr/>
        </p:nvSpPr>
        <p:spPr>
          <a:xfrm>
            <a:off x="4960236" y="394795"/>
            <a:ext cx="2246128" cy="1323439"/>
          </a:xfrm>
          <a:prstGeom prst="rect">
            <a:avLst/>
          </a:prstGeom>
        </p:spPr>
        <p:txBody>
          <a:bodyPr wrap="none">
            <a:spAutoFit/>
          </a:bodyPr>
          <a:lstStyle/>
          <a:p>
            <a:pPr algn="ctr"/>
            <a:r>
              <a:rPr lang="ja-JP" altLang="en-US" sz="8000" b="1" dirty="0">
                <a:latin typeface="HG丸ｺﾞｼｯｸM-PRO" panose="020F0600000000000000" pitchFamily="50" charset="-128"/>
                <a:ea typeface="HG丸ｺﾞｼｯｸM-PRO" panose="020F0600000000000000" pitchFamily="50" charset="-128"/>
              </a:rPr>
              <a:t>目次</a:t>
            </a:r>
          </a:p>
        </p:txBody>
      </p:sp>
      <p:sp>
        <p:nvSpPr>
          <p:cNvPr id="3" name="テキスト ボックス 2"/>
          <p:cNvSpPr txBox="1"/>
          <p:nvPr/>
        </p:nvSpPr>
        <p:spPr>
          <a:xfrm>
            <a:off x="931140" y="2389055"/>
            <a:ext cx="10727459" cy="3170099"/>
          </a:xfrm>
          <a:prstGeom prst="rect">
            <a:avLst/>
          </a:prstGeom>
          <a:noFill/>
        </p:spPr>
        <p:txBody>
          <a:bodyPr wrap="square" rtlCol="0">
            <a:spAutoFit/>
          </a:bodyPr>
          <a:lstStyle/>
          <a:p>
            <a:r>
              <a:rPr kumimoji="1" lang="ja-JP" altLang="en-US" sz="4000" b="1" dirty="0">
                <a:latin typeface="游ゴシック" panose="020B0400000000000000" pitchFamily="50" charset="-128"/>
                <a:ea typeface="游ゴシック" panose="020B0400000000000000" pitchFamily="50" charset="-128"/>
              </a:rPr>
              <a:t>（１）何故、脳に注目するのか？･･･</a:t>
            </a:r>
            <a:r>
              <a:rPr kumimoji="1" lang="en-US" altLang="ja-JP" sz="4000" b="1" dirty="0">
                <a:latin typeface="游ゴシック" panose="020B0400000000000000" pitchFamily="50" charset="-128"/>
                <a:ea typeface="游ゴシック" panose="020B0400000000000000" pitchFamily="50" charset="-128"/>
              </a:rPr>
              <a:t>x</a:t>
            </a:r>
            <a:r>
              <a:rPr kumimoji="1" lang="ja-JP" altLang="en-US" sz="4000" b="1" dirty="0">
                <a:latin typeface="游ゴシック" panose="020B0400000000000000" pitchFamily="50" charset="-128"/>
                <a:ea typeface="游ゴシック" panose="020B0400000000000000" pitchFamily="50" charset="-128"/>
              </a:rPr>
              <a:t>ページ</a:t>
            </a:r>
            <a:endParaRPr kumimoji="1" lang="en-US" altLang="ja-JP" sz="4000" b="1" dirty="0">
              <a:latin typeface="游ゴシック" panose="020B0400000000000000" pitchFamily="50" charset="-128"/>
              <a:ea typeface="游ゴシック" panose="020B0400000000000000" pitchFamily="50" charset="-128"/>
            </a:endParaRPr>
          </a:p>
          <a:p>
            <a:endParaRPr lang="en-US" altLang="ja-JP" sz="4000" b="1" dirty="0">
              <a:latin typeface="游ゴシック" panose="020B0400000000000000" pitchFamily="50" charset="-128"/>
              <a:ea typeface="游ゴシック" panose="020B0400000000000000" pitchFamily="50" charset="-128"/>
            </a:endParaRPr>
          </a:p>
          <a:p>
            <a:r>
              <a:rPr lang="ja-JP" altLang="en-US" sz="4000" b="1" dirty="0">
                <a:latin typeface="游ゴシック" panose="020B0400000000000000" pitchFamily="50" charset="-128"/>
                <a:ea typeface="游ゴシック" panose="020B0400000000000000" pitchFamily="50" charset="-128"/>
              </a:rPr>
              <a:t>（２）各国動向と企業での開発･･･</a:t>
            </a:r>
            <a:r>
              <a:rPr lang="en-US" altLang="ja-JP" sz="4000" b="1" dirty="0">
                <a:latin typeface="游ゴシック" panose="020B0400000000000000" pitchFamily="50" charset="-128"/>
                <a:ea typeface="游ゴシック" panose="020B0400000000000000" pitchFamily="50" charset="-128"/>
              </a:rPr>
              <a:t>xx</a:t>
            </a:r>
            <a:r>
              <a:rPr lang="ja-JP" altLang="en-US" sz="4000" b="1" dirty="0">
                <a:latin typeface="游ゴシック" panose="020B0400000000000000" pitchFamily="50" charset="-128"/>
                <a:ea typeface="游ゴシック" panose="020B0400000000000000" pitchFamily="50" charset="-128"/>
              </a:rPr>
              <a:t>ページ</a:t>
            </a:r>
            <a:endParaRPr lang="en-US" altLang="ja-JP" sz="4000" b="1" dirty="0">
              <a:latin typeface="游ゴシック" panose="020B0400000000000000" pitchFamily="50" charset="-128"/>
              <a:ea typeface="游ゴシック" panose="020B0400000000000000" pitchFamily="50" charset="-128"/>
            </a:endParaRPr>
          </a:p>
          <a:p>
            <a:endParaRPr lang="en-US" altLang="ja-JP" sz="4000" b="1" dirty="0">
              <a:latin typeface="游ゴシック" panose="020B0400000000000000" pitchFamily="50" charset="-128"/>
              <a:ea typeface="游ゴシック" panose="020B0400000000000000" pitchFamily="50" charset="-128"/>
            </a:endParaRPr>
          </a:p>
          <a:p>
            <a:r>
              <a:rPr kumimoji="1" lang="ja-JP" altLang="en-US" sz="4000" b="1" dirty="0">
                <a:latin typeface="游ゴシック" panose="020B0400000000000000" pitchFamily="50" charset="-128"/>
                <a:ea typeface="游ゴシック" panose="020B0400000000000000" pitchFamily="50" charset="-128"/>
              </a:rPr>
              <a:t>（３）</a:t>
            </a:r>
            <a:r>
              <a:rPr lang="ja-JP" altLang="en-US" sz="4000" b="1" dirty="0">
                <a:latin typeface="游ゴシック" panose="020B0400000000000000" pitchFamily="50" charset="-128"/>
                <a:ea typeface="游ゴシック" panose="020B0400000000000000" pitchFamily="50" charset="-128"/>
              </a:rPr>
              <a:t>脳科学</a:t>
            </a:r>
            <a:r>
              <a:rPr lang="en-US" altLang="ja-JP" sz="4000" b="1" dirty="0">
                <a:latin typeface="游ゴシック" panose="020B0400000000000000" pitchFamily="50" charset="-128"/>
                <a:ea typeface="游ゴシック" panose="020B0400000000000000" pitchFamily="50" charset="-128"/>
              </a:rPr>
              <a:t>×ICT</a:t>
            </a:r>
            <a:r>
              <a:rPr lang="ja-JP" altLang="en-US" sz="4000" b="1" dirty="0">
                <a:latin typeface="游ゴシック" panose="020B0400000000000000" pitchFamily="50" charset="-128"/>
                <a:ea typeface="游ゴシック" panose="020B0400000000000000" pitchFamily="50" charset="-128"/>
              </a:rPr>
              <a:t>の狙い所･･･</a:t>
            </a:r>
            <a:r>
              <a:rPr lang="en-US" altLang="ja-JP" sz="4000" b="1" dirty="0">
                <a:latin typeface="游ゴシック" panose="020B0400000000000000" pitchFamily="50" charset="-128"/>
                <a:ea typeface="游ゴシック" panose="020B0400000000000000" pitchFamily="50" charset="-128"/>
              </a:rPr>
              <a:t>xx</a:t>
            </a:r>
            <a:r>
              <a:rPr lang="ja-JP" altLang="en-US" sz="4000" b="1" dirty="0">
                <a:latin typeface="游ゴシック" panose="020B0400000000000000" pitchFamily="50" charset="-128"/>
                <a:ea typeface="游ゴシック" panose="020B0400000000000000" pitchFamily="50" charset="-128"/>
              </a:rPr>
              <a:t>ページ</a:t>
            </a:r>
            <a:endParaRPr kumimoji="1" lang="ja-JP" altLang="en-US" sz="4000" b="1" dirty="0">
              <a:latin typeface="游ゴシック" panose="020B0400000000000000" pitchFamily="50" charset="-128"/>
              <a:ea typeface="游ゴシック" panose="020B0400000000000000" pitchFamily="50" charset="-128"/>
            </a:endParaRPr>
          </a:p>
        </p:txBody>
      </p:sp>
      <p:sp>
        <p:nvSpPr>
          <p:cNvPr id="2" name="テキスト ボックス 1"/>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Tree>
    <p:extLst>
      <p:ext uri="{BB962C8B-B14F-4D97-AF65-F5344CB8AC3E}">
        <p14:creationId xmlns:p14="http://schemas.microsoft.com/office/powerpoint/2010/main" val="1001102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AlphaGo</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正方形/長方形 15"/>
          <p:cNvSpPr/>
          <p:nvPr/>
        </p:nvSpPr>
        <p:spPr>
          <a:xfrm>
            <a:off x="1557016" y="6479685"/>
            <a:ext cx="5055163" cy="430887"/>
          </a:xfrm>
          <a:prstGeom prst="rect">
            <a:avLst/>
          </a:prstGeom>
        </p:spPr>
        <p:txBody>
          <a:bodyPr wrap="square">
            <a:spAutoFit/>
          </a:bodyPr>
          <a:lstStyle/>
          <a:p>
            <a:pPr algn="ctr"/>
            <a:r>
              <a:rPr lang="ja-JP" altLang="en-US" sz="1100" dirty="0">
                <a:latin typeface="游ゴシック" panose="020B0400000000000000" pitchFamily="50" charset="-128"/>
                <a:ea typeface="游ゴシック" panose="020B0400000000000000" pitchFamily="50" charset="-128"/>
              </a:rPr>
              <a:t>（出典）</a:t>
            </a:r>
            <a:r>
              <a:rPr lang="fr-FR" altLang="ja-JP" sz="1100" dirty="0">
                <a:latin typeface="游ゴシック" panose="020B0400000000000000" pitchFamily="50" charset="-128"/>
                <a:ea typeface="游ゴシック" panose="020B0400000000000000" pitchFamily="50" charset="-128"/>
              </a:rPr>
              <a:t>Nature volume 529, pages 484–489 (28 </a:t>
            </a:r>
            <a:r>
              <a:rPr lang="fr-FR" altLang="ja-JP" sz="1100" dirty="0" err="1">
                <a:latin typeface="游ゴシック" panose="020B0400000000000000" pitchFamily="50" charset="-128"/>
                <a:ea typeface="游ゴシック" panose="020B0400000000000000" pitchFamily="50" charset="-128"/>
              </a:rPr>
              <a:t>January</a:t>
            </a:r>
            <a:r>
              <a:rPr lang="fr-FR" altLang="ja-JP" sz="1100" dirty="0">
                <a:latin typeface="游ゴシック" panose="020B0400000000000000" pitchFamily="50" charset="-128"/>
                <a:ea typeface="游ゴシック" panose="020B0400000000000000" pitchFamily="50" charset="-128"/>
              </a:rPr>
              <a:t> 2016) </a:t>
            </a:r>
          </a:p>
          <a:p>
            <a:pPr algn="ctr"/>
            <a:r>
              <a:rPr lang="ja-JP" altLang="en-US" sz="1100" dirty="0">
                <a:latin typeface="游ゴシック" panose="020B0400000000000000" pitchFamily="50" charset="-128"/>
                <a:ea typeface="游ゴシック" panose="020B0400000000000000" pitchFamily="50" charset="-128"/>
              </a:rPr>
              <a:t>「</a:t>
            </a:r>
            <a:r>
              <a:rPr lang="en-US" altLang="ja-JP" sz="1100" dirty="0">
                <a:latin typeface="游ゴシック" panose="020B0400000000000000" pitchFamily="50" charset="-128"/>
                <a:ea typeface="游ゴシック" panose="020B0400000000000000" pitchFamily="50" charset="-128"/>
              </a:rPr>
              <a:t>Mastering the game of Go with deep neural networks and tree search</a:t>
            </a:r>
            <a:r>
              <a:rPr lang="ja-JP" altLang="en-US" sz="1100" dirty="0">
                <a:latin typeface="游ゴシック" panose="020B0400000000000000" pitchFamily="50" charset="-128"/>
                <a:ea typeface="游ゴシック" panose="020B0400000000000000" pitchFamily="50" charset="-128"/>
              </a:rPr>
              <a:t>」</a:t>
            </a:r>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8" y="2726115"/>
            <a:ext cx="7422889" cy="3773302"/>
          </a:xfrm>
          <a:prstGeom prst="rect">
            <a:avLst/>
          </a:prstGeom>
        </p:spPr>
      </p:pic>
      <p:pic>
        <p:nvPicPr>
          <p:cNvPr id="24" name="図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961" y="1177024"/>
            <a:ext cx="4947076" cy="3165190"/>
          </a:xfrm>
          <a:prstGeom prst="rect">
            <a:avLst/>
          </a:prstGeom>
        </p:spPr>
      </p:pic>
      <p:sp>
        <p:nvSpPr>
          <p:cNvPr id="23" name="正方形/長方形 22"/>
          <p:cNvSpPr/>
          <p:nvPr/>
        </p:nvSpPr>
        <p:spPr>
          <a:xfrm>
            <a:off x="1466046" y="1248405"/>
            <a:ext cx="10725954" cy="369332"/>
          </a:xfrm>
          <a:prstGeom prst="rect">
            <a:avLst/>
          </a:prstGeom>
        </p:spPr>
        <p:txBody>
          <a:bodyPr wrap="square">
            <a:spAutoFit/>
          </a:bodyPr>
          <a:lstStyle/>
          <a:p>
            <a:r>
              <a:rPr lang="ja-JP" altLang="en-US" dirty="0"/>
              <a:t>★</a:t>
            </a:r>
            <a:r>
              <a:rPr lang="en-US" altLang="ja-JP" dirty="0"/>
              <a:t>TPU</a:t>
            </a:r>
            <a:r>
              <a:rPr lang="ja-JP" altLang="en-US" dirty="0"/>
              <a:t>とは、</a:t>
            </a:r>
            <a:r>
              <a:rPr lang="en-US" altLang="ja-JP" dirty="0"/>
              <a:t>Google</a:t>
            </a:r>
            <a:r>
              <a:rPr lang="ja-JP" altLang="en-US" dirty="0"/>
              <a:t>が開発した機械学習に特化した処理装置で</a:t>
            </a:r>
            <a:r>
              <a:rPr lang="en-US" altLang="ja-JP" dirty="0"/>
              <a:t>Tensor Processing Unit</a:t>
            </a:r>
            <a:r>
              <a:rPr lang="ja-JP" altLang="en-US" dirty="0"/>
              <a:t>（</a:t>
            </a:r>
            <a:r>
              <a:rPr lang="en-US" altLang="ja-JP" dirty="0"/>
              <a:t>TPU</a:t>
            </a:r>
            <a:r>
              <a:rPr lang="ja-JP" altLang="en-US" dirty="0"/>
              <a:t>）と呼称。</a:t>
            </a:r>
          </a:p>
        </p:txBody>
      </p:sp>
      <p:sp>
        <p:nvSpPr>
          <p:cNvPr id="25" name="正方形/長方形 24"/>
          <p:cNvSpPr/>
          <p:nvPr/>
        </p:nvSpPr>
        <p:spPr>
          <a:xfrm>
            <a:off x="4850405" y="934961"/>
            <a:ext cx="2464136" cy="276999"/>
          </a:xfrm>
          <a:prstGeom prst="rect">
            <a:avLst/>
          </a:prstGeom>
        </p:spPr>
        <p:txBody>
          <a:bodyPr wrap="none">
            <a:spAutoFit/>
          </a:bodyPr>
          <a:lstStyle/>
          <a:p>
            <a:r>
              <a:rPr lang="en-US" altLang="ja-JP" sz="1200" dirty="0">
                <a:latin typeface="游ゴシック" panose="020B0400000000000000" pitchFamily="50" charset="-128"/>
                <a:ea typeface="游ゴシック" panose="020B0400000000000000" pitchFamily="50" charset="-128"/>
              </a:rPr>
              <a:t>Tensor Processing Unit</a:t>
            </a:r>
            <a:r>
              <a:rPr lang="ja-JP" altLang="en-US" sz="1200" dirty="0">
                <a:latin typeface="游ゴシック" panose="020B0400000000000000" pitchFamily="50" charset="-128"/>
                <a:ea typeface="游ゴシック" panose="020B0400000000000000" pitchFamily="50" charset="-128"/>
              </a:rPr>
              <a:t>（</a:t>
            </a:r>
            <a:r>
              <a:rPr lang="en-US" altLang="ja-JP" sz="1200" dirty="0">
                <a:latin typeface="游ゴシック" panose="020B0400000000000000" pitchFamily="50" charset="-128"/>
                <a:ea typeface="游ゴシック" panose="020B0400000000000000" pitchFamily="50" charset="-128"/>
              </a:rPr>
              <a:t>TPU</a:t>
            </a:r>
            <a:r>
              <a:rPr lang="ja-JP" altLang="en-US" sz="1200" dirty="0">
                <a:latin typeface="游ゴシック" panose="020B0400000000000000" pitchFamily="50" charset="-128"/>
                <a:ea typeface="游ゴシック" panose="020B0400000000000000" pitchFamily="50" charset="-128"/>
              </a:rPr>
              <a:t>）</a:t>
            </a:r>
          </a:p>
        </p:txBody>
      </p:sp>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1037" y="2769997"/>
            <a:ext cx="4478365" cy="2987035"/>
          </a:xfrm>
          <a:prstGeom prst="rect">
            <a:avLst/>
          </a:prstGeom>
        </p:spPr>
      </p:pic>
      <p:sp>
        <p:nvSpPr>
          <p:cNvPr id="27" name="正方形/長方形 26"/>
          <p:cNvSpPr/>
          <p:nvPr/>
        </p:nvSpPr>
        <p:spPr>
          <a:xfrm>
            <a:off x="3854321" y="3833242"/>
            <a:ext cx="2209259" cy="215444"/>
          </a:xfrm>
          <a:prstGeom prst="rect">
            <a:avLst/>
          </a:prstGeom>
        </p:spPr>
        <p:txBody>
          <a:bodyPr wrap="none">
            <a:spAutoFit/>
          </a:bodyPr>
          <a:lstStyle/>
          <a:p>
            <a:r>
              <a:rPr lang="en-US" altLang="ja-JP" sz="800" dirty="0">
                <a:latin typeface="游ゴシック" panose="020B0400000000000000" pitchFamily="50" charset="-128"/>
                <a:ea typeface="游ゴシック" panose="020B0400000000000000" pitchFamily="50" charset="-128"/>
              </a:rPr>
              <a:t>https://free.filesend.to/fileup_send5/done</a:t>
            </a:r>
            <a:endParaRPr lang="ja-JP" altLang="en-US" sz="800" dirty="0">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8365395" y="2589144"/>
            <a:ext cx="2209259" cy="215444"/>
          </a:xfrm>
          <a:prstGeom prst="rect">
            <a:avLst/>
          </a:prstGeom>
        </p:spPr>
        <p:txBody>
          <a:bodyPr wrap="none">
            <a:spAutoFit/>
          </a:bodyPr>
          <a:lstStyle/>
          <a:p>
            <a:r>
              <a:rPr lang="en-US" altLang="ja-JP" sz="800" dirty="0">
                <a:latin typeface="游ゴシック" panose="020B0400000000000000" pitchFamily="50" charset="-128"/>
                <a:ea typeface="游ゴシック" panose="020B0400000000000000" pitchFamily="50" charset="-128"/>
              </a:rPr>
              <a:t>https://free.filesend.to/fileup_send5/done</a:t>
            </a:r>
            <a:endParaRPr lang="ja-JP" altLang="en-US" sz="8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7727533" y="5755588"/>
            <a:ext cx="3997622" cy="461665"/>
          </a:xfrm>
          <a:prstGeom prst="rect">
            <a:avLst/>
          </a:prstGeom>
        </p:spPr>
        <p:txBody>
          <a:bodyPr wrap="square">
            <a:spAutoFit/>
          </a:bodyPr>
          <a:lstStyle/>
          <a:p>
            <a:pPr algn="ctr"/>
            <a:r>
              <a:rPr lang="en-US" altLang="ja-JP" sz="1200" dirty="0">
                <a:latin typeface="游ゴシック" panose="020B0400000000000000" pitchFamily="50" charset="-128"/>
                <a:ea typeface="游ゴシック" panose="020B0400000000000000" pitchFamily="50" charset="-128"/>
              </a:rPr>
              <a:t>Edge TPU</a:t>
            </a:r>
            <a:r>
              <a:rPr lang="ja-JP" altLang="en-US" sz="1200" dirty="0">
                <a:latin typeface="游ゴシック" panose="020B0400000000000000" pitchFamily="50" charset="-128"/>
                <a:ea typeface="游ゴシック" panose="020B0400000000000000" pitchFamily="50" charset="-128"/>
              </a:rPr>
              <a:t>が搭載された</a:t>
            </a:r>
            <a:endParaRPr lang="en-US" altLang="ja-JP" sz="1200" dirty="0">
              <a:latin typeface="游ゴシック" panose="020B0400000000000000" pitchFamily="50" charset="-128"/>
              <a:ea typeface="游ゴシック" panose="020B0400000000000000" pitchFamily="50" charset="-128"/>
            </a:endParaRPr>
          </a:p>
          <a:p>
            <a:pPr algn="ctr"/>
            <a:r>
              <a:rPr lang="en-US" altLang="ja-JP" sz="1200" dirty="0">
                <a:latin typeface="游ゴシック" panose="020B0400000000000000" pitchFamily="50" charset="-128"/>
                <a:ea typeface="游ゴシック" panose="020B0400000000000000" pitchFamily="50" charset="-128"/>
              </a:rPr>
              <a:t>SOM</a:t>
            </a:r>
            <a:r>
              <a:rPr lang="ja-JP" altLang="en-US" sz="1200" dirty="0">
                <a:latin typeface="游ゴシック" panose="020B0400000000000000" pitchFamily="50" charset="-128"/>
                <a:ea typeface="游ゴシック" panose="020B0400000000000000" pitchFamily="50" charset="-128"/>
              </a:rPr>
              <a:t>（</a:t>
            </a:r>
            <a:r>
              <a:rPr lang="en-US" altLang="ja-JP" sz="1200" dirty="0">
                <a:latin typeface="游ゴシック" panose="020B0400000000000000" pitchFamily="50" charset="-128"/>
                <a:ea typeface="游ゴシック" panose="020B0400000000000000" pitchFamily="50" charset="-128"/>
              </a:rPr>
              <a:t>System On Module</a:t>
            </a:r>
            <a:r>
              <a:rPr lang="ja-JP" altLang="en-US" sz="1200" dirty="0">
                <a:latin typeface="游ゴシック" panose="020B0400000000000000" pitchFamily="50" charset="-128"/>
                <a:ea typeface="游ゴシック" panose="020B0400000000000000" pitchFamily="50" charset="-128"/>
              </a:rPr>
              <a:t>）とベースボード</a:t>
            </a:r>
          </a:p>
        </p:txBody>
      </p:sp>
      <p:cxnSp>
        <p:nvCxnSpPr>
          <p:cNvPr id="20" name="直線矢印コネクタ 19"/>
          <p:cNvCxnSpPr/>
          <p:nvPr/>
        </p:nvCxnSpPr>
        <p:spPr>
          <a:xfrm>
            <a:off x="2573961" y="3429000"/>
            <a:ext cx="4027770" cy="24767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504886" y="111030"/>
            <a:ext cx="3687113" cy="646331"/>
          </a:xfrm>
          <a:prstGeom prst="rect">
            <a:avLst/>
          </a:prstGeom>
        </p:spPr>
        <p:txBody>
          <a:bodyPr wrap="square">
            <a:spAutoFit/>
          </a:bodyPr>
          <a:lstStyle/>
          <a:p>
            <a:r>
              <a:rPr lang="en-US" altLang="ja-JP" dirty="0"/>
              <a:t>GPU</a:t>
            </a:r>
            <a:r>
              <a:rPr lang="ja-JP" altLang="en-US" dirty="0"/>
              <a:t>（</a:t>
            </a:r>
            <a:r>
              <a:rPr lang="en-US" altLang="ja-JP" dirty="0"/>
              <a:t>Graphics Processing Unit</a:t>
            </a:r>
            <a:r>
              <a:rPr lang="ja-JP" altLang="en-US" dirty="0"/>
              <a:t>）</a:t>
            </a:r>
          </a:p>
          <a:p>
            <a:r>
              <a:rPr lang="en-US" altLang="ja-JP" dirty="0"/>
              <a:t>CPU</a:t>
            </a:r>
            <a:r>
              <a:rPr lang="ja-JP" altLang="en-US" dirty="0"/>
              <a:t>（</a:t>
            </a:r>
            <a:r>
              <a:rPr lang="en-US" altLang="ja-JP" dirty="0"/>
              <a:t>Central Processing Unit</a:t>
            </a:r>
            <a:r>
              <a:rPr lang="ja-JP" altLang="en-US" dirty="0"/>
              <a:t>）</a:t>
            </a:r>
          </a:p>
        </p:txBody>
      </p:sp>
      <p:sp>
        <p:nvSpPr>
          <p:cNvPr id="18" name="テキスト ボックス 17"/>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17</a:t>
            </a:r>
            <a:endParaRPr kumimoji="1" lang="ja-JP" altLang="en-US" sz="2000" b="1" dirty="0"/>
          </a:p>
        </p:txBody>
      </p:sp>
    </p:spTree>
    <p:extLst>
      <p:ext uri="{BB962C8B-B14F-4D97-AF65-F5344CB8AC3E}">
        <p14:creationId xmlns:p14="http://schemas.microsoft.com/office/powerpoint/2010/main" val="151519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Energy Scale</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4" name="テキスト ボックス 13"/>
          <p:cNvSpPr txBox="1"/>
          <p:nvPr/>
        </p:nvSpPr>
        <p:spPr>
          <a:xfrm>
            <a:off x="3799368" y="1105782"/>
            <a:ext cx="6741042" cy="5509200"/>
          </a:xfrm>
          <a:prstGeom prst="rect">
            <a:avLst/>
          </a:prstGeom>
          <a:noFill/>
        </p:spPr>
        <p:txBody>
          <a:bodyPr wrap="square" rtlCol="0">
            <a:spAutoFit/>
          </a:bodyPr>
          <a:lstStyle/>
          <a:p>
            <a:r>
              <a:rPr lang="en-US" altLang="ja-JP" sz="8800" b="1" dirty="0">
                <a:latin typeface="HGS創英角ｺﾞｼｯｸUB" panose="020B0900000000000000" pitchFamily="50" charset="-128"/>
                <a:ea typeface="HGS創英角ｺﾞｼｯｸUB" panose="020B0900000000000000" pitchFamily="50" charset="-128"/>
              </a:rPr>
              <a:t>20,000</a:t>
            </a:r>
            <a:r>
              <a:rPr lang="en-US" altLang="ja-JP" sz="40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latin typeface="HGS創英角ｺﾞｼｯｸUB" panose="020B0900000000000000" pitchFamily="50" charset="-128"/>
                <a:ea typeface="HGS創英角ｺﾞｼｯｸUB" panose="020B0900000000000000" pitchFamily="50" charset="-128"/>
              </a:rPr>
              <a:t>2,000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latin typeface="HGS創英角ｺﾞｼｯｸUB" panose="020B0900000000000000" pitchFamily="50" charset="-128"/>
                <a:ea typeface="HGS創英角ｺﾞｼｯｸUB" panose="020B0900000000000000" pitchFamily="50" charset="-128"/>
              </a:rPr>
              <a:t>200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latin typeface="HGS創英角ｺﾞｼｯｸUB" panose="020B0900000000000000" pitchFamily="50" charset="-128"/>
                <a:ea typeface="HGS創英角ｺﾞｼｯｸUB" panose="020B0900000000000000" pitchFamily="50" charset="-128"/>
              </a:rPr>
              <a:t>20</a:t>
            </a:r>
            <a:r>
              <a:rPr lang="en-US" altLang="ja-JP" sz="3600" b="1" dirty="0">
                <a:latin typeface="HGS創英角ｺﾞｼｯｸUB" panose="020B0900000000000000" pitchFamily="50" charset="-128"/>
                <a:ea typeface="HGS創英角ｺﾞｼｯｸUB" panose="020B0900000000000000" pitchFamily="50" charset="-128"/>
              </a:rPr>
              <a:t>TWh</a:t>
            </a:r>
            <a:endParaRPr kumimoji="1" lang="ja-JP" altLang="en-US" sz="8800" b="1" dirty="0">
              <a:latin typeface="HGS創英角ｺﾞｼｯｸUB" panose="020B0900000000000000" pitchFamily="50" charset="-128"/>
              <a:ea typeface="HGS創英角ｺﾞｼｯｸUB" panose="020B0900000000000000" pitchFamily="50" charset="-128"/>
            </a:endParaRPr>
          </a:p>
        </p:txBody>
      </p:sp>
      <p:sp>
        <p:nvSpPr>
          <p:cNvPr id="15" name="テキスト ボックス 14"/>
          <p:cNvSpPr txBox="1"/>
          <p:nvPr/>
        </p:nvSpPr>
        <p:spPr>
          <a:xfrm>
            <a:off x="1384580" y="1733909"/>
            <a:ext cx="2562447" cy="461665"/>
          </a:xfrm>
          <a:prstGeom prst="rect">
            <a:avLst/>
          </a:prstGeom>
          <a:noFill/>
        </p:spPr>
        <p:txBody>
          <a:bodyPr wrap="square" rtlCol="0">
            <a:spAutoFit/>
          </a:bodyPr>
          <a:lstStyle/>
          <a:p>
            <a:pPr algn="ctr"/>
            <a:r>
              <a:rPr kumimoji="1" lang="ja-JP" altLang="en-US" sz="2400" dirty="0"/>
              <a:t>世界の電力総量</a:t>
            </a:r>
          </a:p>
        </p:txBody>
      </p:sp>
      <p:sp>
        <p:nvSpPr>
          <p:cNvPr id="16" name="テキスト ボックス 15"/>
          <p:cNvSpPr txBox="1"/>
          <p:nvPr/>
        </p:nvSpPr>
        <p:spPr>
          <a:xfrm>
            <a:off x="1236921" y="3110567"/>
            <a:ext cx="2562447" cy="461665"/>
          </a:xfrm>
          <a:prstGeom prst="rect">
            <a:avLst/>
          </a:prstGeom>
          <a:noFill/>
        </p:spPr>
        <p:txBody>
          <a:bodyPr wrap="square" rtlCol="0">
            <a:spAutoFit/>
          </a:bodyPr>
          <a:lstStyle/>
          <a:p>
            <a:pPr algn="r"/>
            <a:r>
              <a:rPr kumimoji="1" lang="ja-JP" altLang="en-US" sz="2400" dirty="0"/>
              <a:t>ＩＣＴ消費</a:t>
            </a:r>
          </a:p>
        </p:txBody>
      </p:sp>
      <p:sp>
        <p:nvSpPr>
          <p:cNvPr id="17" name="テキスト ボックス 16"/>
          <p:cNvSpPr txBox="1"/>
          <p:nvPr/>
        </p:nvSpPr>
        <p:spPr>
          <a:xfrm>
            <a:off x="856498" y="4487225"/>
            <a:ext cx="3090529" cy="461665"/>
          </a:xfrm>
          <a:prstGeom prst="rect">
            <a:avLst/>
          </a:prstGeom>
          <a:noFill/>
        </p:spPr>
        <p:txBody>
          <a:bodyPr wrap="square" rtlCol="0">
            <a:spAutoFit/>
          </a:bodyPr>
          <a:lstStyle/>
          <a:p>
            <a:pPr algn="r"/>
            <a:r>
              <a:rPr lang="ja-JP" altLang="en-US" sz="2400" dirty="0"/>
              <a:t>データセンター</a:t>
            </a:r>
            <a:r>
              <a:rPr kumimoji="1" lang="ja-JP" altLang="en-US" sz="2400" dirty="0"/>
              <a:t>消費</a:t>
            </a:r>
          </a:p>
        </p:txBody>
      </p:sp>
      <p:sp>
        <p:nvSpPr>
          <p:cNvPr id="18" name="テキスト ボックス 17"/>
          <p:cNvSpPr txBox="1"/>
          <p:nvPr/>
        </p:nvSpPr>
        <p:spPr>
          <a:xfrm>
            <a:off x="856498" y="5741866"/>
            <a:ext cx="3090529" cy="461665"/>
          </a:xfrm>
          <a:prstGeom prst="rect">
            <a:avLst/>
          </a:prstGeom>
          <a:noFill/>
        </p:spPr>
        <p:txBody>
          <a:bodyPr wrap="square" rtlCol="0">
            <a:spAutoFit/>
          </a:bodyPr>
          <a:lstStyle/>
          <a:p>
            <a:pPr algn="r"/>
            <a:r>
              <a:rPr lang="en-US" altLang="ja-JP" sz="2400" dirty="0">
                <a:latin typeface="游ゴシック" panose="020B0400000000000000" pitchFamily="50" charset="-128"/>
                <a:ea typeface="游ゴシック" panose="020B0400000000000000" pitchFamily="50" charset="-128"/>
              </a:rPr>
              <a:t>Bitcoin</a:t>
            </a:r>
            <a:r>
              <a:rPr lang="ja-JP" altLang="en-US" sz="2400" dirty="0">
                <a:latin typeface="游ゴシック" panose="020B0400000000000000" pitchFamily="50" charset="-128"/>
                <a:ea typeface="游ゴシック" panose="020B0400000000000000" pitchFamily="50" charset="-128"/>
              </a:rPr>
              <a:t>マイニング</a:t>
            </a:r>
            <a:endParaRPr kumimoji="1" lang="ja-JP" altLang="en-US" sz="2400" dirty="0">
              <a:latin typeface="游ゴシック" panose="020B0400000000000000" pitchFamily="50" charset="-128"/>
              <a:ea typeface="游ゴシック" panose="020B0400000000000000" pitchFamily="50" charset="-128"/>
            </a:endParaRPr>
          </a:p>
        </p:txBody>
      </p:sp>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pSp>
        <p:nvGrpSpPr>
          <p:cNvPr id="20" name="Group 41"/>
          <p:cNvGrpSpPr>
            <a:grpSpLocks/>
          </p:cNvGrpSpPr>
          <p:nvPr/>
        </p:nvGrpSpPr>
        <p:grpSpPr bwMode="auto">
          <a:xfrm>
            <a:off x="8537944" y="2857500"/>
            <a:ext cx="3044455" cy="1122947"/>
            <a:chOff x="2691" y="3327"/>
            <a:chExt cx="1265" cy="398"/>
          </a:xfrm>
        </p:grpSpPr>
        <p:pic>
          <p:nvPicPr>
            <p:cNvPr id="21" name="Picture 42"/>
            <p:cNvPicPr>
              <a:picLocks noChangeAspect="1" noChangeArrowheads="1"/>
            </p:cNvPicPr>
            <p:nvPr/>
          </p:nvPicPr>
          <p:blipFill>
            <a:blip r:embed="rId3"/>
            <a:srcRect/>
            <a:stretch>
              <a:fillRect/>
            </a:stretch>
          </p:blipFill>
          <p:spPr bwMode="auto">
            <a:xfrm>
              <a:off x="2691" y="3330"/>
              <a:ext cx="594" cy="395"/>
            </a:xfrm>
            <a:prstGeom prst="rect">
              <a:avLst/>
            </a:prstGeom>
            <a:noFill/>
            <a:ln w="9525">
              <a:noFill/>
              <a:round/>
              <a:headEnd/>
              <a:tailEnd/>
            </a:ln>
          </p:spPr>
        </p:pic>
        <p:pic>
          <p:nvPicPr>
            <p:cNvPr id="22" name="Picture 43"/>
            <p:cNvPicPr>
              <a:picLocks noChangeAspect="1" noChangeArrowheads="1"/>
            </p:cNvPicPr>
            <p:nvPr/>
          </p:nvPicPr>
          <p:blipFill>
            <a:blip r:embed="rId4"/>
            <a:srcRect/>
            <a:stretch>
              <a:fillRect/>
            </a:stretch>
          </p:blipFill>
          <p:spPr bwMode="auto">
            <a:xfrm>
              <a:off x="3187" y="3327"/>
              <a:ext cx="248" cy="340"/>
            </a:xfrm>
            <a:prstGeom prst="rect">
              <a:avLst/>
            </a:prstGeom>
            <a:noFill/>
            <a:ln w="9525">
              <a:noFill/>
              <a:round/>
              <a:headEnd/>
              <a:tailEnd/>
            </a:ln>
          </p:spPr>
        </p:pic>
        <p:grpSp>
          <p:nvGrpSpPr>
            <p:cNvPr id="23" name="Group 44"/>
            <p:cNvGrpSpPr>
              <a:grpSpLocks/>
            </p:cNvGrpSpPr>
            <p:nvPr/>
          </p:nvGrpSpPr>
          <p:grpSpPr bwMode="auto">
            <a:xfrm>
              <a:off x="3562" y="3426"/>
              <a:ext cx="394" cy="269"/>
              <a:chOff x="3562" y="3426"/>
              <a:chExt cx="394" cy="269"/>
            </a:xfrm>
          </p:grpSpPr>
          <p:pic>
            <p:nvPicPr>
              <p:cNvPr id="28" name="Picture 45"/>
              <p:cNvPicPr>
                <a:picLocks noChangeAspect="1" noChangeArrowheads="1"/>
              </p:cNvPicPr>
              <p:nvPr/>
            </p:nvPicPr>
            <p:blipFill>
              <a:blip r:embed="rId5"/>
              <a:srcRect/>
              <a:stretch>
                <a:fillRect/>
              </a:stretch>
            </p:blipFill>
            <p:spPr bwMode="auto">
              <a:xfrm>
                <a:off x="3562" y="3426"/>
                <a:ext cx="325" cy="269"/>
              </a:xfrm>
              <a:prstGeom prst="rect">
                <a:avLst/>
              </a:prstGeom>
              <a:noFill/>
              <a:ln w="9525">
                <a:noFill/>
                <a:round/>
                <a:headEnd/>
                <a:tailEnd/>
              </a:ln>
            </p:spPr>
          </p:pic>
          <p:pic>
            <p:nvPicPr>
              <p:cNvPr id="29" name="Picture 46"/>
              <p:cNvPicPr>
                <a:picLocks noChangeAspect="1" noChangeArrowheads="1"/>
              </p:cNvPicPr>
              <p:nvPr/>
            </p:nvPicPr>
            <p:blipFill>
              <a:blip r:embed="rId6"/>
              <a:srcRect/>
              <a:stretch>
                <a:fillRect/>
              </a:stretch>
            </p:blipFill>
            <p:spPr bwMode="auto">
              <a:xfrm rot="780000">
                <a:off x="3828" y="3498"/>
                <a:ext cx="109" cy="177"/>
              </a:xfrm>
              <a:prstGeom prst="rect">
                <a:avLst/>
              </a:prstGeom>
              <a:noFill/>
              <a:ln w="9525">
                <a:noFill/>
                <a:round/>
                <a:headEnd/>
                <a:tailEnd/>
              </a:ln>
            </p:spPr>
          </p:pic>
        </p:grpSp>
        <p:grpSp>
          <p:nvGrpSpPr>
            <p:cNvPr id="24" name="Group 47"/>
            <p:cNvGrpSpPr>
              <a:grpSpLocks/>
            </p:cNvGrpSpPr>
            <p:nvPr/>
          </p:nvGrpSpPr>
          <p:grpSpPr bwMode="auto">
            <a:xfrm>
              <a:off x="3298" y="3417"/>
              <a:ext cx="369" cy="284"/>
              <a:chOff x="3298" y="3417"/>
              <a:chExt cx="369" cy="284"/>
            </a:xfrm>
          </p:grpSpPr>
          <p:pic>
            <p:nvPicPr>
              <p:cNvPr id="26" name="Picture 48"/>
              <p:cNvPicPr>
                <a:picLocks noChangeAspect="1" noChangeArrowheads="1"/>
              </p:cNvPicPr>
              <p:nvPr/>
            </p:nvPicPr>
            <p:blipFill>
              <a:blip r:embed="rId7"/>
              <a:srcRect/>
              <a:stretch>
                <a:fillRect/>
              </a:stretch>
            </p:blipFill>
            <p:spPr bwMode="auto">
              <a:xfrm>
                <a:off x="3352" y="3417"/>
                <a:ext cx="315" cy="284"/>
              </a:xfrm>
              <a:prstGeom prst="rect">
                <a:avLst/>
              </a:prstGeom>
              <a:noFill/>
              <a:ln w="9525">
                <a:noFill/>
                <a:round/>
                <a:headEnd/>
                <a:tailEnd/>
              </a:ln>
            </p:spPr>
          </p:pic>
          <p:pic>
            <p:nvPicPr>
              <p:cNvPr id="27" name="Picture 49"/>
              <p:cNvPicPr>
                <a:picLocks noChangeAspect="1" noChangeArrowheads="1"/>
              </p:cNvPicPr>
              <p:nvPr/>
            </p:nvPicPr>
            <p:blipFill>
              <a:blip r:embed="rId8"/>
              <a:srcRect/>
              <a:stretch>
                <a:fillRect/>
              </a:stretch>
            </p:blipFill>
            <p:spPr bwMode="auto">
              <a:xfrm>
                <a:off x="3298" y="3480"/>
                <a:ext cx="215" cy="215"/>
              </a:xfrm>
              <a:prstGeom prst="rect">
                <a:avLst/>
              </a:prstGeom>
              <a:noFill/>
              <a:ln w="9525">
                <a:noFill/>
                <a:round/>
                <a:headEnd/>
                <a:tailEnd/>
              </a:ln>
            </p:spPr>
          </p:pic>
        </p:grpSp>
        <p:pic>
          <p:nvPicPr>
            <p:cNvPr id="25" name="Picture 50"/>
            <p:cNvPicPr>
              <a:picLocks noChangeAspect="1" noChangeArrowheads="1"/>
            </p:cNvPicPr>
            <p:nvPr/>
          </p:nvPicPr>
          <p:blipFill>
            <a:blip r:embed="rId9"/>
            <a:srcRect/>
            <a:stretch>
              <a:fillRect/>
            </a:stretch>
          </p:blipFill>
          <p:spPr bwMode="auto">
            <a:xfrm>
              <a:off x="3085" y="3510"/>
              <a:ext cx="230" cy="183"/>
            </a:xfrm>
            <a:prstGeom prst="rect">
              <a:avLst/>
            </a:prstGeom>
            <a:noFill/>
            <a:ln w="9525">
              <a:noFill/>
              <a:round/>
              <a:headEnd/>
              <a:tailEnd/>
            </a:ln>
          </p:spPr>
        </p:pic>
      </p:grpSp>
      <p:pic>
        <p:nvPicPr>
          <p:cNvPr id="30" name="Picture 8" descr="4330323678_766c2d5bb0"/>
          <p:cNvPicPr>
            <a:picLocks noChangeAspect="1" noChangeArrowheads="1"/>
          </p:cNvPicPr>
          <p:nvPr/>
        </p:nvPicPr>
        <p:blipFill>
          <a:blip r:embed="rId10"/>
          <a:srcRect/>
          <a:stretch>
            <a:fillRect/>
          </a:stretch>
        </p:blipFill>
        <p:spPr bwMode="auto">
          <a:xfrm>
            <a:off x="7628049" y="4432739"/>
            <a:ext cx="2992967" cy="2218267"/>
          </a:xfrm>
          <a:prstGeom prst="rect">
            <a:avLst/>
          </a:prstGeom>
          <a:noFill/>
          <a:ln w="9525">
            <a:solidFill>
              <a:schemeClr val="bg2"/>
            </a:solidFill>
            <a:miter lim="800000"/>
            <a:headEnd/>
            <a:tailEnd/>
          </a:ln>
        </p:spPr>
      </p:pic>
      <p:pic>
        <p:nvPicPr>
          <p:cNvPr id="31" name="Picture 24" descr="dreamstime_xs_11213459_square.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909525" y="942683"/>
            <a:ext cx="1407760" cy="14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33" name="Picture 1" descr="C:\Users\i5222853\AppData\Local\Microsoft\Windows\Temporary Internet Files\Content.IE5\TF3W06GA\MC900311280[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7586" y="1013828"/>
            <a:ext cx="1738810" cy="133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テキスト ボックス 31"/>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18</a:t>
            </a:r>
            <a:endParaRPr kumimoji="1" lang="ja-JP" altLang="en-US" sz="2000" b="1" dirty="0"/>
          </a:p>
        </p:txBody>
      </p:sp>
    </p:spTree>
    <p:extLst>
      <p:ext uri="{BB962C8B-B14F-4D97-AF65-F5344CB8AC3E}">
        <p14:creationId xmlns:p14="http://schemas.microsoft.com/office/powerpoint/2010/main" val="375782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aphicFrame>
        <p:nvGraphicFramePr>
          <p:cNvPr id="32" name="グラフ 31"/>
          <p:cNvGraphicFramePr>
            <a:graphicFrameLocks/>
          </p:cNvGraphicFramePr>
          <p:nvPr>
            <p:extLst>
              <p:ext uri="{D42A27DB-BD31-4B8C-83A1-F6EECF244321}">
                <p14:modId xmlns:p14="http://schemas.microsoft.com/office/powerpoint/2010/main" val="4140688002"/>
              </p:ext>
            </p:extLst>
          </p:nvPr>
        </p:nvGraphicFramePr>
        <p:xfrm>
          <a:off x="1646538" y="1041401"/>
          <a:ext cx="8589662" cy="5224462"/>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直線矢印コネクタ 4"/>
          <p:cNvCxnSpPr/>
          <p:nvPr/>
        </p:nvCxnSpPr>
        <p:spPr>
          <a:xfrm>
            <a:off x="9873673" y="1408259"/>
            <a:ext cx="57727" cy="64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8115300" y="1086498"/>
            <a:ext cx="2870200" cy="646331"/>
          </a:xfrm>
          <a:prstGeom prst="rect">
            <a:avLst/>
          </a:prstGeom>
          <a:noFill/>
        </p:spPr>
        <p:txBody>
          <a:bodyPr wrap="square" rtlCol="0">
            <a:spAutoFit/>
          </a:bodyPr>
          <a:lstStyle/>
          <a:p>
            <a:pPr algn="ctr"/>
            <a:r>
              <a:rPr lang="en-US" altLang="ja-JP" dirty="0">
                <a:latin typeface="游ゴシック" panose="020B0400000000000000" pitchFamily="50" charset="-128"/>
                <a:ea typeface="游ゴシック" panose="020B0400000000000000" pitchFamily="50" charset="-128"/>
              </a:rPr>
              <a:t>ICT</a:t>
            </a:r>
            <a:r>
              <a:rPr lang="ja-JP" altLang="en-US" dirty="0" err="1">
                <a:latin typeface="游ゴシック" panose="020B0400000000000000" pitchFamily="50" charset="-128"/>
                <a:ea typeface="游ゴシック" panose="020B0400000000000000" pitchFamily="50" charset="-128"/>
              </a:rPr>
              <a:t>だけ</a:t>
            </a:r>
            <a:r>
              <a:rPr lang="ja-JP" altLang="en-US" dirty="0">
                <a:latin typeface="游ゴシック" panose="020B0400000000000000" pitchFamily="50" charset="-128"/>
                <a:ea typeface="游ゴシック" panose="020B0400000000000000" pitchFamily="50" charset="-128"/>
              </a:rPr>
              <a:t>で</a:t>
            </a:r>
            <a:r>
              <a:rPr kumimoji="1" lang="en-US" altLang="ja-JP" u="sng" dirty="0">
                <a:latin typeface="游ゴシック" panose="020B0400000000000000" pitchFamily="50" charset="-128"/>
                <a:ea typeface="游ゴシック" panose="020B0400000000000000" pitchFamily="50" charset="-128"/>
              </a:rPr>
              <a:t>20.9</a:t>
            </a:r>
            <a:r>
              <a:rPr kumimoji="1" lang="ja-JP" altLang="en-US" u="sng"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a:t>
            </a:r>
            <a:endParaRPr kumimoji="1"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　　どうする！</a:t>
            </a:r>
            <a:endParaRPr kumimoji="1" lang="ja-JP" altLang="en-US" dirty="0">
              <a:latin typeface="游ゴシック" panose="020B0400000000000000" pitchFamily="50" charset="-128"/>
              <a:ea typeface="游ゴシック" panose="020B0400000000000000" pitchFamily="50" charset="-128"/>
            </a:endParaRPr>
          </a:p>
        </p:txBody>
      </p:sp>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游ゴシック" panose="020B0400000000000000" pitchFamily="50" charset="-128"/>
                <a:ea typeface="游ゴシック" panose="020B0400000000000000" pitchFamily="50" charset="-128"/>
              </a:rPr>
              <a:t>ICT</a:t>
            </a:r>
            <a:r>
              <a:rPr kumimoji="1" lang="ja-JP" altLang="en-US" sz="6000" b="1" dirty="0">
                <a:latin typeface="游ゴシック" panose="020B0400000000000000" pitchFamily="50" charset="-128"/>
                <a:ea typeface="游ゴシック" panose="020B0400000000000000" pitchFamily="50" charset="-128"/>
              </a:rPr>
              <a:t>電力消費予測</a:t>
            </a:r>
          </a:p>
        </p:txBody>
      </p:sp>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19</a:t>
            </a:r>
            <a:endParaRPr kumimoji="1" lang="ja-JP" altLang="en-US" sz="2000" b="1" dirty="0"/>
          </a:p>
        </p:txBody>
      </p:sp>
    </p:spTree>
    <p:extLst>
      <p:ext uri="{BB962C8B-B14F-4D97-AF65-F5344CB8AC3E}">
        <p14:creationId xmlns:p14="http://schemas.microsoft.com/office/powerpoint/2010/main" val="832471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p:cNvSpPr/>
          <p:nvPr/>
        </p:nvSpPr>
        <p:spPr>
          <a:xfrm>
            <a:off x="7973568" y="0"/>
            <a:ext cx="4218431" cy="6857997"/>
          </a:xfrm>
          <a:prstGeom prst="rect">
            <a:avLst/>
          </a:prstGeom>
          <a:blipFill>
            <a:blip r:embed="rId2" cstate="print"/>
            <a:stretch>
              <a:fillRect/>
            </a:stretch>
          </a:blipFill>
        </p:spPr>
        <p:txBody>
          <a:bodyPr wrap="square" lIns="0" tIns="0" rIns="0" bIns="0" rtlCol="0"/>
          <a:lstStyle/>
          <a:p>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 y="1535"/>
            <a:ext cx="1726312" cy="1578137"/>
          </a:xfrm>
          <a:prstGeom prst="rect">
            <a:avLst/>
          </a:prstGeom>
        </p:spPr>
      </p:pic>
      <p:sp>
        <p:nvSpPr>
          <p:cNvPr id="2" name="正方形/長方形 1"/>
          <p:cNvSpPr/>
          <p:nvPr/>
        </p:nvSpPr>
        <p:spPr>
          <a:xfrm>
            <a:off x="88901" y="1575492"/>
            <a:ext cx="8102600" cy="2185214"/>
          </a:xfrm>
          <a:prstGeom prst="rect">
            <a:avLst/>
          </a:prstGeom>
        </p:spPr>
        <p:txBody>
          <a:bodyPr wrap="square">
            <a:spAutoFit/>
          </a:bodyPr>
          <a:lstStyle/>
          <a:p>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真に</a:t>
            </a:r>
            <a:r>
              <a:rPr lang="ja-JP" altLang="en-US" sz="48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人間を理解する</a:t>
            </a:r>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為、認知</a:t>
            </a:r>
            <a:r>
              <a:rPr lang="ja-JP" altLang="en-US" sz="4400" b="1"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a:t>
            </a:r>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行動、記憶、思考、情動、意志など</a:t>
            </a:r>
            <a:r>
              <a:rPr lang="ja-JP" altLang="en-US" sz="4400" b="1" dirty="0">
                <a:latin typeface="HG丸ｺﾞｼｯｸM-PRO" panose="020F0600000000000000" pitchFamily="50" charset="-128"/>
                <a:ea typeface="HG丸ｺﾞｼｯｸM-PRO" panose="020F0600000000000000" pitchFamily="50" charset="-128"/>
              </a:rPr>
              <a:t>の働きを生み出す、</a:t>
            </a:r>
            <a:endParaRPr lang="en-US" altLang="ja-JP" sz="4400" b="1" dirty="0">
              <a:latin typeface="HG丸ｺﾞｼｯｸM-PRO" panose="020F0600000000000000" pitchFamily="50" charset="-128"/>
              <a:ea typeface="HG丸ｺﾞｼｯｸM-PRO" panose="020F0600000000000000" pitchFamily="50" charset="-128"/>
            </a:endParaRPr>
          </a:p>
        </p:txBody>
      </p:sp>
      <p:sp>
        <p:nvSpPr>
          <p:cNvPr id="3" name="正方形/長方形 2"/>
          <p:cNvSpPr/>
          <p:nvPr/>
        </p:nvSpPr>
        <p:spPr>
          <a:xfrm>
            <a:off x="1" y="6596387"/>
            <a:ext cx="7335520" cy="261610"/>
          </a:xfrm>
          <a:prstGeom prst="rect">
            <a:avLst/>
          </a:prstGeom>
        </p:spPr>
        <p:txBody>
          <a:bodyPr wrap="square">
            <a:spAutoFit/>
          </a:bodyPr>
          <a:lstStyle/>
          <a:p>
            <a:r>
              <a:rPr lang="ja-JP" altLang="en-US" sz="1100" dirty="0">
                <a:latin typeface="+mn-ea"/>
              </a:rPr>
              <a:t>（出典）文部科学省　</a:t>
            </a:r>
            <a:r>
              <a:rPr lang="en-US" altLang="ja-JP" sz="1100" dirty="0">
                <a:latin typeface="+mn-ea"/>
              </a:rPr>
              <a:t>http://www.mext.go.jp/b_menu/shingi/gijyutu/gijyutu2/shiryo/attach/1236327.htm</a:t>
            </a:r>
            <a:endParaRPr lang="ja-JP" altLang="en-US" sz="1100" dirty="0">
              <a:latin typeface="+mn-ea"/>
            </a:endParaRPr>
          </a:p>
        </p:txBody>
      </p:sp>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脳科学とは？</a:t>
            </a:r>
            <a:endParaRPr kumimoji="1" lang="ja-JP" altLang="en-US" sz="6000" b="1"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253999" y="3851347"/>
            <a:ext cx="8924081" cy="2554545"/>
          </a:xfrm>
          <a:prstGeom prst="rect">
            <a:avLst/>
          </a:prstGeom>
        </p:spPr>
        <p:txBody>
          <a:bodyPr wrap="square">
            <a:spAutoFit/>
          </a:bodyPr>
          <a:lstStyle/>
          <a:p>
            <a:pPr algn="ctr"/>
            <a:r>
              <a:rPr lang="ja-JP" altLang="en-US" sz="80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脳の</a:t>
            </a:r>
            <a:r>
              <a:rPr lang="ja-JP" altLang="en-US" sz="80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構造</a:t>
            </a:r>
            <a:r>
              <a:rPr lang="ja-JP" altLang="en-US"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と</a:t>
            </a:r>
            <a:endParaRPr lang="en-US" altLang="ja-JP"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a:p>
            <a:pPr algn="ctr"/>
            <a:r>
              <a:rPr lang="ja-JP" altLang="en-US" sz="80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機能</a:t>
            </a:r>
            <a:r>
              <a:rPr lang="ja-JP" altLang="en-US"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を解明すること</a:t>
            </a:r>
            <a:r>
              <a:rPr lang="ja-JP" altLang="en-US" sz="6600" b="1" dirty="0">
                <a:latin typeface="HG丸ｺﾞｼｯｸM-PRO" panose="020F0600000000000000" pitchFamily="50" charset="-128"/>
                <a:ea typeface="HG丸ｺﾞｼｯｸM-PRO" panose="020F0600000000000000" pitchFamily="50" charset="-128"/>
              </a:rPr>
              <a:t>。</a:t>
            </a:r>
          </a:p>
        </p:txBody>
      </p:sp>
      <p:sp>
        <p:nvSpPr>
          <p:cNvPr id="9" name="テキスト ボックス 8"/>
          <p:cNvSpPr txBox="1"/>
          <p:nvPr/>
        </p:nvSpPr>
        <p:spPr>
          <a:xfrm>
            <a:off x="11658600" y="6457890"/>
            <a:ext cx="533400" cy="400110"/>
          </a:xfrm>
          <a:prstGeom prst="rect">
            <a:avLst/>
          </a:prstGeom>
          <a:noFill/>
        </p:spPr>
        <p:txBody>
          <a:bodyPr wrap="square" rtlCol="0">
            <a:spAutoFit/>
          </a:bodyPr>
          <a:lstStyle/>
          <a:p>
            <a:pPr algn="ctr"/>
            <a:r>
              <a:rPr lang="en-US" altLang="ja-JP" sz="2000" b="1" dirty="0">
                <a:solidFill>
                  <a:schemeClr val="bg1"/>
                </a:solidFill>
              </a:rPr>
              <a:t>20</a:t>
            </a:r>
            <a:endParaRPr kumimoji="1" lang="ja-JP" altLang="en-US" sz="2000" b="1" dirty="0">
              <a:solidFill>
                <a:schemeClr val="bg1"/>
              </a:solidFill>
            </a:endParaRPr>
          </a:p>
        </p:txBody>
      </p:sp>
    </p:spTree>
    <p:extLst>
      <p:ext uri="{BB962C8B-B14F-4D97-AF65-F5344CB8AC3E}">
        <p14:creationId xmlns:p14="http://schemas.microsoft.com/office/powerpoint/2010/main" val="1038453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2" name="正方形/長方形 11"/>
          <p:cNvSpPr/>
          <p:nvPr/>
        </p:nvSpPr>
        <p:spPr>
          <a:xfrm>
            <a:off x="1157412" y="1628367"/>
            <a:ext cx="11034587" cy="4462760"/>
          </a:xfrm>
          <a:prstGeom prst="rect">
            <a:avLst/>
          </a:prstGeom>
        </p:spPr>
        <p:txBody>
          <a:bodyPr wrap="square">
            <a:spAutoFit/>
          </a:bodyPr>
          <a:lstStyle/>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Attention </a:t>
            </a:r>
            <a:r>
              <a:rPr lang="ja-JP" altLang="en-US" sz="2800" dirty="0">
                <a:latin typeface="游ゴシック" panose="020B0400000000000000" pitchFamily="50" charset="-128"/>
                <a:ea typeface="游ゴシック" panose="020B0400000000000000" pitchFamily="50" charset="-128"/>
              </a:rPr>
              <a:t>→</a:t>
            </a:r>
            <a:r>
              <a:rPr lang="en-US" altLang="ja-JP" sz="2800" dirty="0">
                <a:latin typeface="游ゴシック" panose="020B0400000000000000" pitchFamily="50" charset="-128"/>
                <a:ea typeface="游ゴシック" panose="020B0400000000000000" pitchFamily="50" charset="-128"/>
              </a:rPr>
              <a:t> </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CNN</a:t>
            </a:r>
            <a:r>
              <a:rPr lang="en-US" altLang="ja-JP" sz="2800" dirty="0">
                <a:latin typeface="游ゴシック" panose="020B0400000000000000" pitchFamily="50" charset="-128"/>
                <a:ea typeface="游ゴシック" panose="020B0400000000000000" pitchFamily="50" charset="-128"/>
              </a:rPr>
              <a:t> (Convolutional Neural Network)</a:t>
            </a:r>
          </a:p>
          <a:p>
            <a:endParaRPr lang="en-US" altLang="ja-JP" sz="2800" dirty="0">
              <a:latin typeface="游ゴシック" panose="020B0400000000000000" pitchFamily="50" charset="-128"/>
              <a:ea typeface="游ゴシック" panose="020B0400000000000000" pitchFamily="50" charset="-128"/>
            </a:endParaRPr>
          </a:p>
          <a:p>
            <a:endParaRPr lang="ja-JP" altLang="en-US" sz="20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Episodic Memory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 </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DQN</a:t>
            </a:r>
            <a:r>
              <a:rPr lang="en-US" altLang="ja-JP" sz="2800" b="1"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(Deep Q-Network</a:t>
            </a:r>
            <a:r>
              <a:rPr lang="ja-JP" altLang="en-US" sz="2800" dirty="0">
                <a:latin typeface="游ゴシック" panose="020B0400000000000000" pitchFamily="50" charset="-128"/>
                <a:ea typeface="游ゴシック" panose="020B0400000000000000" pitchFamily="50" charset="-128"/>
              </a:rPr>
              <a:t>）</a:t>
            </a:r>
          </a:p>
          <a:p>
            <a:endParaRPr lang="en-US" altLang="ja-JP" sz="2800" dirty="0">
              <a:latin typeface="游ゴシック" panose="020B0400000000000000" pitchFamily="50" charset="-128"/>
              <a:ea typeface="游ゴシック" panose="020B0400000000000000" pitchFamily="50" charset="-128"/>
            </a:endParaRPr>
          </a:p>
          <a:p>
            <a:endParaRPr lang="en-US" altLang="ja-JP" sz="28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Working Memory </a:t>
            </a:r>
            <a:r>
              <a:rPr lang="ja-JP" altLang="en-US" sz="3200" dirty="0">
                <a:latin typeface="游ゴシック" panose="020B0400000000000000" pitchFamily="50" charset="-128"/>
                <a:ea typeface="游ゴシック" panose="020B0400000000000000" pitchFamily="50" charset="-128"/>
              </a:rPr>
              <a:t>→</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LSTM</a:t>
            </a:r>
            <a:r>
              <a:rPr lang="en-US" altLang="ja-JP" sz="2800" dirty="0">
                <a:latin typeface="游ゴシック" panose="020B0400000000000000" pitchFamily="50" charset="-128"/>
                <a:ea typeface="游ゴシック" panose="020B0400000000000000" pitchFamily="50" charset="-128"/>
              </a:rPr>
              <a:t> (Long-Short-Term Memory) </a:t>
            </a:r>
            <a:endParaRPr lang="ja-JP" altLang="en-US" sz="2800" dirty="0">
              <a:latin typeface="游ゴシック" panose="020B0400000000000000" pitchFamily="50" charset="-128"/>
              <a:ea typeface="游ゴシック" panose="020B0400000000000000" pitchFamily="50" charset="-128"/>
            </a:endParaRPr>
          </a:p>
          <a:p>
            <a:endParaRPr lang="en-US" altLang="ja-JP" sz="28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Continual Learning</a:t>
            </a:r>
            <a:r>
              <a:rPr lang="en-US" altLang="ja-JP" sz="3200" dirty="0">
                <a:latin typeface="游ゴシック" panose="020B0400000000000000" pitchFamily="50" charset="-128"/>
                <a:ea typeface="游ゴシック" panose="020B0400000000000000" pitchFamily="50" charset="-128"/>
              </a:rPr>
              <a:t> </a:t>
            </a:r>
            <a:r>
              <a:rPr lang="ja-JP" altLang="en-US" sz="3200" dirty="0">
                <a:latin typeface="游ゴシック" panose="020B0400000000000000" pitchFamily="50" charset="-128"/>
                <a:ea typeface="游ゴシック" panose="020B0400000000000000" pitchFamily="50" charset="-128"/>
              </a:rPr>
              <a:t>→</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EWC</a:t>
            </a:r>
            <a:r>
              <a:rPr lang="en-US" altLang="ja-JP" sz="3200"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(Elastic Weight Consolidation) </a:t>
            </a:r>
            <a:endParaRPr lang="ja-JP" altLang="en-US" sz="2400" dirty="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1256269" y="2082747"/>
            <a:ext cx="10935729"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脳は全ての入力情報を平等に処理しない。自分にとって重要なデータを優先的に処理し、そうでないものの処理を犠牲にする仕組みを</a:t>
            </a:r>
            <a:r>
              <a:rPr lang="en-US" altLang="ja-JP" sz="1200" dirty="0">
                <a:latin typeface="游ゴシック" panose="020B0400000000000000" pitchFamily="50" charset="-128"/>
                <a:ea typeface="游ゴシック" panose="020B0400000000000000" pitchFamily="50" charset="-128"/>
              </a:rPr>
              <a:t>Attention</a:t>
            </a:r>
            <a:r>
              <a:rPr lang="ja-JP" altLang="en-US" sz="1200" dirty="0">
                <a:latin typeface="游ゴシック" panose="020B0400000000000000" pitchFamily="50" charset="-128"/>
                <a:ea typeface="游ゴシック" panose="020B0400000000000000" pitchFamily="50" charset="-128"/>
              </a:rPr>
              <a:t>と言う。</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mn-ea"/>
              </a:rPr>
              <a:t>（出典）</a:t>
            </a:r>
            <a:r>
              <a:rPr lang="en-US" altLang="ja-JP" sz="1200" dirty="0" err="1">
                <a:latin typeface="+mn-ea"/>
              </a:rPr>
              <a:t>Mnih</a:t>
            </a:r>
            <a:r>
              <a:rPr lang="en-US" altLang="ja-JP" sz="1200" dirty="0">
                <a:latin typeface="+mn-ea"/>
              </a:rPr>
              <a:t>, V., </a:t>
            </a:r>
            <a:r>
              <a:rPr lang="en-US" altLang="ja-JP" sz="1200" dirty="0" err="1">
                <a:latin typeface="+mn-ea"/>
              </a:rPr>
              <a:t>Heess</a:t>
            </a:r>
            <a:r>
              <a:rPr lang="en-US" altLang="ja-JP" sz="1200" dirty="0">
                <a:latin typeface="+mn-ea"/>
              </a:rPr>
              <a:t>, N., Graves, A., and </a:t>
            </a:r>
            <a:r>
              <a:rPr lang="en-US" altLang="ja-JP" sz="1200" dirty="0" err="1">
                <a:latin typeface="+mn-ea"/>
              </a:rPr>
              <a:t>Kavukcuoglu</a:t>
            </a:r>
            <a:r>
              <a:rPr lang="en-US" altLang="ja-JP" sz="1200" dirty="0">
                <a:latin typeface="+mn-ea"/>
              </a:rPr>
              <a:t>, K. (2014). Recurrent models of visual attention. </a:t>
            </a:r>
            <a:r>
              <a:rPr lang="en-US" altLang="ja-JP" sz="1200" dirty="0" err="1">
                <a:latin typeface="+mn-ea"/>
              </a:rPr>
              <a:t>arXiv</a:t>
            </a:r>
            <a:r>
              <a:rPr lang="en-US" altLang="ja-JP" sz="1200" dirty="0">
                <a:latin typeface="+mn-ea"/>
              </a:rPr>
              <a:t>, arXiv:14066247.</a:t>
            </a:r>
            <a:endParaRPr lang="ja-JP" altLang="en-US" sz="1200" dirty="0">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1256271" y="3317787"/>
            <a:ext cx="10935729" cy="646331"/>
          </a:xfrm>
          <a:prstGeom prst="rect">
            <a:avLst/>
          </a:prstGeom>
        </p:spPr>
        <p:txBody>
          <a:bodyPr wrap="square">
            <a:spAutoFit/>
          </a:bodyPr>
          <a:lstStyle/>
          <a:p>
            <a:r>
              <a:rPr lang="en-US" altLang="ja-JP" sz="1200" dirty="0">
                <a:latin typeface="游ゴシック" panose="020B0400000000000000" pitchFamily="50" charset="-128"/>
                <a:ea typeface="游ゴシック" panose="020B0400000000000000" pitchFamily="50" charset="-128"/>
              </a:rPr>
              <a:t>Episodic Memory</a:t>
            </a:r>
            <a:r>
              <a:rPr lang="ja-JP" altLang="en-US" sz="1200" dirty="0">
                <a:latin typeface="游ゴシック" panose="020B0400000000000000" pitchFamily="50" charset="-128"/>
                <a:ea typeface="游ゴシック" panose="020B0400000000000000" pitchFamily="50" charset="-128"/>
              </a:rPr>
              <a:t>とは、</a:t>
            </a:r>
            <a:r>
              <a:rPr lang="en-US" altLang="ja-JP" sz="1200" dirty="0">
                <a:latin typeface="游ゴシック" panose="020B0400000000000000" pitchFamily="50" charset="-128"/>
                <a:ea typeface="游ゴシック" panose="020B0400000000000000" pitchFamily="50" charset="-128"/>
              </a:rPr>
              <a:t>Human Memory</a:t>
            </a:r>
            <a:r>
              <a:rPr lang="ja-JP" altLang="en-US" sz="1200" dirty="0">
                <a:latin typeface="游ゴシック" panose="020B0400000000000000" pitchFamily="50" charset="-128"/>
                <a:ea typeface="游ゴシック" panose="020B0400000000000000" pitchFamily="50" charset="-128"/>
              </a:rPr>
              <a:t>のうち、</a:t>
            </a:r>
            <a:r>
              <a:rPr lang="en-US" altLang="ja-JP" sz="1200" dirty="0">
                <a:latin typeface="游ゴシック" panose="020B0400000000000000" pitchFamily="50" charset="-128"/>
                <a:ea typeface="游ゴシック" panose="020B0400000000000000" pitchFamily="50" charset="-128"/>
              </a:rPr>
              <a:t>Long-Term Memory</a:t>
            </a:r>
            <a:r>
              <a:rPr lang="ja-JP" altLang="en-US" sz="1200" dirty="0">
                <a:latin typeface="游ゴシック" panose="020B0400000000000000" pitchFamily="50" charset="-128"/>
                <a:ea typeface="游ゴシック" panose="020B0400000000000000" pitchFamily="50" charset="-128"/>
              </a:rPr>
              <a:t>で、かつ</a:t>
            </a:r>
            <a:r>
              <a:rPr lang="en-US" altLang="ja-JP" sz="1200" dirty="0">
                <a:latin typeface="游ゴシック" panose="020B0400000000000000" pitchFamily="50" charset="-128"/>
                <a:ea typeface="游ゴシック" panose="020B0400000000000000" pitchFamily="50" charset="-128"/>
              </a:rPr>
              <a:t>Explicit Memory</a:t>
            </a:r>
            <a:r>
              <a:rPr lang="ja-JP" altLang="en-US" sz="1200" dirty="0">
                <a:latin typeface="游ゴシック" panose="020B0400000000000000" pitchFamily="50" charset="-128"/>
                <a:ea typeface="游ゴシック" panose="020B0400000000000000" pitchFamily="50" charset="-128"/>
              </a:rPr>
              <a:t>で、出来事や経験を表す</a:t>
            </a:r>
            <a:r>
              <a:rPr lang="en-US" altLang="ja-JP" sz="1200" dirty="0">
                <a:latin typeface="游ゴシック" panose="020B0400000000000000" pitchFamily="50" charset="-128"/>
                <a:ea typeface="游ゴシック" panose="020B0400000000000000" pitchFamily="50" charset="-128"/>
              </a:rPr>
              <a:t>Episodic Memory</a:t>
            </a:r>
            <a:r>
              <a:rPr lang="ja-JP" altLang="en-US" sz="1200" dirty="0">
                <a:latin typeface="游ゴシック" panose="020B0400000000000000" pitchFamily="50" charset="-128"/>
                <a:ea typeface="游ゴシック" panose="020B0400000000000000" pitchFamily="50" charset="-128"/>
              </a:rPr>
              <a:t>のこと。</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err="1">
                <a:latin typeface="游ゴシック" panose="020B0400000000000000" pitchFamily="50" charset="-128"/>
                <a:ea typeface="游ゴシック" panose="020B0400000000000000" pitchFamily="50" charset="-128"/>
              </a:rPr>
              <a:t>Mnih</a:t>
            </a:r>
            <a:r>
              <a:rPr lang="en-US" altLang="ja-JP" sz="1200" dirty="0">
                <a:latin typeface="游ゴシック" panose="020B0400000000000000" pitchFamily="50" charset="-128"/>
                <a:ea typeface="游ゴシック" panose="020B0400000000000000" pitchFamily="50" charset="-128"/>
              </a:rPr>
              <a:t>, V., </a:t>
            </a:r>
            <a:r>
              <a:rPr lang="en-US" altLang="ja-JP" sz="1200" dirty="0" err="1">
                <a:latin typeface="游ゴシック" panose="020B0400000000000000" pitchFamily="50" charset="-128"/>
                <a:ea typeface="游ゴシック" panose="020B0400000000000000" pitchFamily="50" charset="-128"/>
              </a:rPr>
              <a:t>Kavukcuoglu</a:t>
            </a:r>
            <a:r>
              <a:rPr lang="en-US" altLang="ja-JP" sz="1200" dirty="0">
                <a:latin typeface="游ゴシック" panose="020B0400000000000000" pitchFamily="50" charset="-128"/>
                <a:ea typeface="游ゴシック" panose="020B0400000000000000" pitchFamily="50" charset="-128"/>
              </a:rPr>
              <a:t>, K., Silver, D., </a:t>
            </a:r>
            <a:r>
              <a:rPr lang="en-US" altLang="ja-JP" sz="1200" dirty="0" err="1">
                <a:latin typeface="游ゴシック" panose="020B0400000000000000" pitchFamily="50" charset="-128"/>
                <a:ea typeface="游ゴシック" panose="020B0400000000000000" pitchFamily="50" charset="-128"/>
              </a:rPr>
              <a:t>Rusu</a:t>
            </a:r>
            <a:r>
              <a:rPr lang="en-US" altLang="ja-JP" sz="1200" dirty="0">
                <a:latin typeface="游ゴシック" panose="020B0400000000000000" pitchFamily="50" charset="-128"/>
                <a:ea typeface="游ゴシック" panose="020B0400000000000000" pitchFamily="50" charset="-128"/>
              </a:rPr>
              <a:t>, A.A., </a:t>
            </a:r>
            <a:r>
              <a:rPr lang="en-US" altLang="ja-JP" sz="1200" dirty="0" err="1">
                <a:latin typeface="游ゴシック" panose="020B0400000000000000" pitchFamily="50" charset="-128"/>
                <a:ea typeface="游ゴシック" panose="020B0400000000000000" pitchFamily="50" charset="-128"/>
              </a:rPr>
              <a:t>Veness</a:t>
            </a:r>
            <a:r>
              <a:rPr lang="en-US" altLang="ja-JP" sz="1200" dirty="0">
                <a:latin typeface="游ゴシック" panose="020B0400000000000000" pitchFamily="50" charset="-128"/>
                <a:ea typeface="游ゴシック" panose="020B0400000000000000" pitchFamily="50" charset="-128"/>
              </a:rPr>
              <a:t>, J., </a:t>
            </a:r>
            <a:r>
              <a:rPr lang="en-US" altLang="ja-JP" sz="1200" dirty="0" err="1">
                <a:latin typeface="游ゴシック" panose="020B0400000000000000" pitchFamily="50" charset="-128"/>
                <a:ea typeface="游ゴシック" panose="020B0400000000000000" pitchFamily="50" charset="-128"/>
              </a:rPr>
              <a:t>Bellemare</a:t>
            </a:r>
            <a:r>
              <a:rPr lang="en-US" altLang="ja-JP" sz="1200" dirty="0">
                <a:latin typeface="游ゴシック" panose="020B0400000000000000" pitchFamily="50" charset="-128"/>
                <a:ea typeface="游ゴシック" panose="020B0400000000000000" pitchFamily="50" charset="-128"/>
              </a:rPr>
              <a:t>, M.G., Graves, A., </a:t>
            </a:r>
            <a:r>
              <a:rPr lang="en-US" altLang="ja-JP" sz="1200" dirty="0" err="1">
                <a:latin typeface="游ゴシック" panose="020B0400000000000000" pitchFamily="50" charset="-128"/>
                <a:ea typeface="游ゴシック" panose="020B0400000000000000" pitchFamily="50" charset="-128"/>
              </a:rPr>
              <a:t>Riedmiller</a:t>
            </a:r>
            <a:r>
              <a:rPr lang="en-US" altLang="ja-JP" sz="1200" dirty="0">
                <a:latin typeface="游ゴシック" panose="020B0400000000000000" pitchFamily="50" charset="-128"/>
                <a:ea typeface="游ゴシック" panose="020B0400000000000000" pitchFamily="50" charset="-128"/>
              </a:rPr>
              <a:t>, M., </a:t>
            </a:r>
            <a:r>
              <a:rPr lang="en-US" altLang="ja-JP" sz="1200" dirty="0" err="1">
                <a:latin typeface="游ゴシック" panose="020B0400000000000000" pitchFamily="50" charset="-128"/>
                <a:ea typeface="游ゴシック" panose="020B0400000000000000" pitchFamily="50" charset="-128"/>
              </a:rPr>
              <a:t>Fidjeland</a:t>
            </a:r>
            <a:r>
              <a:rPr lang="en-US" altLang="ja-JP" sz="1200" dirty="0">
                <a:latin typeface="游ゴシック" panose="020B0400000000000000" pitchFamily="50" charset="-128"/>
                <a:ea typeface="游ゴシック" panose="020B0400000000000000" pitchFamily="50" charset="-128"/>
              </a:rPr>
              <a:t>, A.K., </a:t>
            </a:r>
            <a:r>
              <a:rPr lang="en-US" altLang="ja-JP" sz="1200" dirty="0" err="1">
                <a:latin typeface="游ゴシック" panose="020B0400000000000000" pitchFamily="50" charset="-128"/>
                <a:ea typeface="游ゴシック" panose="020B0400000000000000" pitchFamily="50" charset="-128"/>
              </a:rPr>
              <a:t>Ostrovski</a:t>
            </a:r>
            <a:r>
              <a:rPr lang="en-US" altLang="ja-JP" sz="1200" dirty="0">
                <a:latin typeface="游ゴシック" panose="020B0400000000000000" pitchFamily="50" charset="-128"/>
                <a:ea typeface="游ゴシック" panose="020B0400000000000000" pitchFamily="50" charset="-128"/>
              </a:rPr>
              <a:t>, G., et al. (2015). </a:t>
            </a:r>
            <a:r>
              <a:rPr lang="en-US" altLang="ja-JP" sz="1200" dirty="0" err="1">
                <a:latin typeface="游ゴシック" panose="020B0400000000000000" pitchFamily="50" charset="-128"/>
                <a:ea typeface="游ゴシック" panose="020B0400000000000000" pitchFamily="50" charset="-128"/>
              </a:rPr>
              <a:t>Humanlevel</a:t>
            </a:r>
            <a:r>
              <a:rPr lang="en-US" altLang="ja-JP" sz="1200" dirty="0">
                <a:latin typeface="游ゴシック" panose="020B0400000000000000" pitchFamily="50" charset="-128"/>
                <a:ea typeface="游ゴシック" panose="020B0400000000000000" pitchFamily="50" charset="-128"/>
              </a:rPr>
              <a:t> control through deep reinforcement learning. Nature 518, 529–533.</a:t>
            </a:r>
            <a:endParaRPr lang="ja-JP" altLang="en-US" sz="1200"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1256271" y="4661181"/>
            <a:ext cx="10935729"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インプットの情報を保持し、次のアウトプットに必要となる適切なタイミングまで保持しておく機能で、約</a:t>
            </a:r>
            <a:r>
              <a:rPr lang="en-US" altLang="ja-JP" sz="1200" dirty="0">
                <a:latin typeface="游ゴシック" panose="020B0400000000000000" pitchFamily="50" charset="-128"/>
                <a:ea typeface="游ゴシック" panose="020B0400000000000000" pitchFamily="50" charset="-128"/>
              </a:rPr>
              <a:t>1</a:t>
            </a:r>
            <a:r>
              <a:rPr lang="ja-JP" altLang="en-US" sz="1200" dirty="0">
                <a:latin typeface="游ゴシック" panose="020B0400000000000000" pitchFamily="50" charset="-128"/>
                <a:ea typeface="游ゴシック" panose="020B0400000000000000" pitchFamily="50" charset="-128"/>
              </a:rPr>
              <a:t>分未満の短い記憶。</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err="1">
                <a:latin typeface="游ゴシック" panose="020B0400000000000000" pitchFamily="50" charset="-128"/>
                <a:ea typeface="游ゴシック" panose="020B0400000000000000" pitchFamily="50" charset="-128"/>
              </a:rPr>
              <a:t>Hochreiter</a:t>
            </a:r>
            <a:r>
              <a:rPr lang="en-US" altLang="ja-JP" sz="1200" dirty="0">
                <a:latin typeface="游ゴシック" panose="020B0400000000000000" pitchFamily="50" charset="-128"/>
                <a:ea typeface="游ゴシック" panose="020B0400000000000000" pitchFamily="50" charset="-128"/>
              </a:rPr>
              <a:t>, S., and </a:t>
            </a:r>
            <a:r>
              <a:rPr lang="en-US" altLang="ja-JP" sz="1200" dirty="0" err="1">
                <a:latin typeface="游ゴシック" panose="020B0400000000000000" pitchFamily="50" charset="-128"/>
                <a:ea typeface="游ゴシック" panose="020B0400000000000000" pitchFamily="50" charset="-128"/>
              </a:rPr>
              <a:t>Schmidhuber</a:t>
            </a:r>
            <a:r>
              <a:rPr lang="en-US" altLang="ja-JP" sz="1200" dirty="0">
                <a:latin typeface="游ゴシック" panose="020B0400000000000000" pitchFamily="50" charset="-128"/>
                <a:ea typeface="游ゴシック" panose="020B0400000000000000" pitchFamily="50" charset="-128"/>
              </a:rPr>
              <a:t>, J. (1997). Long short-term memory. Neural </a:t>
            </a:r>
            <a:r>
              <a:rPr lang="en-US" altLang="ja-JP" sz="1200" dirty="0" err="1">
                <a:latin typeface="游ゴシック" panose="020B0400000000000000" pitchFamily="50" charset="-128"/>
                <a:ea typeface="游ゴシック" panose="020B0400000000000000" pitchFamily="50" charset="-128"/>
              </a:rPr>
              <a:t>Comput</a:t>
            </a:r>
            <a:r>
              <a:rPr lang="en-US" altLang="ja-JP" sz="1200" dirty="0">
                <a:latin typeface="游ゴシック" panose="020B0400000000000000" pitchFamily="50" charset="-128"/>
                <a:ea typeface="游ゴシック" panose="020B0400000000000000" pitchFamily="50" charset="-128"/>
              </a:rPr>
              <a:t>. 9, 1735–1780.</a:t>
            </a:r>
            <a:endParaRPr lang="ja-JP" altLang="en-US" sz="1200" dirty="0">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1256268" y="5870767"/>
            <a:ext cx="10935729" cy="646331"/>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以前学習したときのパラメーターをある程度再利用し、効率的な学習を可能にする。</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Kirkpatrick, J., </a:t>
            </a:r>
            <a:r>
              <a:rPr lang="en-US" altLang="ja-JP" sz="1200" dirty="0" err="1">
                <a:latin typeface="游ゴシック" panose="020B0400000000000000" pitchFamily="50" charset="-128"/>
                <a:ea typeface="游ゴシック" panose="020B0400000000000000" pitchFamily="50" charset="-128"/>
              </a:rPr>
              <a:t>Pascanu</a:t>
            </a:r>
            <a:r>
              <a:rPr lang="en-US" altLang="ja-JP" sz="1200" dirty="0">
                <a:latin typeface="游ゴシック" panose="020B0400000000000000" pitchFamily="50" charset="-128"/>
                <a:ea typeface="游ゴシック" panose="020B0400000000000000" pitchFamily="50" charset="-128"/>
              </a:rPr>
              <a:t>, R., </a:t>
            </a:r>
            <a:r>
              <a:rPr lang="en-US" altLang="ja-JP" sz="1200" dirty="0" err="1">
                <a:latin typeface="游ゴシック" panose="020B0400000000000000" pitchFamily="50" charset="-128"/>
                <a:ea typeface="游ゴシック" panose="020B0400000000000000" pitchFamily="50" charset="-128"/>
              </a:rPr>
              <a:t>Rabinowitz</a:t>
            </a:r>
            <a:r>
              <a:rPr lang="en-US" altLang="ja-JP" sz="1200" dirty="0">
                <a:latin typeface="游ゴシック" panose="020B0400000000000000" pitchFamily="50" charset="-128"/>
                <a:ea typeface="游ゴシック" panose="020B0400000000000000" pitchFamily="50" charset="-128"/>
              </a:rPr>
              <a:t>, N., </a:t>
            </a:r>
            <a:r>
              <a:rPr lang="en-US" altLang="ja-JP" sz="1200" dirty="0" err="1">
                <a:latin typeface="游ゴシック" panose="020B0400000000000000" pitchFamily="50" charset="-128"/>
                <a:ea typeface="游ゴシック" panose="020B0400000000000000" pitchFamily="50" charset="-128"/>
              </a:rPr>
              <a:t>Veness</a:t>
            </a:r>
            <a:r>
              <a:rPr lang="en-US" altLang="ja-JP" sz="1200" dirty="0">
                <a:latin typeface="游ゴシック" panose="020B0400000000000000" pitchFamily="50" charset="-128"/>
                <a:ea typeface="游ゴシック" panose="020B0400000000000000" pitchFamily="50" charset="-128"/>
              </a:rPr>
              <a:t>, J., Desjardins, G., </a:t>
            </a:r>
            <a:r>
              <a:rPr lang="en-US" altLang="ja-JP" sz="1200" dirty="0" err="1">
                <a:latin typeface="游ゴシック" panose="020B0400000000000000" pitchFamily="50" charset="-128"/>
                <a:ea typeface="游ゴシック" panose="020B0400000000000000" pitchFamily="50" charset="-128"/>
              </a:rPr>
              <a:t>Rusu</a:t>
            </a:r>
            <a:r>
              <a:rPr lang="en-US" altLang="ja-JP" sz="1200" dirty="0">
                <a:latin typeface="游ゴシック" panose="020B0400000000000000" pitchFamily="50" charset="-128"/>
                <a:ea typeface="游ゴシック" panose="020B0400000000000000" pitchFamily="50" charset="-128"/>
              </a:rPr>
              <a:t>, A.A., Milan, K., </a:t>
            </a:r>
            <a:r>
              <a:rPr lang="en-US" altLang="ja-JP" sz="1200" dirty="0" err="1">
                <a:latin typeface="游ゴシック" panose="020B0400000000000000" pitchFamily="50" charset="-128"/>
                <a:ea typeface="游ゴシック" panose="020B0400000000000000" pitchFamily="50" charset="-128"/>
              </a:rPr>
              <a:t>Quan</a:t>
            </a:r>
            <a:r>
              <a:rPr lang="en-US" altLang="ja-JP" sz="1200" dirty="0">
                <a:latin typeface="游ゴシック" panose="020B0400000000000000" pitchFamily="50" charset="-128"/>
                <a:ea typeface="游ゴシック" panose="020B0400000000000000" pitchFamily="50" charset="-128"/>
              </a:rPr>
              <a:t>, J., </a:t>
            </a:r>
            <a:r>
              <a:rPr lang="en-US" altLang="ja-JP" sz="1200" dirty="0" err="1">
                <a:latin typeface="游ゴシック" panose="020B0400000000000000" pitchFamily="50" charset="-128"/>
                <a:ea typeface="游ゴシック" panose="020B0400000000000000" pitchFamily="50" charset="-128"/>
              </a:rPr>
              <a:t>Ramalho</a:t>
            </a:r>
            <a:r>
              <a:rPr lang="en-US" altLang="ja-JP" sz="1200" dirty="0">
                <a:latin typeface="游ゴシック" panose="020B0400000000000000" pitchFamily="50" charset="-128"/>
                <a:ea typeface="游ゴシック" panose="020B0400000000000000" pitchFamily="50" charset="-128"/>
              </a:rPr>
              <a:t>, T., </a:t>
            </a:r>
            <a:r>
              <a:rPr lang="en-US" altLang="ja-JP" sz="1200" dirty="0" err="1">
                <a:latin typeface="游ゴシック" panose="020B0400000000000000" pitchFamily="50" charset="-128"/>
                <a:ea typeface="游ゴシック" panose="020B0400000000000000" pitchFamily="50" charset="-128"/>
              </a:rPr>
              <a:t>Grabska-Barwinska</a:t>
            </a:r>
            <a:r>
              <a:rPr lang="en-US" altLang="ja-JP" sz="1200" dirty="0">
                <a:latin typeface="游ゴシック" panose="020B0400000000000000" pitchFamily="50" charset="-128"/>
                <a:ea typeface="游ゴシック" panose="020B0400000000000000" pitchFamily="50" charset="-128"/>
              </a:rPr>
              <a:t>, A., et al. (2017). Overcoming catastrophic forgetting in neural networks. Proc. Natl. Acad. Sci. USA 114, 3521–3526.</a:t>
            </a:r>
            <a:endParaRPr lang="ja-JP" altLang="en-US" sz="1200" dirty="0">
              <a:latin typeface="游ゴシック" panose="020B0400000000000000" pitchFamily="50" charset="-128"/>
              <a:ea typeface="游ゴシック" panose="020B0400000000000000" pitchFamily="50" charset="-128"/>
            </a:endParaRPr>
          </a:p>
        </p:txBody>
      </p:sp>
      <p:sp>
        <p:nvSpPr>
          <p:cNvPr id="9" name="テキスト ボックス 8"/>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HG丸ｺﾞｼｯｸM-PRO" panose="020F0600000000000000" pitchFamily="50" charset="-128"/>
                <a:ea typeface="HG丸ｺﾞｼｯｸM-PRO" panose="020F0600000000000000" pitchFamily="50" charset="-128"/>
              </a:rPr>
              <a:t>脳科学と</a:t>
            </a:r>
            <a:r>
              <a:rPr lang="en-US" altLang="ja-JP" sz="6000" b="1" dirty="0">
                <a:latin typeface="HG丸ｺﾞｼｯｸM-PRO" panose="020F0600000000000000" pitchFamily="50" charset="-128"/>
                <a:ea typeface="HG丸ｺﾞｼｯｸM-PRO" panose="020F0600000000000000" pitchFamily="50" charset="-128"/>
              </a:rPr>
              <a:t>AI</a:t>
            </a:r>
            <a:endParaRPr kumimoji="1" lang="ja-JP" altLang="en-US" sz="6000" b="1" dirty="0">
              <a:latin typeface="HG丸ｺﾞｼｯｸM-PRO" panose="020F0600000000000000" pitchFamily="50" charset="-128"/>
              <a:ea typeface="HG丸ｺﾞｼｯｸM-PRO" panose="020F0600000000000000" pitchFamily="50" charset="-128"/>
            </a:endParaRPr>
          </a:p>
        </p:txBody>
      </p:sp>
      <p:sp>
        <p:nvSpPr>
          <p:cNvPr id="10" name="テキスト ボックス 9"/>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21</a:t>
            </a:r>
            <a:endParaRPr kumimoji="1" lang="ja-JP" altLang="en-US" sz="2000" b="1" dirty="0"/>
          </a:p>
        </p:txBody>
      </p:sp>
      <p:sp>
        <p:nvSpPr>
          <p:cNvPr id="3" name="テキスト ボックス 2"/>
          <p:cNvSpPr txBox="1"/>
          <p:nvPr/>
        </p:nvSpPr>
        <p:spPr>
          <a:xfrm>
            <a:off x="1676400" y="1272550"/>
            <a:ext cx="1265538"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注意</a:t>
            </a:r>
          </a:p>
        </p:txBody>
      </p:sp>
      <p:sp>
        <p:nvSpPr>
          <p:cNvPr id="11" name="テキスト ボックス 10"/>
          <p:cNvSpPr txBox="1"/>
          <p:nvPr/>
        </p:nvSpPr>
        <p:spPr>
          <a:xfrm>
            <a:off x="1905000" y="2503439"/>
            <a:ext cx="2294238"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エピソード記憶</a:t>
            </a:r>
          </a:p>
        </p:txBody>
      </p:sp>
      <p:sp>
        <p:nvSpPr>
          <p:cNvPr id="14" name="テキスト ボックス 13"/>
          <p:cNvSpPr txBox="1"/>
          <p:nvPr/>
        </p:nvSpPr>
        <p:spPr>
          <a:xfrm>
            <a:off x="1701800" y="3876413"/>
            <a:ext cx="2755900"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ワーキングメモリー</a:t>
            </a:r>
          </a:p>
        </p:txBody>
      </p:sp>
      <p:sp>
        <p:nvSpPr>
          <p:cNvPr id="15" name="テキスト ボックス 14"/>
          <p:cNvSpPr txBox="1"/>
          <p:nvPr/>
        </p:nvSpPr>
        <p:spPr>
          <a:xfrm>
            <a:off x="1701800" y="5049184"/>
            <a:ext cx="2755900"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継続学習</a:t>
            </a:r>
          </a:p>
        </p:txBody>
      </p:sp>
      <p:sp>
        <p:nvSpPr>
          <p:cNvPr id="5" name="正方形/長方形 4"/>
          <p:cNvSpPr/>
          <p:nvPr/>
        </p:nvSpPr>
        <p:spPr>
          <a:xfrm>
            <a:off x="3693468" y="1415052"/>
            <a:ext cx="7965132"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※CNN</a:t>
            </a:r>
            <a:r>
              <a:rPr lang="ja-JP" altLang="en-US" sz="1400" dirty="0">
                <a:latin typeface="游ゴシック" panose="020B0400000000000000" pitchFamily="50" charset="-128"/>
                <a:ea typeface="游ゴシック" panose="020B0400000000000000" pitchFamily="50" charset="-128"/>
              </a:rPr>
              <a:t>の強化版は、眼と脳に学んで余計な物体や画像のノイズを無視し、大切な情報だけに集中</a:t>
            </a:r>
          </a:p>
        </p:txBody>
      </p:sp>
      <p:sp>
        <p:nvSpPr>
          <p:cNvPr id="19" name="正方形/長方形 18"/>
          <p:cNvSpPr/>
          <p:nvPr/>
        </p:nvSpPr>
        <p:spPr>
          <a:xfrm>
            <a:off x="5344468" y="2580382"/>
            <a:ext cx="5399732"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※DQN</a:t>
            </a:r>
            <a:r>
              <a:rPr lang="ja-JP" altLang="en-US" sz="1400" dirty="0">
                <a:latin typeface="游ゴシック" panose="020B0400000000000000" pitchFamily="50" charset="-128"/>
                <a:ea typeface="游ゴシック" panose="020B0400000000000000" pitchFamily="50" charset="-128"/>
              </a:rPr>
              <a:t>は、深層学習と海馬に学んだ強化学習により処理を高速化</a:t>
            </a:r>
          </a:p>
        </p:txBody>
      </p:sp>
      <p:sp>
        <p:nvSpPr>
          <p:cNvPr id="20" name="正方形/長方形 19"/>
          <p:cNvSpPr/>
          <p:nvPr/>
        </p:nvSpPr>
        <p:spPr>
          <a:xfrm>
            <a:off x="5057690" y="4004872"/>
            <a:ext cx="7096210"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インプット情報をある状態として、次に適切なアウトプットが必要になるまで保持</a:t>
            </a:r>
          </a:p>
        </p:txBody>
      </p:sp>
      <p:sp>
        <p:nvSpPr>
          <p:cNvPr id="21" name="正方形/長方形 20"/>
          <p:cNvSpPr/>
          <p:nvPr/>
        </p:nvSpPr>
        <p:spPr>
          <a:xfrm>
            <a:off x="5480226" y="5196227"/>
            <a:ext cx="6711774"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以前のタスクで役割の大きかったユニットのウェイトをあまり変化させない</a:t>
            </a:r>
          </a:p>
        </p:txBody>
      </p:sp>
    </p:spTree>
    <p:extLst>
      <p:ext uri="{BB962C8B-B14F-4D97-AF65-F5344CB8AC3E}">
        <p14:creationId xmlns:p14="http://schemas.microsoft.com/office/powerpoint/2010/main" val="44827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t>Neural Decoding</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1" name="正方形/長方形 10"/>
          <p:cNvSpPr/>
          <p:nvPr/>
        </p:nvSpPr>
        <p:spPr>
          <a:xfrm>
            <a:off x="292100" y="1609636"/>
            <a:ext cx="11747500" cy="489364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人間の知覚や意図、心理状態などを脳活動から予測する</a:t>
            </a:r>
            <a:r>
              <a:rPr lang="ja-JP" altLang="en-US" sz="2400" b="1" u="sng" dirty="0">
                <a:latin typeface="游ゴシック" panose="020B0400000000000000" pitchFamily="50" charset="-128"/>
                <a:ea typeface="游ゴシック" panose="020B0400000000000000" pitchFamily="50" charset="-128"/>
              </a:rPr>
              <a:t>脳情報復号化</a:t>
            </a:r>
            <a:r>
              <a:rPr lang="ja-JP" altLang="en-US" sz="2400" dirty="0">
                <a:latin typeface="游ゴシック" panose="020B0400000000000000" pitchFamily="50" charset="-128"/>
                <a:ea typeface="游ゴシック" panose="020B0400000000000000" pitchFamily="50" charset="-128"/>
              </a:rPr>
              <a:t>（</a:t>
            </a:r>
            <a:r>
              <a:rPr lang="en-US" altLang="ja-JP" sz="2400" dirty="0">
                <a:latin typeface="游ゴシック" panose="020B0400000000000000" pitchFamily="50" charset="-128"/>
                <a:ea typeface="游ゴシック" panose="020B0400000000000000" pitchFamily="50" charset="-128"/>
              </a:rPr>
              <a:t>Decoding</a:t>
            </a:r>
            <a:r>
              <a:rPr lang="ja-JP" altLang="en-US" sz="2400" dirty="0">
                <a:latin typeface="游ゴシック" panose="020B0400000000000000" pitchFamily="50" charset="-128"/>
                <a:ea typeface="游ゴシック" panose="020B0400000000000000" pitchFamily="50" charset="-128"/>
              </a:rPr>
              <a:t>）技術は、今後様々なサービスやビジネスで利活用可能になると期待されている。</a:t>
            </a:r>
            <a:endParaRPr lang="en-US" altLang="ja-JP" sz="2400" dirty="0">
              <a:latin typeface="游ゴシック" panose="020B0400000000000000" pitchFamily="50" charset="-128"/>
              <a:ea typeface="游ゴシック" panose="020B0400000000000000" pitchFamily="50" charset="-128"/>
            </a:endParaRPr>
          </a:p>
          <a:p>
            <a:r>
              <a:rPr lang="en-US" altLang="ja-JP" sz="2400" dirty="0">
                <a:latin typeface="游ゴシック" panose="020B0400000000000000" pitchFamily="50" charset="-128"/>
                <a:ea typeface="游ゴシック" panose="020B0400000000000000" pitchFamily="50" charset="-128"/>
              </a:rPr>
              <a:t>Neural Decoding</a:t>
            </a:r>
            <a:r>
              <a:rPr lang="ja-JP" altLang="en-US" sz="2400" dirty="0">
                <a:latin typeface="游ゴシック" panose="020B0400000000000000" pitchFamily="50" charset="-128"/>
                <a:ea typeface="游ゴシック" panose="020B0400000000000000" pitchFamily="50" charset="-128"/>
              </a:rPr>
              <a:t>技術を利用し、脳機能の解明を進めると共に、身体運動や発声など、</a:t>
            </a:r>
            <a:r>
              <a:rPr lang="ja-JP" altLang="en-US" sz="2400" b="1" u="sng" dirty="0">
                <a:latin typeface="游ゴシック" panose="020B0400000000000000" pitchFamily="50" charset="-128"/>
                <a:ea typeface="游ゴシック" panose="020B0400000000000000" pitchFamily="50" charset="-128"/>
              </a:rPr>
              <a:t>脳科学</a:t>
            </a:r>
            <a:r>
              <a:rPr lang="en-US" altLang="ja-JP" sz="2400" b="1" u="sng" dirty="0">
                <a:latin typeface="游ゴシック" panose="020B0400000000000000" pitchFamily="50" charset="-128"/>
                <a:ea typeface="游ゴシック" panose="020B0400000000000000" pitchFamily="50" charset="-128"/>
              </a:rPr>
              <a:t>×ICT</a:t>
            </a:r>
            <a:r>
              <a:rPr lang="ja-JP" altLang="en-US" sz="2400" b="1" u="sng" dirty="0">
                <a:latin typeface="游ゴシック" panose="020B0400000000000000" pitchFamily="50" charset="-128"/>
                <a:ea typeface="游ゴシック" panose="020B0400000000000000" pitchFamily="50" charset="-128"/>
              </a:rPr>
              <a:t>で新たな情報通信技術の確立を目指す動きが顕著</a:t>
            </a:r>
            <a:r>
              <a:rPr lang="ja-JP" altLang="en-US" sz="2400" dirty="0">
                <a:latin typeface="游ゴシック" panose="020B0400000000000000" pitchFamily="50" charset="-128"/>
                <a:ea typeface="游ゴシック" panose="020B0400000000000000" pitchFamily="50" charset="-128"/>
              </a:rPr>
              <a:t>である。</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★刺激や課題を与えたときの脳活動を記述する従来の方法とは逆に、</a:t>
            </a:r>
            <a:r>
              <a:rPr lang="ja-JP" altLang="en-US" sz="2400" dirty="0">
                <a:solidFill>
                  <a:srgbClr val="FF0000"/>
                </a:solidFill>
                <a:latin typeface="游ゴシック" panose="020B0400000000000000" pitchFamily="50" charset="-128"/>
                <a:ea typeface="游ゴシック" panose="020B0400000000000000" pitchFamily="50" charset="-128"/>
              </a:rPr>
              <a:t>脳活動から情報を解読するアプローチ。</a:t>
            </a:r>
          </a:p>
          <a:p>
            <a:r>
              <a:rPr lang="ja-JP" altLang="en-US" sz="2400" dirty="0">
                <a:latin typeface="游ゴシック" panose="020B0400000000000000" pitchFamily="50" charset="-128"/>
                <a:ea typeface="游ゴシック" panose="020B0400000000000000" pitchFamily="50" charset="-128"/>
              </a:rPr>
              <a:t>★低解像度の非侵襲計測からでも詳細な脳内情報表現の解読を可能とする復号化技術。</a:t>
            </a:r>
          </a:p>
          <a:p>
            <a:r>
              <a:rPr lang="ja-JP" altLang="en-US" sz="2400" dirty="0">
                <a:latin typeface="游ゴシック" panose="020B0400000000000000" pitchFamily="50" charset="-128"/>
                <a:ea typeface="游ゴシック" panose="020B0400000000000000" pitchFamily="50" charset="-128"/>
              </a:rPr>
              <a:t>★特別な訓練を必要としない、非侵襲、若しくは低侵襲な脳</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機械インタフェース（</a:t>
            </a:r>
            <a:r>
              <a:rPr lang="en-US" altLang="ja-JP" sz="2400" dirty="0">
                <a:latin typeface="游ゴシック" panose="020B0400000000000000" pitchFamily="50" charset="-128"/>
                <a:ea typeface="游ゴシック" panose="020B0400000000000000" pitchFamily="50" charset="-128"/>
              </a:rPr>
              <a:t>Brain-Machine Interface, BMI</a:t>
            </a:r>
            <a:r>
              <a:rPr lang="ja-JP" altLang="en-US" sz="2400" dirty="0">
                <a:latin typeface="游ゴシック" panose="020B0400000000000000" pitchFamily="50" charset="-128"/>
                <a:ea typeface="游ゴシック" panose="020B0400000000000000" pitchFamily="50" charset="-128"/>
              </a:rPr>
              <a:t>）。</a:t>
            </a:r>
          </a:p>
          <a:p>
            <a:r>
              <a:rPr lang="ja-JP" altLang="en-US" sz="2400" dirty="0">
                <a:latin typeface="游ゴシック" panose="020B0400000000000000" pitchFamily="50" charset="-128"/>
                <a:ea typeface="游ゴシック" panose="020B0400000000000000" pitchFamily="50" charset="-128"/>
              </a:rPr>
              <a:t>★アンケートやインターネット上でのデータ解析では計測できない人間の心理状態を脳活動パターンから解読。</a:t>
            </a: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22</a:t>
            </a:r>
            <a:endParaRPr kumimoji="1" lang="ja-JP" altLang="en-US" sz="2000" b="1" dirty="0"/>
          </a:p>
        </p:txBody>
      </p:sp>
    </p:spTree>
    <p:extLst>
      <p:ext uri="{BB962C8B-B14F-4D97-AF65-F5344CB8AC3E}">
        <p14:creationId xmlns:p14="http://schemas.microsoft.com/office/powerpoint/2010/main" val="331899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056" y="1194667"/>
            <a:ext cx="12189944" cy="4395641"/>
          </a:xfrm>
          <a:prstGeom prst="rect">
            <a:avLst/>
          </a:prstGeom>
        </p:spPr>
      </p:pic>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脳情報でロボット操作</a:t>
            </a:r>
            <a:endParaRPr kumimoji="1" lang="ja-JP" altLang="en-US" sz="6000" b="1" dirty="0">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6" y="4063490"/>
            <a:ext cx="3726012" cy="279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66614" y="4396508"/>
            <a:ext cx="1676425" cy="246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3"/>
          <p:cNvSpPr>
            <a:spLocks noChangeArrowheads="1"/>
          </p:cNvSpPr>
          <p:nvPr/>
        </p:nvSpPr>
        <p:spPr bwMode="auto">
          <a:xfrm>
            <a:off x="3369508" y="4192933"/>
            <a:ext cx="2808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050" dirty="0" err="1">
                <a:solidFill>
                  <a:srgbClr val="000000"/>
                </a:solidFill>
                <a:latin typeface="游ゴシック" panose="020B0400000000000000" pitchFamily="50" charset="-128"/>
                <a:ea typeface="游ゴシック" panose="020B0400000000000000" pitchFamily="50" charset="-128"/>
              </a:rPr>
              <a:t>SynTouch</a:t>
            </a:r>
            <a:r>
              <a:rPr lang="en-US" altLang="ja-JP" sz="1050" dirty="0">
                <a:solidFill>
                  <a:srgbClr val="000000"/>
                </a:solidFill>
                <a:latin typeface="游ゴシック" panose="020B0400000000000000" pitchFamily="50" charset="-128"/>
                <a:ea typeface="游ゴシック" panose="020B0400000000000000" pitchFamily="50" charset="-128"/>
              </a:rPr>
              <a:t> </a:t>
            </a:r>
            <a:r>
              <a:rPr lang="en-US" altLang="ja-JP" sz="1050" dirty="0" err="1">
                <a:solidFill>
                  <a:srgbClr val="000000"/>
                </a:solidFill>
                <a:latin typeface="游ゴシック" panose="020B0400000000000000" pitchFamily="50" charset="-128"/>
                <a:ea typeface="游ゴシック" panose="020B0400000000000000" pitchFamily="50" charset="-128"/>
              </a:rPr>
              <a:t>BioTac</a:t>
            </a:r>
            <a:r>
              <a:rPr lang="en-US" altLang="ja-JP" sz="1050" dirty="0">
                <a:solidFill>
                  <a:srgbClr val="000000"/>
                </a:solidFill>
                <a:latin typeface="游ゴシック" panose="020B0400000000000000" pitchFamily="50" charset="-128"/>
                <a:ea typeface="游ゴシック" panose="020B0400000000000000" pitchFamily="50" charset="-128"/>
              </a:rPr>
              <a:t> G. Loeb, USC</a:t>
            </a:r>
          </a:p>
        </p:txBody>
      </p:sp>
      <p:sp>
        <p:nvSpPr>
          <p:cNvPr id="8" name="テキスト ボックス 3"/>
          <p:cNvSpPr txBox="1">
            <a:spLocks noChangeArrowheads="1"/>
          </p:cNvSpPr>
          <p:nvPr/>
        </p:nvSpPr>
        <p:spPr bwMode="auto">
          <a:xfrm>
            <a:off x="5681584" y="6211668"/>
            <a:ext cx="65104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400" dirty="0">
                <a:latin typeface="游ゴシック" panose="020B0400000000000000" pitchFamily="50" charset="-128"/>
                <a:ea typeface="游ゴシック" panose="020B0400000000000000" pitchFamily="50" charset="-128"/>
              </a:rPr>
              <a:t>←触覚復元プログラムで開発されたマシンは、既に</a:t>
            </a:r>
            <a:r>
              <a:rPr lang="en-US" altLang="ja-JP" sz="1400" dirty="0">
                <a:latin typeface="游ゴシック" panose="020B0400000000000000" pitchFamily="50" charset="-128"/>
                <a:ea typeface="游ゴシック" panose="020B0400000000000000" pitchFamily="50" charset="-128"/>
              </a:rPr>
              <a:t>FDA</a:t>
            </a:r>
            <a:r>
              <a:rPr lang="ja-JP" altLang="en-US" sz="1400" dirty="0">
                <a:latin typeface="游ゴシック" panose="020B0400000000000000" pitchFamily="50" charset="-128"/>
                <a:ea typeface="游ゴシック" panose="020B0400000000000000" pitchFamily="50" charset="-128"/>
              </a:rPr>
              <a:t>の認証を受けている。このプログラムは８年で実用化にまで至った成功事例。</a:t>
            </a:r>
          </a:p>
        </p:txBody>
      </p:sp>
      <p:sp>
        <p:nvSpPr>
          <p:cNvPr id="9" name="テキスト ボックス 8"/>
          <p:cNvSpPr txBox="1"/>
          <p:nvPr/>
        </p:nvSpPr>
        <p:spPr>
          <a:xfrm>
            <a:off x="11658600" y="6457890"/>
            <a:ext cx="533400" cy="400110"/>
          </a:xfrm>
          <a:prstGeom prst="rect">
            <a:avLst/>
          </a:prstGeom>
          <a:noFill/>
        </p:spPr>
        <p:txBody>
          <a:bodyPr wrap="square" rtlCol="0">
            <a:spAutoFit/>
          </a:bodyPr>
          <a:lstStyle/>
          <a:p>
            <a:pPr algn="ctr"/>
            <a:r>
              <a:rPr lang="en-US" altLang="ja-JP" sz="2000" b="1" dirty="0"/>
              <a:t>23</a:t>
            </a:r>
            <a:endParaRPr kumimoji="1" lang="ja-JP" altLang="en-US" sz="2000" b="1" dirty="0"/>
          </a:p>
        </p:txBody>
      </p:sp>
    </p:spTree>
    <p:extLst>
      <p:ext uri="{BB962C8B-B14F-4D97-AF65-F5344CB8AC3E}">
        <p14:creationId xmlns:p14="http://schemas.microsoft.com/office/powerpoint/2010/main" val="191708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54481" y="423641"/>
            <a:ext cx="4598883" cy="3064475"/>
          </a:xfrm>
          <a:prstGeom prst="rect">
            <a:avLst/>
          </a:prstGeom>
        </p:spPr>
      </p:pic>
      <p:pic>
        <p:nvPicPr>
          <p:cNvPr id="4" name="図 3"/>
          <p:cNvPicPr>
            <a:picLocks noChangeAspect="1"/>
          </p:cNvPicPr>
          <p:nvPr/>
        </p:nvPicPr>
        <p:blipFill>
          <a:blip r:embed="rId3"/>
          <a:stretch>
            <a:fillRect/>
          </a:stretch>
        </p:blipFill>
        <p:spPr>
          <a:xfrm>
            <a:off x="254480" y="3623191"/>
            <a:ext cx="4598884" cy="3064475"/>
          </a:xfrm>
          <a:prstGeom prst="rect">
            <a:avLst/>
          </a:prstGeom>
        </p:spPr>
      </p:pic>
      <p:pic>
        <p:nvPicPr>
          <p:cNvPr id="5" name="図 4"/>
          <p:cNvPicPr>
            <a:picLocks noChangeAspect="1"/>
          </p:cNvPicPr>
          <p:nvPr/>
        </p:nvPicPr>
        <p:blipFill>
          <a:blip r:embed="rId4"/>
          <a:stretch>
            <a:fillRect/>
          </a:stretch>
        </p:blipFill>
        <p:spPr>
          <a:xfrm>
            <a:off x="5116957" y="3611293"/>
            <a:ext cx="4612305" cy="3064475"/>
          </a:xfrm>
          <a:prstGeom prst="rect">
            <a:avLst/>
          </a:prstGeom>
        </p:spPr>
      </p:pic>
      <p:pic>
        <p:nvPicPr>
          <p:cNvPr id="6" name="図 5"/>
          <p:cNvPicPr>
            <a:picLocks noChangeAspect="1"/>
          </p:cNvPicPr>
          <p:nvPr/>
        </p:nvPicPr>
        <p:blipFill>
          <a:blip r:embed="rId5"/>
          <a:stretch>
            <a:fillRect/>
          </a:stretch>
        </p:blipFill>
        <p:spPr>
          <a:xfrm>
            <a:off x="9901123" y="3267868"/>
            <a:ext cx="2177700" cy="3242800"/>
          </a:xfrm>
          <a:prstGeom prst="rect">
            <a:avLst/>
          </a:prstGeom>
        </p:spPr>
      </p:pic>
      <p:sp>
        <p:nvSpPr>
          <p:cNvPr id="7" name="正方形/長方形 6"/>
          <p:cNvSpPr/>
          <p:nvPr/>
        </p:nvSpPr>
        <p:spPr>
          <a:xfrm>
            <a:off x="2795222" y="5047"/>
            <a:ext cx="6592382" cy="400110"/>
          </a:xfrm>
          <a:prstGeom prst="rect">
            <a:avLst/>
          </a:prstGeom>
        </p:spPr>
        <p:txBody>
          <a:bodyPr wrap="none">
            <a:spAutoFit/>
          </a:bodyPr>
          <a:lstStyle/>
          <a:p>
            <a:r>
              <a:rPr lang="en-US" altLang="ja-JP" sz="2000" b="1" dirty="0">
                <a:solidFill>
                  <a:srgbClr val="000000"/>
                </a:solidFill>
                <a:latin typeface="Arial" panose="020B0604020202020204" pitchFamily="34" charset="0"/>
              </a:rPr>
              <a:t>DARPA Director and HAPTIX Program Manager Visit </a:t>
            </a:r>
            <a:endParaRPr lang="ja-JP" altLang="en-US" sz="2000" dirty="0"/>
          </a:p>
        </p:txBody>
      </p:sp>
      <p:sp>
        <p:nvSpPr>
          <p:cNvPr id="8" name="正方形/長方形 7"/>
          <p:cNvSpPr/>
          <p:nvPr/>
        </p:nvSpPr>
        <p:spPr>
          <a:xfrm>
            <a:off x="4931511" y="912929"/>
            <a:ext cx="7147312" cy="2308324"/>
          </a:xfrm>
          <a:prstGeom prst="rect">
            <a:avLst/>
          </a:prstGeom>
        </p:spPr>
        <p:txBody>
          <a:bodyPr wrap="square">
            <a:spAutoFit/>
          </a:bodyPr>
          <a:lstStyle/>
          <a:p>
            <a:r>
              <a:rPr lang="en-US" altLang="ja-JP" dirty="0">
                <a:solidFill>
                  <a:srgbClr val="000000"/>
                </a:solidFill>
                <a:latin typeface="+mn-ea"/>
              </a:rPr>
              <a:t>On January 25, 2018, the APTC was visited by the Director of Defense Advanced Research Projects Agency (DARPA), Dr. Steven Walker, and the Program Manager for the Hand Proprioception and Touch Interfaces (HAPTIX) program, Dr. Al </a:t>
            </a:r>
            <a:r>
              <a:rPr lang="en-US" altLang="ja-JP" dirty="0" err="1">
                <a:solidFill>
                  <a:srgbClr val="000000"/>
                </a:solidFill>
                <a:latin typeface="+mn-ea"/>
              </a:rPr>
              <a:t>Emondi</a:t>
            </a:r>
            <a:r>
              <a:rPr lang="en-US" altLang="ja-JP" dirty="0">
                <a:solidFill>
                  <a:srgbClr val="000000"/>
                </a:solidFill>
                <a:latin typeface="+mn-ea"/>
              </a:rPr>
              <a:t>, to see the progression of the sensory restoration projects being conducted at the VA and CWRU. The HAPTIX program aims to help restore full and natural functionality to wounded service members and Veterans. Three APTC research projects are receiving major contracts from DARPA. </a:t>
            </a:r>
            <a:endParaRPr lang="ja-JP" altLang="en-US" dirty="0">
              <a:latin typeface="+mn-ea"/>
            </a:endParaRPr>
          </a:p>
        </p:txBody>
      </p:sp>
      <p:sp>
        <p:nvSpPr>
          <p:cNvPr id="9" name="正方形/長方形 8"/>
          <p:cNvSpPr/>
          <p:nvPr/>
        </p:nvSpPr>
        <p:spPr>
          <a:xfrm>
            <a:off x="-9113" y="6675768"/>
            <a:ext cx="5668508" cy="246221"/>
          </a:xfrm>
          <a:prstGeom prst="rect">
            <a:avLst/>
          </a:prstGeom>
        </p:spPr>
        <p:txBody>
          <a:bodyPr wrap="square">
            <a:spAutoFit/>
          </a:bodyPr>
          <a:lstStyle/>
          <a:p>
            <a:r>
              <a:rPr lang="ja-JP" altLang="en-US" sz="1000" dirty="0">
                <a:latin typeface="+mn-ea"/>
              </a:rPr>
              <a:t>（出典）</a:t>
            </a:r>
            <a:r>
              <a:rPr lang="en-US" altLang="ja-JP" sz="1000" dirty="0">
                <a:latin typeface="+mn-ea"/>
              </a:rPr>
              <a:t>https://www.aptcenter.research.va.gov/pdfs/Newsletters/TranslationBuilder_201804.pdf</a:t>
            </a:r>
            <a:endParaRPr lang="ja-JP" altLang="en-US" sz="1000" dirty="0">
              <a:latin typeface="+mn-ea"/>
            </a:endParaRPr>
          </a:p>
        </p:txBody>
      </p:sp>
      <p:sp>
        <p:nvSpPr>
          <p:cNvPr id="10" name="テキスト ボックス 9"/>
          <p:cNvSpPr txBox="1"/>
          <p:nvPr/>
        </p:nvSpPr>
        <p:spPr>
          <a:xfrm>
            <a:off x="11658600" y="6457890"/>
            <a:ext cx="533400" cy="400110"/>
          </a:xfrm>
          <a:prstGeom prst="rect">
            <a:avLst/>
          </a:prstGeom>
          <a:noFill/>
        </p:spPr>
        <p:txBody>
          <a:bodyPr wrap="square" rtlCol="0">
            <a:spAutoFit/>
          </a:bodyPr>
          <a:lstStyle/>
          <a:p>
            <a:pPr algn="ctr"/>
            <a:r>
              <a:rPr lang="en-US" altLang="ja-JP" sz="2000" b="1" dirty="0"/>
              <a:t>24</a:t>
            </a:r>
            <a:endParaRPr kumimoji="1" lang="ja-JP" altLang="en-US" sz="2000" b="1" dirty="0"/>
          </a:p>
        </p:txBody>
      </p:sp>
    </p:spTree>
    <p:extLst>
      <p:ext uri="{BB962C8B-B14F-4D97-AF65-F5344CB8AC3E}">
        <p14:creationId xmlns:p14="http://schemas.microsoft.com/office/powerpoint/2010/main" val="10453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056" y="1408257"/>
            <a:ext cx="12189944" cy="4953809"/>
          </a:xfrm>
          <a:prstGeom prst="rect">
            <a:avLst/>
          </a:prstGeom>
        </p:spPr>
      </p:pic>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何をしたいのか？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4" name="正方形/長方形 3"/>
          <p:cNvSpPr/>
          <p:nvPr/>
        </p:nvSpPr>
        <p:spPr>
          <a:xfrm>
            <a:off x="613193" y="6177400"/>
            <a:ext cx="4641014" cy="369332"/>
          </a:xfrm>
          <a:prstGeom prst="rect">
            <a:avLst/>
          </a:prstGeom>
        </p:spPr>
        <p:txBody>
          <a:bodyPr wrap="none">
            <a:spAutoFit/>
          </a:bodyPr>
          <a:lstStyle/>
          <a:p>
            <a:r>
              <a:rPr lang="ja-JP" altLang="en-US" dirty="0"/>
              <a:t>頭蓋内電極を用いた脳</a:t>
            </a:r>
            <a:r>
              <a:rPr lang="en-US" altLang="ja-JP" dirty="0"/>
              <a:t>-</a:t>
            </a:r>
            <a:r>
              <a:rPr lang="ja-JP" altLang="en-US" dirty="0"/>
              <a:t>機械インタフェース</a:t>
            </a:r>
          </a:p>
        </p:txBody>
      </p:sp>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lang="en-US" altLang="ja-JP" sz="2000" b="1" dirty="0"/>
              <a:t>25</a:t>
            </a:r>
            <a:endParaRPr kumimoji="1" lang="ja-JP" altLang="en-US" sz="2000" b="1" dirty="0"/>
          </a:p>
        </p:txBody>
      </p:sp>
    </p:spTree>
    <p:extLst>
      <p:ext uri="{BB962C8B-B14F-4D97-AF65-F5344CB8AC3E}">
        <p14:creationId xmlns:p14="http://schemas.microsoft.com/office/powerpoint/2010/main" val="145018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1999" cy="6858001"/>
          </a:xfrm>
          <a:prstGeom prst="rect">
            <a:avLst/>
          </a:prstGeom>
        </p:spPr>
      </p:pic>
      <p:sp>
        <p:nvSpPr>
          <p:cNvPr id="11" name="正方形/長方形 10"/>
          <p:cNvSpPr/>
          <p:nvPr/>
        </p:nvSpPr>
        <p:spPr>
          <a:xfrm>
            <a:off x="520700" y="5699105"/>
            <a:ext cx="5435600" cy="1015663"/>
          </a:xfrm>
          <a:prstGeom prst="rect">
            <a:avLst/>
          </a:prstGeom>
        </p:spPr>
        <p:txBody>
          <a:bodyPr wrap="square">
            <a:spAutoFit/>
          </a:bodyPr>
          <a:lstStyle/>
          <a:p>
            <a:r>
              <a:rPr lang="ja-JP" altLang="en-US" sz="1400" dirty="0">
                <a:solidFill>
                  <a:schemeClr val="bg1"/>
                </a:solidFill>
                <a:latin typeface="Meiryo UI" panose="020B0604030504040204" pitchFamily="50" charset="-128"/>
                <a:ea typeface="Meiryo UI" panose="020B0604030504040204" pitchFamily="50" charset="-128"/>
              </a:rPr>
              <a:t>被験者に埋め込まれた装置が拾い上げた神経シグナルを解読し、それらのシグナルをデジタルコマンドに変換して、ロボットアームに被験者の意図したとおりの動きを実行させる。</a:t>
            </a:r>
            <a:endParaRPr lang="en-US" altLang="ja-JP" sz="1400" dirty="0">
              <a:solidFill>
                <a:schemeClr val="bg1"/>
              </a:solidFill>
              <a:latin typeface="Meiryo UI" panose="020B0604030504040204" pitchFamily="50" charset="-128"/>
              <a:ea typeface="Meiryo UI" panose="020B0604030504040204" pitchFamily="50" charset="-128"/>
            </a:endParaRPr>
          </a:p>
          <a:p>
            <a:endParaRPr lang="en-US" altLang="ja-JP" sz="900" dirty="0">
              <a:solidFill>
                <a:schemeClr val="bg1"/>
              </a:solidFill>
              <a:latin typeface="Meiryo UI" panose="020B0604030504040204" pitchFamily="50" charset="-128"/>
              <a:ea typeface="Meiryo UI" panose="020B0604030504040204" pitchFamily="50" charset="-128"/>
            </a:endParaRPr>
          </a:p>
          <a:p>
            <a:r>
              <a:rPr lang="ja-JP" altLang="en-US" sz="900" dirty="0">
                <a:solidFill>
                  <a:schemeClr val="bg1"/>
                </a:solidFill>
                <a:latin typeface="Meiryo UI" panose="020B0604030504040204" pitchFamily="50" charset="-128"/>
                <a:ea typeface="Meiryo UI" panose="020B0604030504040204" pitchFamily="50" charset="-128"/>
              </a:rPr>
              <a:t>（出典）ブラウン脳科学研究所</a:t>
            </a:r>
          </a:p>
        </p:txBody>
      </p:sp>
      <p:sp>
        <p:nvSpPr>
          <p:cNvPr id="3" name="テキスト ボックス 2"/>
          <p:cNvSpPr txBox="1"/>
          <p:nvPr/>
        </p:nvSpPr>
        <p:spPr>
          <a:xfrm>
            <a:off x="3575050" y="101600"/>
            <a:ext cx="5041900" cy="584775"/>
          </a:xfrm>
          <a:prstGeom prst="rect">
            <a:avLst/>
          </a:prstGeom>
          <a:noFill/>
        </p:spPr>
        <p:txBody>
          <a:bodyPr wrap="square" rtlCol="0">
            <a:spAutoFit/>
          </a:bodyPr>
          <a:lstStyle/>
          <a:p>
            <a:r>
              <a:rPr kumimoji="1" lang="ja-JP" altLang="en-US" sz="3200" b="1" dirty="0">
                <a:solidFill>
                  <a:schemeClr val="bg1"/>
                </a:solidFill>
                <a:latin typeface="游ゴシック" panose="020B0400000000000000" pitchFamily="50" charset="-128"/>
                <a:ea typeface="游ゴシック" panose="020B0400000000000000" pitchFamily="50" charset="-128"/>
              </a:rPr>
              <a:t>ブラウン大学の取組み</a:t>
            </a: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solidFill>
                  <a:schemeClr val="bg1"/>
                </a:solidFill>
              </a:rPr>
              <a:t>26</a:t>
            </a:r>
            <a:endParaRPr kumimoji="1" lang="ja-JP" altLang="en-US" sz="2000" b="1" dirty="0">
              <a:solidFill>
                <a:schemeClr val="bg1"/>
              </a:solidFill>
            </a:endParaRPr>
          </a:p>
        </p:txBody>
      </p:sp>
    </p:spTree>
    <p:extLst>
      <p:ext uri="{BB962C8B-B14F-4D97-AF65-F5344CB8AC3E}">
        <p14:creationId xmlns:p14="http://schemas.microsoft.com/office/powerpoint/2010/main" val="276132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58009"/>
            <a:ext cx="2231958" cy="2040382"/>
          </a:xfrm>
          <a:prstGeom prst="rect">
            <a:avLst/>
          </a:prstGeom>
        </p:spPr>
      </p:pic>
      <p:sp>
        <p:nvSpPr>
          <p:cNvPr id="3" name="テキスト ボックス 2"/>
          <p:cNvSpPr txBox="1"/>
          <p:nvPr/>
        </p:nvSpPr>
        <p:spPr>
          <a:xfrm>
            <a:off x="2152650" y="30061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（１）何故、脳に注目するのか？</a:t>
            </a:r>
          </a:p>
        </p:txBody>
      </p:sp>
      <p:sp>
        <p:nvSpPr>
          <p:cNvPr id="4" name="テキスト ボックス 3"/>
          <p:cNvSpPr txBox="1"/>
          <p:nvPr/>
        </p:nvSpPr>
        <p:spPr>
          <a:xfrm>
            <a:off x="11658600" y="6457890"/>
            <a:ext cx="533400" cy="400110"/>
          </a:xfrm>
          <a:prstGeom prst="rect">
            <a:avLst/>
          </a:prstGeom>
          <a:noFill/>
        </p:spPr>
        <p:txBody>
          <a:bodyPr wrap="square" rtlCol="0">
            <a:spAutoFit/>
          </a:bodyPr>
          <a:lstStyle/>
          <a:p>
            <a:pPr algn="ctr"/>
            <a:r>
              <a:rPr lang="en-US" altLang="ja-JP" sz="2000" b="1" dirty="0"/>
              <a:t>2</a:t>
            </a:r>
            <a:endParaRPr kumimoji="1" lang="ja-JP" altLang="en-US" sz="2000" b="1" dirty="0"/>
          </a:p>
        </p:txBody>
      </p:sp>
    </p:spTree>
    <p:extLst>
      <p:ext uri="{BB962C8B-B14F-4D97-AF65-F5344CB8AC3E}">
        <p14:creationId xmlns:p14="http://schemas.microsoft.com/office/powerpoint/2010/main" val="2373232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387214"/>
            <a:ext cx="12192000" cy="707886"/>
          </a:xfrm>
          <a:prstGeom prst="rect">
            <a:avLst/>
          </a:prstGeom>
        </p:spPr>
        <p:txBody>
          <a:bodyPr wrap="square">
            <a:spAutoFit/>
          </a:bodyPr>
          <a:lstStyle/>
          <a:p>
            <a:pPr algn="ctr"/>
            <a:r>
              <a:rPr lang="en-US" altLang="ja-JP" sz="2400" b="1" dirty="0">
                <a:solidFill>
                  <a:srgbClr val="333333"/>
                </a:solidFill>
                <a:effectLst/>
                <a:latin typeface="Bernard MT Condensed" panose="02050806060905020404" pitchFamily="18" charset="0"/>
              </a:rPr>
              <a:t>The Key to Smarter AI: Copy the Brain</a:t>
            </a:r>
          </a:p>
          <a:p>
            <a:pPr algn="ctr"/>
            <a:r>
              <a:rPr lang="en-US" altLang="ja-JP" sz="1600" dirty="0">
                <a:solidFill>
                  <a:srgbClr val="333333"/>
                </a:solidFill>
                <a:effectLst/>
                <a:latin typeface="Bernard MT Condensed" panose="02050806060905020404" pitchFamily="18" charset="0"/>
              </a:rPr>
              <a:t>Justin Sanchez of the Defense Advanced Research Projects Agency is developing brain-computer interfaces to teach machines to think like us.</a:t>
            </a:r>
          </a:p>
        </p:txBody>
      </p:sp>
      <p:pic>
        <p:nvPicPr>
          <p:cNvPr id="5" name="図 4"/>
          <p:cNvPicPr>
            <a:picLocks noChangeAspect="1"/>
          </p:cNvPicPr>
          <p:nvPr/>
        </p:nvPicPr>
        <p:blipFill>
          <a:blip r:embed="rId2"/>
          <a:stretch>
            <a:fillRect/>
          </a:stretch>
        </p:blipFill>
        <p:spPr>
          <a:xfrm>
            <a:off x="2857500" y="701414"/>
            <a:ext cx="6477000" cy="685800"/>
          </a:xfrm>
          <a:prstGeom prst="rect">
            <a:avLst/>
          </a:prstGeom>
        </p:spPr>
      </p:pic>
      <p:sp>
        <p:nvSpPr>
          <p:cNvPr id="6" name="正方形/長方形 5"/>
          <p:cNvSpPr/>
          <p:nvPr/>
        </p:nvSpPr>
        <p:spPr>
          <a:xfrm>
            <a:off x="3302001" y="470582"/>
            <a:ext cx="6096000" cy="230832"/>
          </a:xfrm>
          <a:prstGeom prst="rect">
            <a:avLst/>
          </a:prstGeom>
        </p:spPr>
        <p:txBody>
          <a:bodyPr>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https://www.wsj.com/articles/the-key-to-smarter-ai-copy-the-brain-1523369923</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560173" y="2095100"/>
            <a:ext cx="11071654" cy="4524315"/>
          </a:xfrm>
          <a:prstGeom prst="rect">
            <a:avLst/>
          </a:prstGeom>
        </p:spPr>
        <p:txBody>
          <a:bodyPr wrap="square">
            <a:spAutoFit/>
          </a:bodyPr>
          <a:lstStyle/>
          <a:p>
            <a:r>
              <a:rPr lang="ja-JP" altLang="en-US" sz="3200" b="1" dirty="0">
                <a:latin typeface="Meiryo UI" panose="020B0604030504040204" pitchFamily="50" charset="-128"/>
                <a:ea typeface="Meiryo UI" panose="020B0604030504040204" pitchFamily="50" charset="-128"/>
              </a:rPr>
              <a:t>米国国防高等研究計画局</a:t>
            </a:r>
            <a:r>
              <a:rPr lang="ja-JP" altLang="en-US" sz="3200" dirty="0">
                <a:latin typeface="Meiryo UI" panose="020B0604030504040204" pitchFamily="50" charset="-128"/>
                <a:ea typeface="Meiryo UI" panose="020B0604030504040204" pitchFamily="50" charset="-128"/>
              </a:rPr>
              <a:t>（</a:t>
            </a:r>
            <a:r>
              <a:rPr lang="en-US" altLang="ja-JP" sz="3200" dirty="0">
                <a:latin typeface="Bernard MT Condensed" panose="02050806060905020404" pitchFamily="18" charset="0"/>
                <a:ea typeface="Meiryo UI" panose="020B0604030504040204" pitchFamily="50" charset="-128"/>
              </a:rPr>
              <a:t>DARPA</a:t>
            </a:r>
            <a:r>
              <a:rPr lang="ja-JP" altLang="en-US" sz="3200" dirty="0">
                <a:latin typeface="Bernard MT Condensed" panose="02050806060905020404" pitchFamily="18" charset="0"/>
                <a:ea typeface="Meiryo UI" panose="020B0604030504040204" pitchFamily="50" charset="-128"/>
              </a:rPr>
              <a:t>：</a:t>
            </a:r>
            <a:r>
              <a:rPr lang="en-US" altLang="ja-JP" sz="3200" dirty="0">
                <a:solidFill>
                  <a:srgbClr val="333333"/>
                </a:solidFill>
                <a:effectLst/>
                <a:latin typeface="Bernard MT Condensed" panose="02050806060905020404" pitchFamily="18" charset="0"/>
              </a:rPr>
              <a:t> Defense Advanced Research Projects Agency </a:t>
            </a:r>
            <a:r>
              <a:rPr lang="ja-JP" altLang="en-US" sz="3200" dirty="0">
                <a:latin typeface="Meiryo UI" panose="020B0604030504040204" pitchFamily="50" charset="-128"/>
                <a:ea typeface="Meiryo UI" panose="020B0604030504040204" pitchFamily="50" charset="-128"/>
              </a:rPr>
              <a:t>）は、麻痺状態にある患者にロボット四肢を装着し、その動かし方を習得させるヒューマン・コンピューター・インターフェイスを開発した。</a:t>
            </a:r>
            <a:endParaRPr lang="en-US" altLang="ja-JP" sz="3200" dirty="0">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だが問題がある。</a:t>
            </a:r>
            <a:r>
              <a:rPr lang="ja-JP" altLang="en-US" sz="3200" b="1" dirty="0">
                <a:latin typeface="Meiryo UI" panose="020B0604030504040204" pitchFamily="50" charset="-128"/>
                <a:ea typeface="Meiryo UI" panose="020B0604030504040204" pitchFamily="50" charset="-128"/>
              </a:rPr>
              <a:t>人間の脳は、何かの動作をするための新しい方法を常に学んだり試したりし続ける</a:t>
            </a:r>
            <a:r>
              <a:rPr lang="ja-JP" altLang="en-US" sz="3200"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脳からの信号をロボット四肢への命令に変換するソフトウェアがそれに追いつかない</a:t>
            </a:r>
            <a:r>
              <a:rPr lang="ja-JP" altLang="en-US" sz="3200" dirty="0">
                <a:latin typeface="Meiryo UI" panose="020B0604030504040204" pitchFamily="50" charset="-128"/>
                <a:ea typeface="Meiryo UI" panose="020B0604030504040204" pitchFamily="50" charset="-128"/>
              </a:rPr>
              <a:t>のだ。</a:t>
            </a:r>
            <a:endParaRPr lang="en-US" altLang="ja-JP" sz="3200" dirty="0">
              <a:latin typeface="Meiryo UI" panose="020B0604030504040204" pitchFamily="50" charset="-128"/>
              <a:ea typeface="Meiryo UI" panose="020B0604030504040204" pitchFamily="50" charset="-128"/>
            </a:endParaRPr>
          </a:p>
          <a:p>
            <a:r>
              <a:rPr lang="en-US" altLang="ja-JP" sz="3200" dirty="0">
                <a:latin typeface="Meiryo UI" panose="020B0604030504040204" pitchFamily="50" charset="-128"/>
                <a:ea typeface="Meiryo UI" panose="020B0604030504040204" pitchFamily="50" charset="-128"/>
              </a:rPr>
              <a:t>DARPA</a:t>
            </a:r>
            <a:r>
              <a:rPr lang="ja-JP" altLang="en-US" sz="3200" dirty="0">
                <a:latin typeface="Meiryo UI" panose="020B0604030504040204" pitchFamily="50" charset="-128"/>
                <a:ea typeface="Meiryo UI" panose="020B0604030504040204" pitchFamily="50" charset="-128"/>
              </a:rPr>
              <a:t>は、ウォール・ストリート・ジャーナルのオピニオン欄に、問題解決に</a:t>
            </a:r>
            <a:r>
              <a:rPr lang="en-US" altLang="ja-JP" sz="3200" dirty="0">
                <a:latin typeface="Meiryo UI" panose="020B0604030504040204" pitchFamily="50" charset="-128"/>
                <a:ea typeface="Meiryo UI" panose="020B0604030504040204" pitchFamily="50" charset="-128"/>
              </a:rPr>
              <a:t>AI</a:t>
            </a:r>
            <a:r>
              <a:rPr lang="ja-JP" altLang="en-US" sz="3200" dirty="0">
                <a:latin typeface="Meiryo UI" panose="020B0604030504040204" pitchFamily="50" charset="-128"/>
                <a:ea typeface="Meiryo UI" panose="020B0604030504040204" pitchFamily="50" charset="-128"/>
              </a:rPr>
              <a:t>が役立つ可能性があると寄稿した。</a:t>
            </a:r>
          </a:p>
        </p:txBody>
      </p:sp>
      <p:sp>
        <p:nvSpPr>
          <p:cNvPr id="8" name="テキスト ボックス 7"/>
          <p:cNvSpPr txBox="1"/>
          <p:nvPr/>
        </p:nvSpPr>
        <p:spPr>
          <a:xfrm>
            <a:off x="344957" y="371551"/>
            <a:ext cx="1953744" cy="1015663"/>
          </a:xfrm>
          <a:prstGeom prst="rect">
            <a:avLst/>
          </a:prstGeom>
          <a:solidFill>
            <a:srgbClr val="FFC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r>
              <a:rPr lang="ja-JP" altLang="en-US" sz="6000" b="1" dirty="0">
                <a:solidFill>
                  <a:srgbClr val="FF0000"/>
                </a:solidFill>
                <a:latin typeface="游ゴシック" panose="020B0400000000000000" pitchFamily="50" charset="-128"/>
                <a:ea typeface="游ゴシック" panose="020B0400000000000000" pitchFamily="50" charset="-128"/>
              </a:rPr>
              <a:t>参考</a:t>
            </a:r>
            <a:endParaRPr kumimoji="1" lang="ja-JP" altLang="en-US" sz="6000" b="1" dirty="0">
              <a:solidFill>
                <a:srgbClr val="FF0000"/>
              </a:solidFill>
              <a:latin typeface="游ゴシック" panose="020B0400000000000000" pitchFamily="50" charset="-128"/>
              <a:ea typeface="游ゴシック" panose="020B0400000000000000" pitchFamily="50" charset="-128"/>
            </a:endParaRPr>
          </a:p>
        </p:txBody>
      </p:sp>
      <p:sp>
        <p:nvSpPr>
          <p:cNvPr id="9" name="テキスト ボックス 8"/>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27</a:t>
            </a:r>
            <a:endParaRPr kumimoji="1" lang="ja-JP" altLang="en-US" sz="2000" b="1" dirty="0"/>
          </a:p>
        </p:txBody>
      </p:sp>
    </p:spTree>
    <p:extLst>
      <p:ext uri="{BB962C8B-B14F-4D97-AF65-F5344CB8AC3E}">
        <p14:creationId xmlns:p14="http://schemas.microsoft.com/office/powerpoint/2010/main" val="3599582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どう見えているのか？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2" name="図 1"/>
          <p:cNvPicPr>
            <a:picLocks noChangeAspect="1"/>
          </p:cNvPicPr>
          <p:nvPr/>
        </p:nvPicPr>
        <p:blipFill>
          <a:blip r:embed="rId3"/>
          <a:stretch>
            <a:fillRect/>
          </a:stretch>
        </p:blipFill>
        <p:spPr>
          <a:xfrm>
            <a:off x="2056" y="1437168"/>
            <a:ext cx="12189943" cy="4811232"/>
          </a:xfrm>
          <a:prstGeom prst="rect">
            <a:avLst/>
          </a:prstGeom>
        </p:spPr>
      </p:pic>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28</a:t>
            </a:r>
            <a:endParaRPr kumimoji="1" lang="ja-JP" altLang="en-US" sz="2000" b="1" dirty="0"/>
          </a:p>
        </p:txBody>
      </p:sp>
    </p:spTree>
    <p:extLst>
      <p:ext uri="{BB962C8B-B14F-4D97-AF65-F5344CB8AC3E}">
        <p14:creationId xmlns:p14="http://schemas.microsoft.com/office/powerpoint/2010/main" val="845367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何を見ているのか？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2" name="図 1"/>
          <p:cNvPicPr>
            <a:picLocks noChangeAspect="1"/>
          </p:cNvPicPr>
          <p:nvPr/>
        </p:nvPicPr>
        <p:blipFill>
          <a:blip r:embed="rId3"/>
          <a:stretch>
            <a:fillRect/>
          </a:stretch>
        </p:blipFill>
        <p:spPr>
          <a:xfrm>
            <a:off x="91635" y="1562100"/>
            <a:ext cx="12008729" cy="4940300"/>
          </a:xfrm>
          <a:prstGeom prst="rect">
            <a:avLst/>
          </a:prstGeom>
        </p:spPr>
      </p:pic>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30</a:t>
            </a:r>
            <a:endParaRPr kumimoji="1" lang="ja-JP" altLang="en-US" sz="2000" b="1" dirty="0"/>
          </a:p>
        </p:txBody>
      </p:sp>
    </p:spTree>
    <p:extLst>
      <p:ext uri="{BB962C8B-B14F-4D97-AF65-F5344CB8AC3E}">
        <p14:creationId xmlns:p14="http://schemas.microsoft.com/office/powerpoint/2010/main" val="2856684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5" y="2309695"/>
            <a:ext cx="7265661" cy="431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1"/>
          <p:cNvSpPr>
            <a:spLocks noChangeArrowheads="1"/>
          </p:cNvSpPr>
          <p:nvPr/>
        </p:nvSpPr>
        <p:spPr bwMode="auto">
          <a:xfrm>
            <a:off x="139701" y="1391720"/>
            <a:ext cx="116548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■プログラムの目標は、「発声による会話を使わずに、神経信号を分析することによって、戦場での人から人へのコミュニケーションを可能にすること」。</a:t>
            </a:r>
          </a:p>
          <a:p>
            <a:pPr>
              <a:spcBef>
                <a:spcPct val="0"/>
              </a:spcBef>
              <a:buFontTx/>
              <a:buNone/>
            </a:pPr>
            <a:r>
              <a:rPr lang="ja-JP" altLang="en-US" sz="1600" dirty="0">
                <a:latin typeface="Meiryo UI" panose="020B0604030504040204" pitchFamily="50" charset="-128"/>
                <a:ea typeface="Meiryo UI" panose="020B0604030504040204" pitchFamily="50" charset="-128"/>
              </a:rPr>
              <a:t>■会話は、声になる前に、それぞれの単語に固有の神経信号として思考の中に存在する。</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en-US" altLang="ja-JP" sz="1600" dirty="0">
                <a:latin typeface="Meiryo UI" panose="020B0604030504040204" pitchFamily="50" charset="-128"/>
                <a:ea typeface="Meiryo UI" panose="020B0604030504040204" pitchFamily="50" charset="-128"/>
              </a:rPr>
              <a:t>DARPA</a:t>
            </a:r>
            <a:r>
              <a:rPr lang="ja-JP" altLang="en-US" sz="1600" dirty="0" err="1">
                <a:latin typeface="Meiryo UI" panose="020B0604030504040204" pitchFamily="50" charset="-128"/>
                <a:ea typeface="Meiryo UI" panose="020B0604030504040204" pitchFamily="50" charset="-128"/>
              </a:rPr>
              <a:t>が開</a:t>
            </a:r>
            <a:r>
              <a:rPr lang="ja-JP" altLang="en-US" sz="1600" dirty="0">
                <a:latin typeface="Meiryo UI" panose="020B0604030504040204" pitchFamily="50" charset="-128"/>
                <a:ea typeface="Meiryo UI" panose="020B0604030504040204" pitchFamily="50" charset="-128"/>
              </a:rPr>
              <a:t>発しようとしているのは、このような「会話前」の信号を検出し、分析した後、自分が意図する相手にその内容を伝達する技術。</a:t>
            </a:r>
          </a:p>
        </p:txBody>
      </p:sp>
      <p:sp>
        <p:nvSpPr>
          <p:cNvPr id="12" name="正方形/長方形 2"/>
          <p:cNvSpPr>
            <a:spLocks noChangeArrowheads="1"/>
          </p:cNvSpPr>
          <p:nvPr/>
        </p:nvSpPr>
        <p:spPr bwMode="auto">
          <a:xfrm>
            <a:off x="762322" y="6627813"/>
            <a:ext cx="57245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http://sitsshow.blogspot.jp/2013/08/disclosure-darpa-reveals-mass-mind.html</a:t>
            </a:r>
            <a:endParaRPr lang="ja-JP" altLang="en-US" sz="900" dirty="0">
              <a:latin typeface="Meiryo UI" panose="020B0604030504040204" pitchFamily="50" charset="-128"/>
              <a:ea typeface="Meiryo UI" panose="020B0604030504040204" pitchFamily="50" charset="-128"/>
            </a:endParaRPr>
          </a:p>
        </p:txBody>
      </p:sp>
      <p:pic>
        <p:nvPicPr>
          <p:cNvPr id="14"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3600" y="2711202"/>
            <a:ext cx="4797784" cy="333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2"/>
          <p:cNvSpPr>
            <a:spLocks noChangeArrowheads="1"/>
          </p:cNvSpPr>
          <p:nvPr/>
        </p:nvSpPr>
        <p:spPr bwMode="auto">
          <a:xfrm>
            <a:off x="10948277" y="5970942"/>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例えば脳情報で通信をしたい</a:t>
            </a:r>
            <a:endParaRPr kumimoji="1" lang="ja-JP" altLang="en-US" sz="6000" b="1" dirty="0">
              <a:latin typeface="游ゴシック" panose="020B0400000000000000" pitchFamily="50" charset="-128"/>
              <a:ea typeface="游ゴシック" panose="020B0400000000000000" pitchFamily="50" charset="-128"/>
            </a:endParaRPr>
          </a:p>
        </p:txBody>
      </p:sp>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 y="0"/>
            <a:ext cx="1236523" cy="1130389"/>
          </a:xfrm>
          <a:prstGeom prst="rect">
            <a:avLst/>
          </a:prstGeom>
        </p:spPr>
      </p:pic>
      <p:sp>
        <p:nvSpPr>
          <p:cNvPr id="10" name="テキスト ボックス 9"/>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31</a:t>
            </a:r>
            <a:endParaRPr kumimoji="1" lang="ja-JP" altLang="en-US" sz="2000" b="1" dirty="0"/>
          </a:p>
        </p:txBody>
      </p:sp>
    </p:spTree>
    <p:extLst>
      <p:ext uri="{BB962C8B-B14F-4D97-AF65-F5344CB8AC3E}">
        <p14:creationId xmlns:p14="http://schemas.microsoft.com/office/powerpoint/2010/main" val="3976978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どう感じているか？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grpSp>
        <p:nvGrpSpPr>
          <p:cNvPr id="5" name="グループ化 4"/>
          <p:cNvGrpSpPr/>
          <p:nvPr/>
        </p:nvGrpSpPr>
        <p:grpSpPr>
          <a:xfrm>
            <a:off x="89927" y="1719262"/>
            <a:ext cx="12014200" cy="4605338"/>
            <a:chOff x="193781" y="1604962"/>
            <a:chExt cx="11998218" cy="4027447"/>
          </a:xfrm>
        </p:grpSpPr>
        <p:pic>
          <p:nvPicPr>
            <p:cNvPr id="3" name="図 2"/>
            <p:cNvPicPr>
              <a:picLocks noChangeAspect="1"/>
            </p:cNvPicPr>
            <p:nvPr/>
          </p:nvPicPr>
          <p:blipFill>
            <a:blip r:embed="rId3"/>
            <a:stretch>
              <a:fillRect/>
            </a:stretch>
          </p:blipFill>
          <p:spPr>
            <a:xfrm>
              <a:off x="193781" y="1604962"/>
              <a:ext cx="11998218" cy="4027447"/>
            </a:xfrm>
            <a:prstGeom prst="rect">
              <a:avLst/>
            </a:prstGeom>
          </p:spPr>
        </p:pic>
        <p:sp>
          <p:nvSpPr>
            <p:cNvPr id="4" name="テキスト ボックス 3"/>
            <p:cNvSpPr txBox="1"/>
            <p:nvPr/>
          </p:nvSpPr>
          <p:spPr>
            <a:xfrm>
              <a:off x="8305800" y="3898900"/>
              <a:ext cx="876300" cy="403734"/>
            </a:xfrm>
            <a:prstGeom prst="rect">
              <a:avLst/>
            </a:prstGeom>
            <a:solidFill>
              <a:schemeClr val="bg1"/>
            </a:solidFill>
          </p:spPr>
          <p:txBody>
            <a:bodyPr wrap="square" rtlCol="0">
              <a:spAutoFit/>
            </a:bodyPr>
            <a:lstStyle/>
            <a:p>
              <a:pPr algn="ctr"/>
              <a:r>
                <a:rPr kumimoji="1" lang="en-US" altLang="ja-JP" sz="2400" dirty="0">
                  <a:latin typeface="HGS創英角ﾎﾟｯﾌﾟ体" panose="040B0A00000000000000" pitchFamily="50" charset="-128"/>
                  <a:ea typeface="HGS創英角ﾎﾟｯﾌﾟ体" panose="040B0A00000000000000" pitchFamily="50" charset="-128"/>
                </a:rPr>
                <a:t>MBK</a:t>
              </a:r>
              <a:endParaRPr kumimoji="1" lang="ja-JP" altLang="en-US" sz="2400" dirty="0">
                <a:latin typeface="HGS創英角ﾎﾟｯﾌﾟ体" panose="040B0A00000000000000" pitchFamily="50" charset="-128"/>
                <a:ea typeface="HGS創英角ﾎﾟｯﾌﾟ体" panose="040B0A00000000000000" pitchFamily="50" charset="-128"/>
              </a:endParaRPr>
            </a:p>
          </p:txBody>
        </p:sp>
        <p:sp>
          <p:nvSpPr>
            <p:cNvPr id="8" name="テキスト ボックス 7"/>
            <p:cNvSpPr txBox="1"/>
            <p:nvPr/>
          </p:nvSpPr>
          <p:spPr>
            <a:xfrm>
              <a:off x="8470680" y="2710847"/>
              <a:ext cx="876300" cy="461665"/>
            </a:xfrm>
            <a:prstGeom prst="rect">
              <a:avLst/>
            </a:prstGeom>
            <a:solidFill>
              <a:schemeClr val="bg1"/>
            </a:solidFill>
          </p:spPr>
          <p:txBody>
            <a:bodyPr wrap="square" rtlCol="0">
              <a:spAutoFit/>
            </a:bodyPr>
            <a:lstStyle/>
            <a:p>
              <a:pPr algn="ctr"/>
              <a:r>
                <a:rPr kumimoji="1" lang="en-US" altLang="ja-JP" sz="2400" b="1" i="1" dirty="0">
                  <a:latin typeface="HGP創英ﾌﾟﾚｾﾞﾝｽEB" panose="02020800000000000000" pitchFamily="18" charset="-128"/>
                  <a:ea typeface="HGP創英ﾌﾟﾚｾﾞﾝｽEB" panose="02020800000000000000" pitchFamily="18" charset="-128"/>
                </a:rPr>
                <a:t>MBK</a:t>
              </a:r>
              <a:endParaRPr kumimoji="1" lang="ja-JP" altLang="en-US" sz="2400" b="1" i="1" dirty="0">
                <a:latin typeface="HGP創英ﾌﾟﾚｾﾞﾝｽEB" panose="02020800000000000000" pitchFamily="18" charset="-128"/>
                <a:ea typeface="HGP創英ﾌﾟﾚｾﾞﾝｽEB" panose="02020800000000000000" pitchFamily="18" charset="-128"/>
              </a:endParaRPr>
            </a:p>
          </p:txBody>
        </p:sp>
        <p:sp>
          <p:nvSpPr>
            <p:cNvPr id="9" name="テキスト ボックス 8"/>
            <p:cNvSpPr txBox="1"/>
            <p:nvPr/>
          </p:nvSpPr>
          <p:spPr>
            <a:xfrm>
              <a:off x="8301796" y="1810576"/>
              <a:ext cx="876300" cy="461665"/>
            </a:xfrm>
            <a:prstGeom prst="rect">
              <a:avLst/>
            </a:prstGeom>
            <a:solidFill>
              <a:schemeClr val="bg1"/>
            </a:solidFill>
          </p:spPr>
          <p:txBody>
            <a:bodyPr wrap="square" rtlCol="0">
              <a:spAutoFit/>
            </a:bodyPr>
            <a:lstStyle/>
            <a:p>
              <a:pPr algn="ctr"/>
              <a:r>
                <a:rPr kumimoji="1" lang="en-US" altLang="ja-JP" sz="2400" b="1" i="1" dirty="0">
                  <a:latin typeface="HGS行書体" panose="03000600000000000000" pitchFamily="66" charset="-128"/>
                  <a:ea typeface="HGS行書体" panose="03000600000000000000" pitchFamily="66" charset="-128"/>
                </a:rPr>
                <a:t>MBK</a:t>
              </a:r>
              <a:endParaRPr kumimoji="1" lang="ja-JP" altLang="en-US" sz="2400" b="1" i="1" dirty="0">
                <a:latin typeface="HGS行書体" panose="03000600000000000000" pitchFamily="66" charset="-128"/>
                <a:ea typeface="HGS行書体" panose="03000600000000000000" pitchFamily="66" charset="-128"/>
              </a:endParaRPr>
            </a:p>
          </p:txBody>
        </p:sp>
      </p:grpSp>
      <p:sp>
        <p:nvSpPr>
          <p:cNvPr id="10" name="テキスト ボックス 9"/>
          <p:cNvSpPr txBox="1"/>
          <p:nvPr/>
        </p:nvSpPr>
        <p:spPr>
          <a:xfrm>
            <a:off x="11658600" y="6457890"/>
            <a:ext cx="533400" cy="400110"/>
          </a:xfrm>
          <a:prstGeom prst="rect">
            <a:avLst/>
          </a:prstGeom>
          <a:noFill/>
        </p:spPr>
        <p:txBody>
          <a:bodyPr wrap="square" rtlCol="0">
            <a:spAutoFit/>
          </a:bodyPr>
          <a:lstStyle/>
          <a:p>
            <a:pPr algn="ctr"/>
            <a:r>
              <a:rPr lang="en-US" altLang="ja-JP" sz="2000" b="1" dirty="0"/>
              <a:t>29</a:t>
            </a:r>
            <a:endParaRPr kumimoji="1" lang="ja-JP" altLang="en-US" sz="2000" b="1" dirty="0"/>
          </a:p>
        </p:txBody>
      </p:sp>
    </p:spTree>
    <p:extLst>
      <p:ext uri="{BB962C8B-B14F-4D97-AF65-F5344CB8AC3E}">
        <p14:creationId xmlns:p14="http://schemas.microsoft.com/office/powerpoint/2010/main" val="2925810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9399" y="1820386"/>
            <a:ext cx="8240178" cy="4206617"/>
          </a:xfrm>
          <a:prstGeom prst="rect">
            <a:avLst/>
          </a:prstGeom>
        </p:spPr>
      </p:pic>
      <p:sp>
        <p:nvSpPr>
          <p:cNvPr id="15" name="正方形/長方形 14"/>
          <p:cNvSpPr/>
          <p:nvPr/>
        </p:nvSpPr>
        <p:spPr>
          <a:xfrm>
            <a:off x="341745" y="1135575"/>
            <a:ext cx="11767127" cy="584775"/>
          </a:xfrm>
          <a:prstGeom prst="rect">
            <a:avLst/>
          </a:prstGeom>
        </p:spPr>
        <p:txBody>
          <a:bodyPr wrap="square">
            <a:spAutoFit/>
          </a:bodyPr>
          <a:lstStyle/>
          <a:p>
            <a:pPr>
              <a:spcAft>
                <a:spcPts val="0"/>
              </a:spcAft>
            </a:pP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神経可塑性訓練</a:t>
            </a:r>
            <a:r>
              <a:rPr lang="en-US" altLang="ja-JP" sz="1600" kern="100" dirty="0">
                <a:latin typeface="Meiryo UI" panose="020B0604030504040204" pitchFamily="50" charset="-128"/>
                <a:ea typeface="Meiryo UI" panose="020B0604030504040204" pitchFamily="50" charset="-128"/>
                <a:cs typeface="Courier New" panose="02070309020205020404" pitchFamily="49" charset="0"/>
              </a:rPr>
              <a:t>(</a:t>
            </a:r>
            <a:r>
              <a:rPr lang="en-US" altLang="ja-JP" sz="1600" kern="100" dirty="0" err="1">
                <a:latin typeface="Meiryo UI" panose="020B0604030504040204" pitchFamily="50" charset="-128"/>
                <a:ea typeface="Meiryo UI" panose="020B0604030504040204" pitchFamily="50" charset="-128"/>
                <a:cs typeface="Courier New" panose="02070309020205020404" pitchFamily="49" charset="0"/>
              </a:rPr>
              <a:t>TNT:Targeted</a:t>
            </a:r>
            <a:r>
              <a:rPr lang="en-US" altLang="ja-JP" sz="1600" kern="100" dirty="0">
                <a:latin typeface="Meiryo UI" panose="020B0604030504040204" pitchFamily="50" charset="-128"/>
                <a:ea typeface="Meiryo UI" panose="020B0604030504040204" pitchFamily="50" charset="-128"/>
                <a:cs typeface="Courier New" panose="02070309020205020404" pitchFamily="49" charset="0"/>
              </a:rPr>
              <a:t> Neuroplasticity Training)</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は、</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脳の中で神経細胞の接続を次々に促進し、強めうる末梢神経の正確な活性化を通して、特定の種類の学習、すなわち、認識スキルの訓練のペース</a:t>
            </a:r>
            <a:r>
              <a:rPr lang="en-US" altLang="ja-JP" sz="1600" b="1" u="sng" kern="100" dirty="0">
                <a:latin typeface="Meiryo UI" panose="020B0604030504040204" pitchFamily="50" charset="-128"/>
                <a:ea typeface="Meiryo UI" panose="020B0604030504040204" pitchFamily="50" charset="-128"/>
                <a:cs typeface="Courier New" panose="02070309020205020404" pitchFamily="49" charset="0"/>
              </a:rPr>
              <a:t>(</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速度</a:t>
            </a:r>
            <a:r>
              <a:rPr lang="en-US" altLang="ja-JP" sz="1600" b="1" u="sng" kern="100" dirty="0">
                <a:latin typeface="Meiryo UI" panose="020B0604030504040204" pitchFamily="50" charset="-128"/>
                <a:ea typeface="Meiryo UI" panose="020B0604030504040204" pitchFamily="50" charset="-128"/>
                <a:cs typeface="Courier New" panose="02070309020205020404" pitchFamily="49" charset="0"/>
              </a:rPr>
              <a:t>)</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と有効性を前進させる</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ことを探し求めている。</a:t>
            </a:r>
            <a:endParaRPr lang="ja-JP" altLang="ja-JP" sz="1600" kern="100" dirty="0">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16" name="正方形/長方形 15"/>
          <p:cNvSpPr/>
          <p:nvPr/>
        </p:nvSpPr>
        <p:spPr>
          <a:xfrm>
            <a:off x="174172" y="6027003"/>
            <a:ext cx="11467818" cy="830997"/>
          </a:xfrm>
          <a:prstGeom prst="rect">
            <a:avLst/>
          </a:prstGeom>
        </p:spPr>
        <p:txBody>
          <a:bodyPr wrap="square">
            <a:spAutoFit/>
          </a:bodyPr>
          <a:lstStyle/>
          <a:p>
            <a:pPr>
              <a:spcAft>
                <a:spcPts val="0"/>
              </a:spcAft>
            </a:pPr>
            <a:r>
              <a:rPr lang="en-US" altLang="ja-JP" sz="1600" kern="100" dirty="0">
                <a:latin typeface="Meiryo UI" panose="020B0604030504040204" pitchFamily="50" charset="-128"/>
                <a:ea typeface="Meiryo UI" panose="020B0604030504040204" pitchFamily="50" charset="-128"/>
                <a:cs typeface="Courier New" panose="02070309020205020404" pitchFamily="49" charset="0"/>
              </a:rPr>
              <a:t>TNT</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は、結果を改善しながら、国防総省の広範な訓練の養生法のコストと期間を削減する目標</a:t>
            </a:r>
            <a:r>
              <a:rPr lang="ja-JP" altLang="en-US" sz="1600" kern="100" dirty="0">
                <a:latin typeface="Meiryo UI" panose="020B0604030504040204" pitchFamily="50" charset="-128"/>
                <a:ea typeface="Meiryo UI" panose="020B0604030504040204" pitchFamily="50" charset="-128"/>
                <a:cs typeface="Courier New" panose="02070309020205020404" pitchFamily="49" charset="0"/>
              </a:rPr>
              <a:t>であり、</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広範囲の認識スキルの学習を強めるための、プラットフォーム技術の開発を追求する。もし、</a:t>
            </a:r>
            <a:r>
              <a:rPr lang="en-US" altLang="ja-JP" sz="1600" b="1" u="sng" kern="100" dirty="0">
                <a:latin typeface="Meiryo UI" panose="020B0604030504040204" pitchFamily="50" charset="-128"/>
                <a:ea typeface="Meiryo UI" panose="020B0604030504040204" pitchFamily="50" charset="-128"/>
                <a:cs typeface="Courier New" panose="02070309020205020404" pitchFamily="49" charset="0"/>
              </a:rPr>
              <a:t>TNT</a:t>
            </a:r>
            <a:r>
              <a:rPr lang="ja-JP" altLang="en-US" sz="1600" b="1" u="sng" kern="100" dirty="0">
                <a:latin typeface="Meiryo UI" panose="020B0604030504040204" pitchFamily="50" charset="-128"/>
                <a:ea typeface="Meiryo UI" panose="020B0604030504040204" pitchFamily="50" charset="-128"/>
                <a:cs typeface="Courier New" panose="02070309020205020404" pitchFamily="49" charset="0"/>
              </a:rPr>
              <a:t>が成功するならば</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、外国語の専門家、諜報分析</a:t>
            </a:r>
            <a:r>
              <a:rPr lang="ja-JP" altLang="en-US" sz="1600" b="1" u="sng" kern="100" dirty="0">
                <a:latin typeface="Meiryo UI" panose="020B0604030504040204" pitchFamily="50" charset="-128"/>
                <a:ea typeface="Meiryo UI" panose="020B0604030504040204" pitchFamily="50" charset="-128"/>
                <a:cs typeface="Courier New" panose="02070309020205020404" pitchFamily="49" charset="0"/>
              </a:rPr>
              <a:t>官</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、暗号解読</a:t>
            </a:r>
            <a:r>
              <a:rPr lang="ja-JP" altLang="en-US" sz="1600" b="1" u="sng" kern="100" dirty="0">
                <a:latin typeface="Meiryo UI" panose="020B0604030504040204" pitchFamily="50" charset="-128"/>
                <a:ea typeface="Meiryo UI" panose="020B0604030504040204" pitchFamily="50" charset="-128"/>
                <a:cs typeface="Courier New" panose="02070309020205020404" pitchFamily="49" charset="0"/>
              </a:rPr>
              <a:t>官</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等を訓練するために必要な学習を加速化し、その時間を削減しうる</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だろう。</a:t>
            </a:r>
          </a:p>
        </p:txBody>
      </p:sp>
      <p:sp>
        <p:nvSpPr>
          <p:cNvPr id="5" name="テキスト ボックス 4"/>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専門知識の習得を加速させる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236523" cy="1130389"/>
          </a:xfrm>
          <a:prstGeom prst="rect">
            <a:avLst/>
          </a:prstGeom>
        </p:spPr>
      </p:pic>
      <p:sp>
        <p:nvSpPr>
          <p:cNvPr id="7" name="テキスト ボックス 6"/>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32</a:t>
            </a:r>
            <a:endParaRPr kumimoji="1" lang="ja-JP" altLang="en-US" sz="2000" b="1" dirty="0"/>
          </a:p>
        </p:txBody>
      </p:sp>
    </p:spTree>
    <p:extLst>
      <p:ext uri="{BB962C8B-B14F-4D97-AF65-F5344CB8AC3E}">
        <p14:creationId xmlns:p14="http://schemas.microsoft.com/office/powerpoint/2010/main" val="2461069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techcrunchjp.files.wordpress.com/2016/03/f3-large.jp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747" y="4129087"/>
            <a:ext cx="771842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bugbot illo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176" y="629209"/>
            <a:ext cx="4083996" cy="303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
          <p:cNvSpPr>
            <a:spLocks noChangeArrowheads="1"/>
          </p:cNvSpPr>
          <p:nvPr/>
        </p:nvSpPr>
        <p:spPr bwMode="auto">
          <a:xfrm>
            <a:off x="4041247" y="1205494"/>
            <a:ext cx="3641427" cy="187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足の筋肉をプリセットされたリズムで刺激するプロセスは大きな成功を収めた。</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この実験結果は、昆虫の行動および解剖学分野の既知知識を発展させると共に、この技法が「昆虫・コンピュータのハイブリッドロボット」を創造する可能性を示している。</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6" y="1387792"/>
            <a:ext cx="3840480" cy="5455920"/>
          </a:xfrm>
          <a:prstGeom prst="rect">
            <a:avLst/>
          </a:prstGeom>
        </p:spPr>
      </p:pic>
      <p:sp>
        <p:nvSpPr>
          <p:cNvPr id="9" name="テキスト ボックス 8"/>
          <p:cNvSpPr txBox="1"/>
          <p:nvPr/>
        </p:nvSpPr>
        <p:spPr>
          <a:xfrm>
            <a:off x="313507" y="1445788"/>
            <a:ext cx="3430799" cy="369332"/>
          </a:xfrm>
          <a:prstGeom prst="rect">
            <a:avLst/>
          </a:prstGeom>
          <a:noFill/>
        </p:spPr>
        <p:txBody>
          <a:bodyPr wrap="square" rtlCol="0">
            <a:spAutoFit/>
          </a:bodyPr>
          <a:lstStyle/>
          <a:p>
            <a:r>
              <a:rPr kumimoji="1" lang="ja-JP" altLang="en-US" dirty="0">
                <a:solidFill>
                  <a:schemeClr val="bg1"/>
                </a:solidFill>
              </a:rPr>
              <a:t>脳オルガノイドと生物の融合？</a:t>
            </a:r>
          </a:p>
        </p:txBody>
      </p:sp>
      <p:sp>
        <p:nvSpPr>
          <p:cNvPr id="3" name="正方形/長方形 2"/>
          <p:cNvSpPr/>
          <p:nvPr/>
        </p:nvSpPr>
        <p:spPr>
          <a:xfrm>
            <a:off x="3993316" y="636416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3951746" y="367971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150819" y="6350169"/>
            <a:ext cx="3845678" cy="507831"/>
          </a:xfrm>
          <a:prstGeom prst="rect">
            <a:avLst/>
          </a:prstGeom>
        </p:spPr>
        <p:txBody>
          <a:bodyPr wrap="squar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（出典）日本経済新聞　</a:t>
            </a:r>
            <a:r>
              <a:rPr lang="en-US" altLang="ja-JP" sz="900" dirty="0">
                <a:solidFill>
                  <a:schemeClr val="bg1"/>
                </a:solidFill>
                <a:latin typeface="Meiryo UI" panose="020B0604030504040204" pitchFamily="50" charset="-128"/>
                <a:ea typeface="Meiryo UI" panose="020B0604030504040204" pitchFamily="50" charset="-128"/>
              </a:rPr>
              <a:t>http://www.nikkei.com/news/image-article/?R_FLG=0&amp;ad=DSXMZO1172294016012017000001&amp;dc=1&amp;ng=DGXMZO11724910W7A110C1000000&amp;z=20170128</a:t>
            </a:r>
            <a:endParaRPr lang="ja-JP" altLang="en-US" sz="900" dirty="0">
              <a:solidFill>
                <a:schemeClr val="bg1"/>
              </a:solidFill>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2" name="テキスト ボックス 11"/>
          <p:cNvSpPr txBox="1"/>
          <p:nvPr/>
        </p:nvSpPr>
        <p:spPr>
          <a:xfrm>
            <a:off x="2057" y="0"/>
            <a:ext cx="8532344"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昆虫脳を制御</a:t>
            </a:r>
            <a:endParaRPr kumimoji="1" lang="ja-JP" altLang="en-US" sz="6000" b="1" dirty="0">
              <a:latin typeface="游ゴシック" panose="020B0400000000000000" pitchFamily="50" charset="-128"/>
              <a:ea typeface="游ゴシック" panose="020B0400000000000000" pitchFamily="50" charset="-128"/>
            </a:endParaRPr>
          </a:p>
        </p:txBody>
      </p:sp>
      <p:sp>
        <p:nvSpPr>
          <p:cNvPr id="13" name="テキスト ボックス 12"/>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33</a:t>
            </a:r>
            <a:endParaRPr kumimoji="1" lang="ja-JP" altLang="en-US" sz="2000" b="1" dirty="0"/>
          </a:p>
        </p:txBody>
      </p:sp>
    </p:spTree>
    <p:extLst>
      <p:ext uri="{BB962C8B-B14F-4D97-AF65-F5344CB8AC3E}">
        <p14:creationId xmlns:p14="http://schemas.microsoft.com/office/powerpoint/2010/main" val="2574013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3" name="正方形/長方形 2"/>
          <p:cNvSpPr/>
          <p:nvPr/>
        </p:nvSpPr>
        <p:spPr>
          <a:xfrm>
            <a:off x="6025662" y="5246796"/>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6" name="正方形/長方形 5"/>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12" name="正方形/長方形 11"/>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13" name="正方形/長方形 12"/>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15" name="正方形/長方形 14"/>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1" y="6694542"/>
            <a:ext cx="9076427" cy="200055"/>
          </a:xfrm>
          <a:prstGeom prst="rect">
            <a:avLst/>
          </a:prstGeom>
        </p:spPr>
        <p:txBody>
          <a:bodyPr wrap="square">
            <a:spAutoFit/>
          </a:bodyPr>
          <a:lstStyle/>
          <a:p>
            <a:r>
              <a:rPr lang="en-US" altLang="ja-JP" sz="700" dirty="0"/>
              <a:t>http://www.natureasia.com/ja-jp/ndigest/v12/n10/%E3%82%AA%E3%83%AB%E3%82%AC%E3%83%8E%E3%82%A4%E3%83%89%E3%81%AE%E8%88%88%E9%9A%86/68008</a:t>
            </a:r>
            <a:endParaRPr lang="ja-JP" altLang="en-US" sz="700" dirty="0"/>
          </a:p>
        </p:txBody>
      </p:sp>
      <p:sp>
        <p:nvSpPr>
          <p:cNvPr id="9" name="正方形/長方形 8"/>
          <p:cNvSpPr/>
          <p:nvPr/>
        </p:nvSpPr>
        <p:spPr>
          <a:xfrm>
            <a:off x="9440377" y="4603219"/>
            <a:ext cx="2661007"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https://www.theguardian.com/science/2015/aug/18/first-almost-fully-formed-human-brain-grown-in-lab-researchers-claim</a:t>
            </a:r>
            <a:endParaRPr lang="ja-JP" altLang="en-US" sz="900"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7" name="テキスト ボックス 16"/>
          <p:cNvSpPr txBox="1"/>
          <p:nvPr/>
        </p:nvSpPr>
        <p:spPr>
          <a:xfrm>
            <a:off x="2057" y="0"/>
            <a:ext cx="8964144"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オルガノイド</a:t>
            </a:r>
            <a:endParaRPr kumimoji="1" lang="ja-JP" altLang="en-US" sz="6000" b="1"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111652" y="336643"/>
            <a:ext cx="28328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脳の多種多様な細胞と遺伝子の</a:t>
            </a:r>
            <a:r>
              <a:rPr lang="en-US" altLang="ja-JP" sz="1100" dirty="0">
                <a:latin typeface="Meiryo UI" panose="020B0604030504040204" pitchFamily="50" charset="-128"/>
                <a:ea typeface="Meiryo UI" panose="020B0604030504040204" pitchFamily="50" charset="-128"/>
              </a:rPr>
              <a:t>99</a:t>
            </a:r>
            <a:r>
              <a:rPr lang="ja-JP" altLang="en-US" sz="1100" dirty="0">
                <a:latin typeface="Meiryo UI" panose="020B0604030504040204" pitchFamily="50" charset="-128"/>
                <a:ea typeface="Meiryo UI" panose="020B0604030504040204" pitchFamily="50" charset="-128"/>
              </a:rPr>
              <a:t>％を再現。</a:t>
            </a:r>
            <a:endParaRPr lang="en-US" altLang="ja-JP" sz="11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11658600" y="6457890"/>
            <a:ext cx="533400" cy="400110"/>
          </a:xfrm>
          <a:prstGeom prst="rect">
            <a:avLst/>
          </a:prstGeom>
          <a:noFill/>
        </p:spPr>
        <p:txBody>
          <a:bodyPr wrap="square" rtlCol="0">
            <a:spAutoFit/>
          </a:bodyPr>
          <a:lstStyle/>
          <a:p>
            <a:pPr algn="ctr"/>
            <a:r>
              <a:rPr lang="en-US" altLang="ja-JP" sz="2000" b="1" dirty="0"/>
              <a:t>34</a:t>
            </a:r>
            <a:endParaRPr kumimoji="1" lang="ja-JP" altLang="en-US" sz="2000" b="1" dirty="0"/>
          </a:p>
        </p:txBody>
      </p:sp>
    </p:spTree>
    <p:extLst>
      <p:ext uri="{BB962C8B-B14F-4D97-AF65-F5344CB8AC3E}">
        <p14:creationId xmlns:p14="http://schemas.microsoft.com/office/powerpoint/2010/main" val="2442499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7" name="テキスト ボックス 16"/>
          <p:cNvSpPr txBox="1"/>
          <p:nvPr/>
        </p:nvSpPr>
        <p:spPr>
          <a:xfrm>
            <a:off x="1591709" y="0"/>
            <a:ext cx="8964144"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a:t>
            </a:r>
            <a:endParaRPr kumimoji="1" lang="ja-JP" altLang="en-US" sz="6000" b="1" dirty="0">
              <a:latin typeface="游ゴシック" panose="020B0400000000000000" pitchFamily="50" charset="-128"/>
              <a:ea typeface="游ゴシック" panose="020B0400000000000000" pitchFamily="50" charset="-128"/>
            </a:endParaRPr>
          </a:p>
        </p:txBody>
      </p:sp>
      <p:sp>
        <p:nvSpPr>
          <p:cNvPr id="18" name="テキスト ボックス 17"/>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x</a:t>
            </a:r>
            <a:endParaRPr kumimoji="1" lang="ja-JP" altLang="en-US" sz="2000" b="1" dirty="0"/>
          </a:p>
        </p:txBody>
      </p:sp>
    </p:spTree>
    <p:extLst>
      <p:ext uri="{BB962C8B-B14F-4D97-AF65-F5344CB8AC3E}">
        <p14:creationId xmlns:p14="http://schemas.microsoft.com/office/powerpoint/2010/main" val="2895038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8809"/>
            <a:ext cx="2231958" cy="2040382"/>
          </a:xfrm>
          <a:prstGeom prst="rect">
            <a:avLst/>
          </a:prstGeom>
        </p:spPr>
      </p:pic>
      <p:sp>
        <p:nvSpPr>
          <p:cNvPr id="3" name="テキスト ボックス 2"/>
          <p:cNvSpPr txBox="1"/>
          <p:nvPr/>
        </p:nvSpPr>
        <p:spPr>
          <a:xfrm>
            <a:off x="2139950" y="30569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（２）各国動向と企業での開発</a:t>
            </a:r>
          </a:p>
        </p:txBody>
      </p:sp>
      <p:sp>
        <p:nvSpPr>
          <p:cNvPr id="4" name="テキスト ボックス 3"/>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35</a:t>
            </a:r>
            <a:endParaRPr kumimoji="1" lang="ja-JP" altLang="en-US" sz="2000" b="1" dirty="0"/>
          </a:p>
        </p:txBody>
      </p:sp>
    </p:spTree>
    <p:extLst>
      <p:ext uri="{BB962C8B-B14F-4D97-AF65-F5344CB8AC3E}">
        <p14:creationId xmlns:p14="http://schemas.microsoft.com/office/powerpoint/2010/main" val="255755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 y="1"/>
            <a:ext cx="916901" cy="838200"/>
          </a:xfrm>
          <a:prstGeom prst="rect">
            <a:avLst/>
          </a:prstGeom>
        </p:spPr>
      </p:pic>
      <p:sp>
        <p:nvSpPr>
          <p:cNvPr id="2" name="テキスト ボックス 1"/>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
        <p:nvSpPr>
          <p:cNvPr id="4" name="正方形/長方形 3"/>
          <p:cNvSpPr/>
          <p:nvPr/>
        </p:nvSpPr>
        <p:spPr>
          <a:xfrm>
            <a:off x="863600" y="1140549"/>
            <a:ext cx="5715000" cy="1477328"/>
          </a:xfrm>
          <a:prstGeom prst="rect">
            <a:avLst/>
          </a:prstGeom>
        </p:spPr>
        <p:txBody>
          <a:bodyPr wrap="square">
            <a:spAutoFit/>
          </a:bodyPr>
          <a:lstStyle/>
          <a:p>
            <a:r>
              <a:rPr lang="ja-JP" altLang="en-US" b="1" dirty="0">
                <a:latin typeface="Meiryo UI" panose="020B0604030504040204" pitchFamily="50" charset="-128"/>
                <a:ea typeface="Meiryo UI" panose="020B0604030504040204" pitchFamily="50" charset="-128"/>
              </a:rPr>
              <a:t>世界の人口：</a:t>
            </a:r>
            <a:r>
              <a:rPr lang="en-US" altLang="ja-JP" b="1" dirty="0">
                <a:latin typeface="Meiryo UI" panose="020B0604030504040204" pitchFamily="50" charset="-128"/>
                <a:ea typeface="Meiryo UI" panose="020B0604030504040204" pitchFamily="50" charset="-128"/>
              </a:rPr>
              <a:t>70</a:t>
            </a:r>
            <a:r>
              <a:rPr lang="ja-JP" altLang="en-US" b="1" dirty="0">
                <a:latin typeface="Meiryo UI" panose="020B0604030504040204" pitchFamily="50" charset="-128"/>
                <a:ea typeface="Meiryo UI" panose="020B0604030504040204" pitchFamily="50" charset="-128"/>
              </a:rPr>
              <a:t>億</a:t>
            </a:r>
            <a:r>
              <a:rPr lang="en-US" altLang="ja-JP" dirty="0">
                <a:latin typeface="Meiryo UI" panose="020B0604030504040204" pitchFamily="50" charset="-128"/>
                <a:ea typeface="Meiryo UI" panose="020B0604030504040204" pitchFamily="50" charset="-128"/>
              </a:rPr>
              <a:t>(2011</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)→96</a:t>
            </a:r>
            <a:r>
              <a:rPr lang="ja-JP" altLang="en-US" dirty="0">
                <a:latin typeface="Meiryo UI" panose="020B0604030504040204" pitchFamily="50" charset="-128"/>
                <a:ea typeface="Meiryo UI" panose="020B0604030504040204" pitchFamily="50" charset="-128"/>
              </a:rPr>
              <a:t>億（</a:t>
            </a:r>
            <a:r>
              <a:rPr lang="en-US" altLang="ja-JP" dirty="0">
                <a:latin typeface="Meiryo UI" panose="020B0604030504040204" pitchFamily="50" charset="-128"/>
                <a:ea typeface="Meiryo UI" panose="020B0604030504040204" pitchFamily="50" charset="-128"/>
              </a:rPr>
              <a:t>2050</a:t>
            </a:r>
            <a:r>
              <a:rPr lang="ja-JP" altLang="en-US" dirty="0">
                <a:latin typeface="Meiryo UI" panose="020B0604030504040204" pitchFamily="50" charset="-128"/>
                <a:ea typeface="Meiryo UI" panose="020B0604030504040204" pitchFamily="50" charset="-128"/>
              </a:rPr>
              <a:t>年）</a:t>
            </a:r>
            <a:r>
              <a:rPr lang="ja-JP" altLang="en-US" baseline="30000"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1</a:t>
            </a:r>
          </a:p>
          <a:p>
            <a:r>
              <a:rPr lang="ja-JP" altLang="en-US" b="1" dirty="0">
                <a:latin typeface="Meiryo UI" panose="020B0604030504040204" pitchFamily="50" charset="-128"/>
                <a:ea typeface="Meiryo UI" panose="020B0604030504040204" pitchFamily="50" charset="-128"/>
              </a:rPr>
              <a:t>その約</a:t>
            </a:r>
            <a:r>
              <a:rPr lang="en-US" altLang="ja-JP" b="1" dirty="0">
                <a:latin typeface="Meiryo UI" panose="020B0604030504040204" pitchFamily="50" charset="-128"/>
                <a:ea typeface="Meiryo UI" panose="020B0604030504040204" pitchFamily="50" charset="-128"/>
              </a:rPr>
              <a:t>70</a:t>
            </a:r>
            <a:r>
              <a:rPr lang="ja-JP" altLang="en-US" b="1" dirty="0">
                <a:latin typeface="Meiryo UI" panose="020B0604030504040204" pitchFamily="50" charset="-128"/>
                <a:ea typeface="Meiryo UI" panose="020B0604030504040204" pitchFamily="50" charset="-128"/>
              </a:rPr>
              <a:t>％が都市に居住</a:t>
            </a:r>
            <a:r>
              <a:rPr lang="en-US" altLang="ja-JP" dirty="0">
                <a:latin typeface="Meiryo UI" panose="020B0604030504040204" pitchFamily="50" charset="-128"/>
                <a:ea typeface="Meiryo UI" panose="020B0604030504040204" pitchFamily="50" charset="-128"/>
              </a:rPr>
              <a:t>(2050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*1</a:t>
            </a:r>
          </a:p>
          <a:p>
            <a:r>
              <a:rPr lang="ja-JP" altLang="en-US" b="1" dirty="0">
                <a:latin typeface="Meiryo UI" panose="020B0604030504040204" pitchFamily="50" charset="-128"/>
                <a:ea typeface="Meiryo UI" panose="020B0604030504040204" pitchFamily="50" charset="-128"/>
              </a:rPr>
              <a:t>日本の人口</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1.3</a:t>
            </a:r>
            <a:r>
              <a:rPr lang="ja-JP" altLang="en-US" dirty="0">
                <a:latin typeface="Meiryo UI" panose="020B0604030504040204" pitchFamily="50" charset="-128"/>
                <a:ea typeface="Meiryo UI" panose="020B0604030504040204" pitchFamily="50" charset="-128"/>
              </a:rPr>
              <a:t>億</a:t>
            </a:r>
            <a:r>
              <a:rPr lang="en-US" altLang="ja-JP" dirty="0">
                <a:latin typeface="Meiryo UI" panose="020B0604030504040204" pitchFamily="50" charset="-128"/>
                <a:ea typeface="Meiryo UI" panose="020B0604030504040204" pitchFamily="50" charset="-128"/>
              </a:rPr>
              <a:t>(2010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a:t>
            </a:r>
            <a:r>
              <a:rPr lang="en-US" altLang="ja-JP" b="1" dirty="0">
                <a:latin typeface="Meiryo UI" panose="020B0604030504040204" pitchFamily="50" charset="-128"/>
                <a:ea typeface="Meiryo UI" panose="020B0604030504040204" pitchFamily="50" charset="-128"/>
              </a:rPr>
              <a:t>1</a:t>
            </a:r>
            <a:r>
              <a:rPr lang="ja-JP" altLang="en-US" b="1" dirty="0">
                <a:latin typeface="Meiryo UI" panose="020B0604030504040204" pitchFamily="50" charset="-128"/>
                <a:ea typeface="Meiryo UI" panose="020B0604030504040204" pitchFamily="50" charset="-128"/>
              </a:rPr>
              <a:t>億人割れ</a:t>
            </a:r>
            <a:r>
              <a:rPr lang="en-US" altLang="ja-JP" dirty="0">
                <a:latin typeface="Meiryo UI" panose="020B0604030504040204" pitchFamily="50" charset="-128"/>
                <a:ea typeface="Meiryo UI" panose="020B0604030504040204" pitchFamily="50" charset="-128"/>
              </a:rPr>
              <a:t>(2055</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*2</a:t>
            </a:r>
          </a:p>
          <a:p>
            <a:r>
              <a:rPr lang="ja-JP" altLang="en-US" dirty="0">
                <a:latin typeface="Meiryo UI" panose="020B0604030504040204" pitchFamily="50" charset="-128"/>
                <a:ea typeface="Meiryo UI" panose="020B0604030504040204" pitchFamily="50" charset="-128"/>
              </a:rPr>
              <a:t>６割の居住地域の人口が</a:t>
            </a:r>
            <a:r>
              <a:rPr lang="en-US" altLang="ja-JP" dirty="0">
                <a:latin typeface="Meiryo UI" panose="020B0604030504040204" pitchFamily="50" charset="-128"/>
                <a:ea typeface="Meiryo UI" panose="020B0604030504040204" pitchFamily="50" charset="-128"/>
              </a:rPr>
              <a:t>2010</a:t>
            </a:r>
            <a:r>
              <a:rPr lang="ja-JP" altLang="en-US" dirty="0">
                <a:latin typeface="Meiryo UI" panose="020B0604030504040204" pitchFamily="50" charset="-128"/>
                <a:ea typeface="Meiryo UI" panose="020B0604030504040204" pitchFamily="50" charset="-128"/>
              </a:rPr>
              <a:t>年比で</a:t>
            </a:r>
            <a:r>
              <a:rPr lang="en-US" altLang="ja-JP" dirty="0">
                <a:latin typeface="Meiryo UI" panose="020B0604030504040204" pitchFamily="50" charset="-128"/>
                <a:ea typeface="Meiryo UI" panose="020B0604030504040204" pitchFamily="50" charset="-128"/>
              </a:rPr>
              <a:t>50 </a:t>
            </a:r>
            <a:r>
              <a:rPr lang="ja-JP" altLang="en-US" dirty="0">
                <a:latin typeface="Meiryo UI" panose="020B0604030504040204" pitchFamily="50" charset="-128"/>
                <a:ea typeface="Meiryo UI" panose="020B0604030504040204" pitchFamily="50" charset="-128"/>
              </a:rPr>
              <a:t>以下</a:t>
            </a:r>
          </a:p>
          <a:p>
            <a:r>
              <a:rPr lang="ja-JP" altLang="en-US" dirty="0">
                <a:latin typeface="Meiryo UI" panose="020B0604030504040204" pitchFamily="50" charset="-128"/>
                <a:ea typeface="Meiryo UI" panose="020B0604030504040204" pitchFamily="50" charset="-128"/>
              </a:rPr>
              <a:t>２割の居住地域の人口が０に</a:t>
            </a:r>
            <a:r>
              <a:rPr lang="en-US" altLang="ja-JP" dirty="0">
                <a:latin typeface="Meiryo UI" panose="020B0604030504040204" pitchFamily="50" charset="-128"/>
                <a:ea typeface="Meiryo UI" panose="020B0604030504040204" pitchFamily="50" charset="-128"/>
              </a:rPr>
              <a:t>(2050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*3</a:t>
            </a:r>
          </a:p>
        </p:txBody>
      </p:sp>
      <p:sp>
        <p:nvSpPr>
          <p:cNvPr id="6" name="正方形/長方形 5"/>
          <p:cNvSpPr/>
          <p:nvPr/>
        </p:nvSpPr>
        <p:spPr>
          <a:xfrm>
            <a:off x="863600" y="3024554"/>
            <a:ext cx="6096000" cy="646331"/>
          </a:xfrm>
          <a:prstGeom prst="rect">
            <a:avLst/>
          </a:prstGeom>
        </p:spPr>
        <p:txBody>
          <a:bodyPr>
            <a:spAutoFit/>
          </a:bodyPr>
          <a:lstStyle/>
          <a:p>
            <a:r>
              <a:rPr lang="en-US" altLang="ja-JP" dirty="0">
                <a:latin typeface="Meiryo UI" panose="020B0604030504040204" pitchFamily="50" charset="-128"/>
                <a:ea typeface="Meiryo UI" panose="020B0604030504040204" pitchFamily="50" charset="-128"/>
              </a:rPr>
              <a:t>OECD</a:t>
            </a:r>
            <a:r>
              <a:rPr lang="ja-JP" altLang="en-US" dirty="0">
                <a:latin typeface="Meiryo UI" panose="020B0604030504040204" pitchFamily="50" charset="-128"/>
                <a:ea typeface="Meiryo UI" panose="020B0604030504040204" pitchFamily="50" charset="-128"/>
              </a:rPr>
              <a:t>諸国：</a:t>
            </a:r>
            <a:r>
              <a:rPr lang="en-US" altLang="ja-JP" dirty="0">
                <a:latin typeface="Meiryo UI" panose="020B0604030504040204" pitchFamily="50" charset="-128"/>
                <a:ea typeface="Meiryo UI" panose="020B0604030504040204" pitchFamily="50" charset="-128"/>
              </a:rPr>
              <a:t>15</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(2010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)→25%</a:t>
            </a:r>
            <a:r>
              <a:rPr lang="ja-JP" altLang="en-US" dirty="0">
                <a:latin typeface="Meiryo UI" panose="020B0604030504040204" pitchFamily="50" charset="-128"/>
                <a:ea typeface="Meiryo UI" panose="020B0604030504040204" pitchFamily="50" charset="-128"/>
              </a:rPr>
              <a:t>以上（</a:t>
            </a:r>
            <a:r>
              <a:rPr lang="en-US" altLang="ja-JP" dirty="0">
                <a:latin typeface="Meiryo UI" panose="020B0604030504040204" pitchFamily="50" charset="-128"/>
                <a:ea typeface="Meiryo UI" panose="020B0604030504040204" pitchFamily="50" charset="-128"/>
              </a:rPr>
              <a:t>2050</a:t>
            </a:r>
            <a:r>
              <a:rPr lang="ja-JP" altLang="en-US" dirty="0">
                <a:latin typeface="Meiryo UI" panose="020B0604030504040204" pitchFamily="50" charset="-128"/>
                <a:ea typeface="Meiryo UI" panose="020B0604030504040204" pitchFamily="50" charset="-128"/>
              </a:rPr>
              <a:t>年）</a:t>
            </a:r>
            <a:r>
              <a:rPr lang="ja-JP" altLang="en-US" baseline="30000"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1</a:t>
            </a:r>
          </a:p>
          <a:p>
            <a:r>
              <a:rPr lang="ja-JP" altLang="en-US" b="1" dirty="0">
                <a:latin typeface="Meiryo UI" panose="020B0604030504040204" pitchFamily="50" charset="-128"/>
                <a:ea typeface="Meiryo UI" panose="020B0604030504040204" pitchFamily="50" charset="-128"/>
              </a:rPr>
              <a:t>日本</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23</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(2010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a:t>
            </a:r>
            <a:r>
              <a:rPr lang="en-US" altLang="ja-JP" b="1" dirty="0">
                <a:latin typeface="Meiryo UI" panose="020B0604030504040204" pitchFamily="50" charset="-128"/>
                <a:ea typeface="Meiryo UI" panose="020B0604030504040204" pitchFamily="50" charset="-128"/>
              </a:rPr>
              <a:t>38%</a:t>
            </a:r>
            <a:r>
              <a:rPr lang="en-US" altLang="ja-JP" dirty="0">
                <a:latin typeface="Meiryo UI" panose="020B0604030504040204" pitchFamily="50" charset="-128"/>
                <a:ea typeface="Meiryo UI" panose="020B0604030504040204" pitchFamily="50" charset="-128"/>
              </a:rPr>
              <a:t>(2050</a:t>
            </a:r>
            <a:r>
              <a:rPr lang="ja-JP" altLang="en-US" dirty="0">
                <a:latin typeface="Meiryo UI" panose="020B0604030504040204" pitchFamily="50" charset="-128"/>
                <a:ea typeface="Meiryo UI" panose="020B0604030504040204" pitchFamily="50" charset="-128"/>
              </a:rPr>
              <a:t>年）</a:t>
            </a:r>
            <a:r>
              <a:rPr lang="ja-JP" altLang="en-US" baseline="30000"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2</a:t>
            </a:r>
          </a:p>
        </p:txBody>
      </p:sp>
      <p:sp>
        <p:nvSpPr>
          <p:cNvPr id="7" name="正方形/長方形 6"/>
          <p:cNvSpPr/>
          <p:nvPr/>
        </p:nvSpPr>
        <p:spPr>
          <a:xfrm>
            <a:off x="738974" y="4188801"/>
            <a:ext cx="6819900" cy="1000274"/>
          </a:xfrm>
          <a:prstGeom prst="rect">
            <a:avLst/>
          </a:prstGeom>
        </p:spPr>
        <p:txBody>
          <a:bodyPr wrap="square">
            <a:spAutoFit/>
          </a:bodyPr>
          <a:lstStyle/>
          <a:p>
            <a:pPr marL="53340" marR="241300">
              <a:lnSpc>
                <a:spcPct val="100000"/>
              </a:lnSpc>
              <a:spcBef>
                <a:spcPts val="595"/>
              </a:spcBef>
            </a:pPr>
            <a:r>
              <a:rPr lang="ja-JP" altLang="en-US" b="1" dirty="0">
                <a:latin typeface="Meiryo UI" panose="020B0604030504040204" pitchFamily="50" charset="-128"/>
                <a:ea typeface="Meiryo UI" panose="020B0604030504040204" pitchFamily="50" charset="-128"/>
                <a:cs typeface="Noto Sans CJK JP Regular"/>
              </a:rPr>
              <a:t>世界のエネルギー需要</a:t>
            </a:r>
            <a:r>
              <a:rPr lang="ja-JP" altLang="en-US" b="1" spc="-15" dirty="0">
                <a:latin typeface="Meiryo UI" panose="020B0604030504040204" pitchFamily="50" charset="-128"/>
                <a:ea typeface="Meiryo UI" panose="020B0604030504040204" pitchFamily="50" charset="-128"/>
                <a:cs typeface="Noto Sans CJK JP Regular"/>
              </a:rPr>
              <a:t>は</a:t>
            </a:r>
            <a:r>
              <a:rPr lang="en-US" altLang="ja-JP" b="1" spc="95" dirty="0">
                <a:latin typeface="Meiryo UI" panose="020B0604030504040204" pitchFamily="50" charset="-128"/>
                <a:ea typeface="Meiryo UI" panose="020B0604030504040204" pitchFamily="50" charset="-128"/>
                <a:cs typeface="Noto Sans CJK JP Regular"/>
              </a:rPr>
              <a:t>2010</a:t>
            </a:r>
            <a:r>
              <a:rPr lang="ja-JP" altLang="en-US" b="1" dirty="0">
                <a:latin typeface="Meiryo UI" panose="020B0604030504040204" pitchFamily="50" charset="-128"/>
                <a:ea typeface="Meiryo UI" panose="020B0604030504040204" pitchFamily="50" charset="-128"/>
                <a:cs typeface="Noto Sans CJK JP Regular"/>
              </a:rPr>
              <a:t>年</a:t>
            </a:r>
            <a:r>
              <a:rPr lang="ja-JP" altLang="en-US" b="1" spc="-15" dirty="0">
                <a:latin typeface="Meiryo UI" panose="020B0604030504040204" pitchFamily="50" charset="-128"/>
                <a:ea typeface="Meiryo UI" panose="020B0604030504040204" pitchFamily="50" charset="-128"/>
                <a:cs typeface="Noto Sans CJK JP Regular"/>
              </a:rPr>
              <a:t>比</a:t>
            </a:r>
            <a:r>
              <a:rPr lang="ja-JP" altLang="en-US" b="1" spc="-5" dirty="0">
                <a:latin typeface="Meiryo UI" panose="020B0604030504040204" pitchFamily="50" charset="-128"/>
                <a:ea typeface="Meiryo UI" panose="020B0604030504040204" pitchFamily="50" charset="-128"/>
                <a:cs typeface="Noto Sans CJK JP Regular"/>
              </a:rPr>
              <a:t>で</a:t>
            </a:r>
            <a:r>
              <a:rPr lang="en-US" altLang="ja-JP" b="1" spc="120" dirty="0">
                <a:latin typeface="Meiryo UI" panose="020B0604030504040204" pitchFamily="50" charset="-128"/>
                <a:ea typeface="Meiryo UI" panose="020B0604030504040204" pitchFamily="50" charset="-128"/>
                <a:cs typeface="Noto Sans CJK JP Regular"/>
              </a:rPr>
              <a:t>80</a:t>
            </a:r>
            <a:r>
              <a:rPr lang="ja-JP" altLang="en-US" b="1" spc="120" dirty="0">
                <a:latin typeface="Meiryo UI" panose="020B0604030504040204" pitchFamily="50" charset="-128"/>
                <a:ea typeface="Meiryo UI" panose="020B0604030504040204" pitchFamily="50" charset="-128"/>
                <a:cs typeface="Noto Sans CJK JP Regular"/>
              </a:rPr>
              <a:t>％</a:t>
            </a:r>
            <a:r>
              <a:rPr lang="ja-JP" altLang="en-US" b="1" spc="-15" dirty="0">
                <a:latin typeface="Meiryo UI" panose="020B0604030504040204" pitchFamily="50" charset="-128"/>
                <a:ea typeface="Meiryo UI" panose="020B0604030504040204" pitchFamily="50" charset="-128"/>
                <a:cs typeface="Noto Sans CJK JP Regular"/>
              </a:rPr>
              <a:t>増</a:t>
            </a:r>
            <a:r>
              <a:rPr lang="en-US" altLang="ja-JP" spc="130" dirty="0">
                <a:latin typeface="Meiryo UI" panose="020B0604030504040204" pitchFamily="50" charset="-128"/>
                <a:ea typeface="Meiryo UI" panose="020B0604030504040204" pitchFamily="50" charset="-128"/>
                <a:cs typeface="Noto Sans CJK JP Regular"/>
              </a:rPr>
              <a:t>(2050</a:t>
            </a:r>
            <a:r>
              <a:rPr lang="ja-JP" altLang="en-US" spc="-15" dirty="0">
                <a:latin typeface="Meiryo UI" panose="020B0604030504040204" pitchFamily="50" charset="-128"/>
                <a:ea typeface="Meiryo UI" panose="020B0604030504040204" pitchFamily="50" charset="-128"/>
                <a:cs typeface="Noto Sans CJK JP Regular"/>
              </a:rPr>
              <a:t>年 </a:t>
            </a:r>
            <a:r>
              <a:rPr lang="en-US" altLang="ja-JP" spc="20" dirty="0">
                <a:latin typeface="Meiryo UI" panose="020B0604030504040204" pitchFamily="50" charset="-128"/>
                <a:ea typeface="Meiryo UI" panose="020B0604030504040204" pitchFamily="50" charset="-128"/>
                <a:cs typeface="Noto Sans CJK JP Regular"/>
              </a:rPr>
              <a:t>)</a:t>
            </a:r>
            <a:r>
              <a:rPr lang="ja-JP" altLang="en-US" spc="30" baseline="24691" dirty="0">
                <a:latin typeface="Meiryo UI" panose="020B0604030504040204" pitchFamily="50" charset="-128"/>
                <a:ea typeface="Meiryo UI" panose="020B0604030504040204" pitchFamily="50" charset="-128"/>
                <a:cs typeface="Noto Sans CJK JP Regular"/>
              </a:rPr>
              <a:t>*</a:t>
            </a:r>
            <a:r>
              <a:rPr lang="en-US" altLang="ja-JP" spc="30" baseline="24691" dirty="0">
                <a:latin typeface="Meiryo UI" panose="020B0604030504040204" pitchFamily="50" charset="-128"/>
                <a:ea typeface="Meiryo UI" panose="020B0604030504040204" pitchFamily="50" charset="-128"/>
                <a:cs typeface="Noto Sans CJK JP Regular"/>
              </a:rPr>
              <a:t>1</a:t>
            </a:r>
          </a:p>
          <a:p>
            <a:pPr marL="53340" marR="241300">
              <a:lnSpc>
                <a:spcPct val="100000"/>
              </a:lnSpc>
              <a:spcBef>
                <a:spcPts val="595"/>
              </a:spcBef>
            </a:pPr>
            <a:r>
              <a:rPr lang="ja-JP" altLang="en-US" b="1" dirty="0">
                <a:latin typeface="Meiryo UI" panose="020B0604030504040204" pitchFamily="50" charset="-128"/>
                <a:ea typeface="Meiryo UI" panose="020B0604030504040204" pitchFamily="50" charset="-128"/>
                <a:cs typeface="Noto Sans CJK JP Regular"/>
              </a:rPr>
              <a:t>温室効果ガスは</a:t>
            </a:r>
            <a:r>
              <a:rPr lang="en-US" altLang="ja-JP" b="1" spc="95" dirty="0">
                <a:latin typeface="Meiryo UI" panose="020B0604030504040204" pitchFamily="50" charset="-128"/>
                <a:ea typeface="Meiryo UI" panose="020B0604030504040204" pitchFamily="50" charset="-128"/>
                <a:cs typeface="Noto Sans CJK JP Regular"/>
              </a:rPr>
              <a:t>2010</a:t>
            </a:r>
            <a:r>
              <a:rPr lang="ja-JP" altLang="en-US" b="1" dirty="0">
                <a:latin typeface="Meiryo UI" panose="020B0604030504040204" pitchFamily="50" charset="-128"/>
                <a:ea typeface="Meiryo UI" panose="020B0604030504040204" pitchFamily="50" charset="-128"/>
                <a:cs typeface="Noto Sans CJK JP Regular"/>
              </a:rPr>
              <a:t>年比</a:t>
            </a:r>
            <a:r>
              <a:rPr lang="ja-JP" altLang="en-US" b="1" spc="-15" dirty="0">
                <a:latin typeface="Meiryo UI" panose="020B0604030504040204" pitchFamily="50" charset="-128"/>
                <a:ea typeface="Meiryo UI" panose="020B0604030504040204" pitchFamily="50" charset="-128"/>
                <a:cs typeface="Noto Sans CJK JP Regular"/>
              </a:rPr>
              <a:t>で</a:t>
            </a:r>
            <a:r>
              <a:rPr lang="en-US" altLang="ja-JP" b="1" spc="120" dirty="0">
                <a:latin typeface="Meiryo UI" panose="020B0604030504040204" pitchFamily="50" charset="-128"/>
                <a:ea typeface="Meiryo UI" panose="020B0604030504040204" pitchFamily="50" charset="-128"/>
                <a:cs typeface="Noto Sans CJK JP Regular"/>
              </a:rPr>
              <a:t>50</a:t>
            </a:r>
            <a:r>
              <a:rPr lang="ja-JP" altLang="en-US" b="1" spc="120" dirty="0">
                <a:latin typeface="Meiryo UI" panose="020B0604030504040204" pitchFamily="50" charset="-128"/>
                <a:ea typeface="Meiryo UI" panose="020B0604030504040204" pitchFamily="50" charset="-128"/>
                <a:cs typeface="Noto Sans CJK JP Regular"/>
              </a:rPr>
              <a:t>％</a:t>
            </a:r>
            <a:r>
              <a:rPr lang="ja-JP" altLang="en-US" b="1" dirty="0">
                <a:latin typeface="Meiryo UI" panose="020B0604030504040204" pitchFamily="50" charset="-128"/>
                <a:ea typeface="Meiryo UI" panose="020B0604030504040204" pitchFamily="50" charset="-128"/>
                <a:cs typeface="Noto Sans CJK JP Regular"/>
              </a:rPr>
              <a:t>増</a:t>
            </a:r>
            <a:r>
              <a:rPr lang="en-US" altLang="ja-JP" spc="130" dirty="0">
                <a:latin typeface="Meiryo UI" panose="020B0604030504040204" pitchFamily="50" charset="-128"/>
                <a:ea typeface="Meiryo UI" panose="020B0604030504040204" pitchFamily="50" charset="-128"/>
                <a:cs typeface="Noto Sans CJK JP Regular"/>
              </a:rPr>
              <a:t>(2050</a:t>
            </a:r>
            <a:r>
              <a:rPr lang="ja-JP" altLang="en-US" dirty="0">
                <a:latin typeface="Meiryo UI" panose="020B0604030504040204" pitchFamily="50" charset="-128"/>
                <a:ea typeface="Meiryo UI" panose="020B0604030504040204" pitchFamily="50" charset="-128"/>
                <a:cs typeface="Noto Sans CJK JP Regular"/>
              </a:rPr>
              <a:t>年</a:t>
            </a:r>
            <a:r>
              <a:rPr lang="en-US" altLang="ja-JP" spc="170" dirty="0">
                <a:latin typeface="Meiryo UI" panose="020B0604030504040204" pitchFamily="50" charset="-128"/>
                <a:ea typeface="Meiryo UI" panose="020B0604030504040204" pitchFamily="50" charset="-128"/>
                <a:cs typeface="Noto Sans CJK JP Regular"/>
              </a:rPr>
              <a:t>)</a:t>
            </a:r>
            <a:r>
              <a:rPr lang="ja-JP" altLang="en-US" spc="254" baseline="24691" dirty="0">
                <a:latin typeface="Meiryo UI" panose="020B0604030504040204" pitchFamily="50" charset="-128"/>
                <a:ea typeface="Meiryo UI" panose="020B0604030504040204" pitchFamily="50" charset="-128"/>
                <a:cs typeface="Noto Sans CJK JP Regular"/>
              </a:rPr>
              <a:t>*</a:t>
            </a:r>
            <a:r>
              <a:rPr lang="en-US" altLang="ja-JP" spc="254" baseline="24691" dirty="0">
                <a:latin typeface="Meiryo UI" panose="020B0604030504040204" pitchFamily="50" charset="-128"/>
                <a:ea typeface="Meiryo UI" panose="020B0604030504040204" pitchFamily="50" charset="-128"/>
                <a:cs typeface="Noto Sans CJK JP Regular"/>
              </a:rPr>
              <a:t>1</a:t>
            </a:r>
            <a:endParaRPr lang="ja-JP" altLang="en-US" baseline="24691" dirty="0">
              <a:latin typeface="Meiryo UI" panose="020B0604030504040204" pitchFamily="50" charset="-128"/>
              <a:ea typeface="Meiryo UI" panose="020B0604030504040204" pitchFamily="50" charset="-128"/>
              <a:cs typeface="Noto Sans CJK JP Regular"/>
            </a:endParaRPr>
          </a:p>
          <a:p>
            <a:pPr marL="53340">
              <a:lnSpc>
                <a:spcPct val="100000"/>
              </a:lnSpc>
            </a:pPr>
            <a:r>
              <a:rPr lang="ja-JP" altLang="en-US" b="1" dirty="0">
                <a:latin typeface="Meiryo UI" panose="020B0604030504040204" pitchFamily="50" charset="-128"/>
                <a:ea typeface="Meiryo UI" panose="020B0604030504040204" pitchFamily="50" charset="-128"/>
                <a:cs typeface="Noto Sans CJK JP Regular"/>
              </a:rPr>
              <a:t>世界平均気温は産業革</a:t>
            </a:r>
            <a:r>
              <a:rPr lang="ja-JP" altLang="en-US" b="1" spc="-15" dirty="0">
                <a:latin typeface="Meiryo UI" panose="020B0604030504040204" pitchFamily="50" charset="-128"/>
                <a:ea typeface="Meiryo UI" panose="020B0604030504040204" pitchFamily="50" charset="-128"/>
                <a:cs typeface="Noto Sans CJK JP Regular"/>
              </a:rPr>
              <a:t>命</a:t>
            </a:r>
            <a:r>
              <a:rPr lang="ja-JP" altLang="en-US" b="1" dirty="0">
                <a:latin typeface="Meiryo UI" panose="020B0604030504040204" pitchFamily="50" charset="-128"/>
                <a:ea typeface="Meiryo UI" panose="020B0604030504040204" pitchFamily="50" charset="-128"/>
                <a:cs typeface="Noto Sans CJK JP Regular"/>
              </a:rPr>
              <a:t>前と</a:t>
            </a:r>
            <a:r>
              <a:rPr lang="ja-JP" altLang="en-US" b="1" spc="-15" dirty="0">
                <a:latin typeface="Meiryo UI" panose="020B0604030504040204" pitchFamily="50" charset="-128"/>
                <a:ea typeface="Meiryo UI" panose="020B0604030504040204" pitchFamily="50" charset="-128"/>
                <a:cs typeface="Noto Sans CJK JP Regular"/>
              </a:rPr>
              <a:t>比</a:t>
            </a:r>
            <a:r>
              <a:rPr lang="ja-JP" altLang="en-US" b="1" dirty="0">
                <a:latin typeface="Meiryo UI" panose="020B0604030504040204" pitchFamily="50" charset="-128"/>
                <a:ea typeface="Meiryo UI" panose="020B0604030504040204" pitchFamily="50" charset="-128"/>
                <a:cs typeface="Noto Sans CJK JP Regular"/>
              </a:rPr>
              <a:t>べ</a:t>
            </a:r>
            <a:r>
              <a:rPr lang="en-US" altLang="ja-JP" b="1" spc="140" dirty="0">
                <a:latin typeface="Meiryo UI" panose="020B0604030504040204" pitchFamily="50" charset="-128"/>
                <a:ea typeface="Meiryo UI" panose="020B0604030504040204" pitchFamily="50" charset="-128"/>
                <a:cs typeface="Noto Sans CJK JP Regular"/>
              </a:rPr>
              <a:t>3-6℃</a:t>
            </a:r>
            <a:r>
              <a:rPr lang="ja-JP" altLang="en-US" b="1" dirty="0">
                <a:latin typeface="Meiryo UI" panose="020B0604030504040204" pitchFamily="50" charset="-128"/>
                <a:ea typeface="Meiryo UI" panose="020B0604030504040204" pitchFamily="50" charset="-128"/>
                <a:cs typeface="Noto Sans CJK JP Regular"/>
              </a:rPr>
              <a:t>増</a:t>
            </a:r>
            <a:r>
              <a:rPr lang="ja-JP" altLang="en-US" spc="65" dirty="0">
                <a:latin typeface="Meiryo UI" panose="020B0604030504040204" pitchFamily="50" charset="-128"/>
                <a:ea typeface="Meiryo UI" panose="020B0604030504040204" pitchFamily="50" charset="-128"/>
                <a:cs typeface="Noto Sans CJK JP Regular"/>
              </a:rPr>
              <a:t>（</a:t>
            </a:r>
            <a:r>
              <a:rPr lang="en-US" altLang="ja-JP" spc="65" dirty="0">
                <a:latin typeface="Meiryo UI" panose="020B0604030504040204" pitchFamily="50" charset="-128"/>
                <a:ea typeface="Meiryo UI" panose="020B0604030504040204" pitchFamily="50" charset="-128"/>
                <a:cs typeface="Noto Sans CJK JP Regular"/>
              </a:rPr>
              <a:t>21</a:t>
            </a:r>
            <a:r>
              <a:rPr lang="ja-JP" altLang="en-US" spc="-15" dirty="0">
                <a:latin typeface="Meiryo UI" panose="020B0604030504040204" pitchFamily="50" charset="-128"/>
                <a:ea typeface="Meiryo UI" panose="020B0604030504040204" pitchFamily="50" charset="-128"/>
                <a:cs typeface="Noto Sans CJK JP Regular"/>
              </a:rPr>
              <a:t>世</a:t>
            </a:r>
            <a:r>
              <a:rPr lang="ja-JP" altLang="en-US" dirty="0">
                <a:latin typeface="Meiryo UI" panose="020B0604030504040204" pitchFamily="50" charset="-128"/>
                <a:ea typeface="Meiryo UI" panose="020B0604030504040204" pitchFamily="50" charset="-128"/>
                <a:cs typeface="Noto Sans CJK JP Regular"/>
              </a:rPr>
              <a:t>紀末</a:t>
            </a:r>
            <a:r>
              <a:rPr lang="ja-JP" altLang="en-US" spc="75" dirty="0">
                <a:latin typeface="Meiryo UI" panose="020B0604030504040204" pitchFamily="50" charset="-128"/>
                <a:ea typeface="Meiryo UI" panose="020B0604030504040204" pitchFamily="50" charset="-128"/>
                <a:cs typeface="Noto Sans CJK JP Regular"/>
              </a:rPr>
              <a:t>）</a:t>
            </a:r>
            <a:r>
              <a:rPr lang="ja-JP" altLang="en-US" spc="112" baseline="24691" dirty="0">
                <a:latin typeface="Meiryo UI" panose="020B0604030504040204" pitchFamily="50" charset="-128"/>
                <a:ea typeface="Meiryo UI" panose="020B0604030504040204" pitchFamily="50" charset="-128"/>
                <a:cs typeface="Noto Sans CJK JP Regular"/>
              </a:rPr>
              <a:t>*</a:t>
            </a:r>
            <a:r>
              <a:rPr lang="en-US" altLang="ja-JP" spc="112" baseline="24691" dirty="0">
                <a:latin typeface="Meiryo UI" panose="020B0604030504040204" pitchFamily="50" charset="-128"/>
                <a:ea typeface="Meiryo UI" panose="020B0604030504040204" pitchFamily="50" charset="-128"/>
                <a:cs typeface="Noto Sans CJK JP Regular"/>
              </a:rPr>
              <a:t>1</a:t>
            </a:r>
            <a:endParaRPr lang="ja-JP" altLang="en-US" baseline="24691" dirty="0">
              <a:latin typeface="Meiryo UI" panose="020B0604030504040204" pitchFamily="50" charset="-128"/>
              <a:ea typeface="Meiryo UI" panose="020B0604030504040204" pitchFamily="50" charset="-128"/>
              <a:cs typeface="Noto Sans CJK JP Regular"/>
            </a:endParaRPr>
          </a:p>
        </p:txBody>
      </p:sp>
      <p:sp>
        <p:nvSpPr>
          <p:cNvPr id="9" name="正方形/長方形 8"/>
          <p:cNvSpPr/>
          <p:nvPr/>
        </p:nvSpPr>
        <p:spPr>
          <a:xfrm>
            <a:off x="863600" y="5672969"/>
            <a:ext cx="6096000" cy="923330"/>
          </a:xfrm>
          <a:prstGeom prst="rect">
            <a:avLst/>
          </a:prstGeom>
        </p:spPr>
        <p:txBody>
          <a:bodyPr>
            <a:spAutoFit/>
          </a:bodyPr>
          <a:lstStyle/>
          <a:p>
            <a:r>
              <a:rPr lang="ja-JP" altLang="en-US" b="1" dirty="0">
                <a:latin typeface="Meiryo UI" panose="020B0604030504040204" pitchFamily="50" charset="-128"/>
                <a:ea typeface="Meiryo UI" panose="020B0604030504040204" pitchFamily="50" charset="-128"/>
              </a:rPr>
              <a:t>世界の経済規模</a:t>
            </a:r>
            <a:r>
              <a:rPr lang="en-US" altLang="ja-JP" b="1" dirty="0">
                <a:latin typeface="Meiryo UI" panose="020B0604030504040204" pitchFamily="50" charset="-128"/>
                <a:ea typeface="Meiryo UI" panose="020B0604030504040204" pitchFamily="50" charset="-128"/>
              </a:rPr>
              <a:t>:2016</a:t>
            </a:r>
            <a:r>
              <a:rPr lang="ja-JP" altLang="en-US" b="1" dirty="0">
                <a:latin typeface="Meiryo UI" panose="020B0604030504040204" pitchFamily="50" charset="-128"/>
                <a:ea typeface="Meiryo UI" panose="020B0604030504040204" pitchFamily="50" charset="-128"/>
              </a:rPr>
              <a:t>年の約</a:t>
            </a:r>
            <a:r>
              <a:rPr lang="en-US" altLang="ja-JP" b="1" dirty="0">
                <a:latin typeface="Meiryo UI" panose="020B0604030504040204" pitchFamily="50" charset="-128"/>
                <a:ea typeface="Meiryo UI" panose="020B0604030504040204" pitchFamily="50" charset="-128"/>
              </a:rPr>
              <a:t>2</a:t>
            </a:r>
            <a:r>
              <a:rPr lang="ja-JP" altLang="en-US" b="1" dirty="0">
                <a:latin typeface="Meiryo UI" panose="020B0604030504040204" pitchFamily="50" charset="-128"/>
                <a:ea typeface="Meiryo UI" panose="020B0604030504040204" pitchFamily="50" charset="-128"/>
              </a:rPr>
              <a:t>倍超</a:t>
            </a:r>
            <a:r>
              <a:rPr lang="en-US" altLang="ja-JP" dirty="0">
                <a:latin typeface="Meiryo UI" panose="020B0604030504040204" pitchFamily="50" charset="-128"/>
                <a:ea typeface="Meiryo UI" panose="020B0604030504040204" pitchFamily="50" charset="-128"/>
              </a:rPr>
              <a:t>(2050</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*4</a:t>
            </a:r>
          </a:p>
          <a:p>
            <a:r>
              <a:rPr lang="ja-JP" altLang="en-US" b="1" dirty="0">
                <a:latin typeface="Meiryo UI" panose="020B0604030504040204" pitchFamily="50" charset="-128"/>
                <a:ea typeface="Meiryo UI" panose="020B0604030504040204" pitchFamily="50" charset="-128"/>
              </a:rPr>
              <a:t>日本の</a:t>
            </a:r>
            <a:r>
              <a:rPr lang="en-US" altLang="ja-JP" b="1" dirty="0">
                <a:latin typeface="Meiryo UI" panose="020B0604030504040204" pitchFamily="50" charset="-128"/>
                <a:ea typeface="Meiryo UI" panose="020B0604030504040204" pitchFamily="50" charset="-128"/>
              </a:rPr>
              <a:t>GDP</a:t>
            </a:r>
            <a:r>
              <a:rPr lang="ja-JP" altLang="en-US" b="1" dirty="0">
                <a:latin typeface="Meiryo UI" panose="020B0604030504040204" pitchFamily="50" charset="-128"/>
                <a:ea typeface="Meiryo UI" panose="020B0604030504040204" pitchFamily="50" charset="-128"/>
              </a:rPr>
              <a:t>順位</a:t>
            </a:r>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世界</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位</a:t>
            </a:r>
            <a:r>
              <a:rPr lang="en-US" altLang="ja-JP" dirty="0">
                <a:latin typeface="Meiryo UI" panose="020B0604030504040204" pitchFamily="50" charset="-128"/>
                <a:ea typeface="Meiryo UI" panose="020B0604030504040204" pitchFamily="50" charset="-128"/>
              </a:rPr>
              <a:t>(2016)→</a:t>
            </a:r>
            <a:r>
              <a:rPr lang="en-US" altLang="ja-JP" b="1" dirty="0">
                <a:latin typeface="Meiryo UI" panose="020B0604030504040204" pitchFamily="50" charset="-128"/>
                <a:ea typeface="Meiryo UI" panose="020B0604030504040204" pitchFamily="50" charset="-128"/>
              </a:rPr>
              <a:t>8</a:t>
            </a:r>
            <a:r>
              <a:rPr lang="ja-JP" altLang="en-US" b="1" dirty="0">
                <a:latin typeface="Meiryo UI" panose="020B0604030504040204" pitchFamily="50" charset="-128"/>
                <a:ea typeface="Meiryo UI" panose="020B0604030504040204" pitchFamily="50" charset="-128"/>
              </a:rPr>
              <a:t>位</a:t>
            </a:r>
            <a:r>
              <a:rPr lang="en-US" altLang="ja-JP" b="1" dirty="0">
                <a:latin typeface="Meiryo UI" panose="020B0604030504040204" pitchFamily="50" charset="-128"/>
                <a:ea typeface="Meiryo UI" panose="020B0604030504040204" pitchFamily="50" charset="-128"/>
              </a:rPr>
              <a:t>(2050</a:t>
            </a:r>
            <a:r>
              <a:rPr lang="ja-JP" altLang="en-US" b="1" dirty="0">
                <a:latin typeface="Meiryo UI" panose="020B0604030504040204" pitchFamily="50" charset="-128"/>
                <a:ea typeface="Meiryo UI" panose="020B0604030504040204" pitchFamily="50" charset="-128"/>
              </a:rPr>
              <a:t>年</a:t>
            </a:r>
            <a:r>
              <a:rPr lang="en-US" altLang="ja-JP" b="1"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*4</a:t>
            </a:r>
          </a:p>
          <a:p>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中、印、米、インドネシア、ブラジル、ロシア、メキシコの次）</a:t>
            </a:r>
          </a:p>
        </p:txBody>
      </p:sp>
      <p:sp>
        <p:nvSpPr>
          <p:cNvPr id="10" name="object 2"/>
          <p:cNvSpPr/>
          <p:nvPr/>
        </p:nvSpPr>
        <p:spPr>
          <a:xfrm>
            <a:off x="6680199" y="475465"/>
            <a:ext cx="5284273" cy="3288025"/>
          </a:xfrm>
          <a:prstGeom prst="rect">
            <a:avLst/>
          </a:prstGeom>
          <a:blipFill>
            <a:blip r:embed="rId3" cstate="print"/>
            <a:stretch>
              <a:fillRect/>
            </a:stretch>
          </a:blipFill>
        </p:spPr>
        <p:txBody>
          <a:bodyPr wrap="square" lIns="0" tIns="0" rIns="0" bIns="0" rtlCol="0"/>
          <a:lstStyle/>
          <a:p>
            <a:endParaRPr/>
          </a:p>
        </p:txBody>
      </p:sp>
      <p:sp>
        <p:nvSpPr>
          <p:cNvPr id="11" name="object 36"/>
          <p:cNvSpPr txBox="1"/>
          <p:nvPr/>
        </p:nvSpPr>
        <p:spPr>
          <a:xfrm>
            <a:off x="6959600" y="172177"/>
            <a:ext cx="4543340" cy="303288"/>
          </a:xfrm>
          <a:prstGeom prst="rect">
            <a:avLst/>
          </a:prstGeom>
          <a:ln w="9144">
            <a:noFill/>
          </a:ln>
        </p:spPr>
        <p:txBody>
          <a:bodyPr vert="horz" wrap="square" lIns="0" tIns="84455" rIns="0" bIns="0" rtlCol="0">
            <a:spAutoFit/>
          </a:bodyPr>
          <a:lstStyle/>
          <a:p>
            <a:pPr marL="332105" algn="ctr">
              <a:lnSpc>
                <a:spcPts val="1680"/>
              </a:lnSpc>
              <a:spcBef>
                <a:spcPts val="665"/>
              </a:spcBef>
            </a:pPr>
            <a:r>
              <a:rPr spc="-45" dirty="0" err="1">
                <a:latin typeface="Meiryo UI" panose="020B0604030504040204" pitchFamily="50" charset="-128"/>
                <a:ea typeface="Meiryo UI" panose="020B0604030504040204" pitchFamily="50" charset="-128"/>
                <a:cs typeface="Noto Sans CJK JP Regular"/>
              </a:rPr>
              <a:t>SDGs</a:t>
            </a:r>
            <a:r>
              <a:rPr dirty="0" err="1">
                <a:latin typeface="Meiryo UI" panose="020B0604030504040204" pitchFamily="50" charset="-128"/>
                <a:ea typeface="Meiryo UI" panose="020B0604030504040204" pitchFamily="50" charset="-128"/>
                <a:cs typeface="Noto Sans CJK JP Regular"/>
              </a:rPr>
              <a:t>持続可能な</a:t>
            </a:r>
            <a:r>
              <a:rPr dirty="0">
                <a:latin typeface="Meiryo UI" panose="020B0604030504040204" pitchFamily="50" charset="-128"/>
                <a:ea typeface="Meiryo UI" panose="020B0604030504040204" pitchFamily="50" charset="-128"/>
                <a:cs typeface="Noto Sans CJK JP Regular"/>
              </a:rPr>
              <a:t> 開発目標</a:t>
            </a:r>
          </a:p>
        </p:txBody>
      </p:sp>
      <p:sp>
        <p:nvSpPr>
          <p:cNvPr id="12" name="object 31"/>
          <p:cNvSpPr/>
          <p:nvPr/>
        </p:nvSpPr>
        <p:spPr>
          <a:xfrm>
            <a:off x="7523988" y="3865602"/>
            <a:ext cx="3592067" cy="513588"/>
          </a:xfrm>
          <a:prstGeom prst="rect">
            <a:avLst/>
          </a:prstGeom>
          <a:blipFill>
            <a:blip r:embed="rId4" cstate="print"/>
            <a:stretch>
              <a:fillRect/>
            </a:stretch>
          </a:blipFill>
        </p:spPr>
        <p:txBody>
          <a:bodyPr wrap="square" lIns="0" tIns="0" rIns="0" bIns="0" rtlCol="0"/>
          <a:lstStyle/>
          <a:p>
            <a:endParaRPr/>
          </a:p>
        </p:txBody>
      </p:sp>
      <p:sp>
        <p:nvSpPr>
          <p:cNvPr id="13" name="object 32"/>
          <p:cNvSpPr txBox="1"/>
          <p:nvPr/>
        </p:nvSpPr>
        <p:spPr>
          <a:xfrm>
            <a:off x="7818043" y="3940164"/>
            <a:ext cx="3003550" cy="258404"/>
          </a:xfrm>
          <a:prstGeom prst="rect">
            <a:avLst/>
          </a:prstGeom>
        </p:spPr>
        <p:txBody>
          <a:bodyPr vert="horz" wrap="square" lIns="0" tIns="12065" rIns="0" bIns="0" rtlCol="0">
            <a:spAutoFit/>
          </a:bodyPr>
          <a:lstStyle/>
          <a:p>
            <a:pPr marL="12700">
              <a:lnSpc>
                <a:spcPct val="100000"/>
              </a:lnSpc>
              <a:spcBef>
                <a:spcPts val="95"/>
              </a:spcBef>
            </a:pPr>
            <a:r>
              <a:rPr sz="1600" b="1" spc="-55" dirty="0">
                <a:solidFill>
                  <a:schemeClr val="bg1"/>
                </a:solidFill>
                <a:latin typeface="Meiryo UI" panose="020B0604030504040204" pitchFamily="50" charset="-128"/>
                <a:ea typeface="Meiryo UI" panose="020B0604030504040204" pitchFamily="50" charset="-128"/>
                <a:cs typeface="Noto Sans CJK JP Regular"/>
              </a:rPr>
              <a:t>ICT</a:t>
            </a:r>
            <a:r>
              <a:rPr sz="1600" b="1" spc="-130" dirty="0">
                <a:solidFill>
                  <a:schemeClr val="bg1"/>
                </a:solidFill>
                <a:latin typeface="Meiryo UI" panose="020B0604030504040204" pitchFamily="50" charset="-128"/>
                <a:ea typeface="Meiryo UI" panose="020B0604030504040204" pitchFamily="50" charset="-128"/>
                <a:cs typeface="Noto Sans CJK JP Regular"/>
              </a:rPr>
              <a:t>の</a:t>
            </a:r>
            <a:r>
              <a:rPr sz="1600" b="1" spc="-50" dirty="0">
                <a:solidFill>
                  <a:schemeClr val="bg1"/>
                </a:solidFill>
                <a:latin typeface="Meiryo UI" panose="020B0604030504040204" pitchFamily="50" charset="-128"/>
                <a:ea typeface="Meiryo UI" panose="020B0604030504040204" pitchFamily="50" charset="-128"/>
                <a:cs typeface="Noto Sans CJK JP Regular"/>
              </a:rPr>
              <a:t>活用に</a:t>
            </a:r>
            <a:r>
              <a:rPr sz="1600" b="1" spc="-225" dirty="0">
                <a:solidFill>
                  <a:schemeClr val="bg1"/>
                </a:solidFill>
                <a:latin typeface="Meiryo UI" panose="020B0604030504040204" pitchFamily="50" charset="-128"/>
                <a:ea typeface="Meiryo UI" panose="020B0604030504040204" pitchFamily="50" charset="-128"/>
                <a:cs typeface="Noto Sans CJK JP Regular"/>
              </a:rPr>
              <a:t>よ</a:t>
            </a:r>
            <a:r>
              <a:rPr sz="1600" b="1" spc="-260" dirty="0">
                <a:solidFill>
                  <a:schemeClr val="bg1"/>
                </a:solidFill>
                <a:latin typeface="Meiryo UI" panose="020B0604030504040204" pitchFamily="50" charset="-128"/>
                <a:ea typeface="Meiryo UI" panose="020B0604030504040204" pitchFamily="50" charset="-128"/>
                <a:cs typeface="Noto Sans CJK JP Regular"/>
              </a:rPr>
              <a:t>る</a:t>
            </a:r>
            <a:r>
              <a:rPr sz="1600" b="1" spc="-30" dirty="0">
                <a:solidFill>
                  <a:schemeClr val="bg1"/>
                </a:solidFill>
                <a:latin typeface="Meiryo UI" panose="020B0604030504040204" pitchFamily="50" charset="-128"/>
                <a:ea typeface="Meiryo UI" panose="020B0604030504040204" pitchFamily="50" charset="-128"/>
                <a:cs typeface="Noto Sans CJK JP Regular"/>
              </a:rPr>
              <a:t>課題解決に</a:t>
            </a:r>
            <a:r>
              <a:rPr sz="1600" b="1" spc="5" dirty="0">
                <a:solidFill>
                  <a:schemeClr val="bg1"/>
                </a:solidFill>
                <a:latin typeface="Meiryo UI" panose="020B0604030504040204" pitchFamily="50" charset="-128"/>
                <a:ea typeface="Meiryo UI" panose="020B0604030504040204" pitchFamily="50" charset="-128"/>
                <a:cs typeface="Noto Sans CJK JP Regular"/>
              </a:rPr>
              <a:t>向</a:t>
            </a:r>
            <a:r>
              <a:rPr sz="1600" b="1" spc="-190" dirty="0">
                <a:solidFill>
                  <a:schemeClr val="bg1"/>
                </a:solidFill>
                <a:latin typeface="Meiryo UI" panose="020B0604030504040204" pitchFamily="50" charset="-128"/>
                <a:ea typeface="Meiryo UI" panose="020B0604030504040204" pitchFamily="50" charset="-128"/>
                <a:cs typeface="Noto Sans CJK JP Regular"/>
              </a:rPr>
              <a:t>け</a:t>
            </a:r>
            <a:r>
              <a:rPr sz="1600" b="1" spc="-210" dirty="0">
                <a:solidFill>
                  <a:schemeClr val="bg1"/>
                </a:solidFill>
                <a:latin typeface="Meiryo UI" panose="020B0604030504040204" pitchFamily="50" charset="-128"/>
                <a:ea typeface="Meiryo UI" panose="020B0604030504040204" pitchFamily="50" charset="-128"/>
                <a:cs typeface="Noto Sans CJK JP Regular"/>
              </a:rPr>
              <a:t>て</a:t>
            </a:r>
            <a:endParaRPr sz="1600" b="1" dirty="0">
              <a:solidFill>
                <a:schemeClr val="bg1"/>
              </a:solidFill>
              <a:latin typeface="Meiryo UI" panose="020B0604030504040204" pitchFamily="50" charset="-128"/>
              <a:ea typeface="Meiryo UI" panose="020B0604030504040204" pitchFamily="50" charset="-128"/>
              <a:cs typeface="Noto Sans CJK JP Regular"/>
            </a:endParaRPr>
          </a:p>
        </p:txBody>
      </p:sp>
      <p:sp>
        <p:nvSpPr>
          <p:cNvPr id="14" name="正方形/長方形 13"/>
          <p:cNvSpPr/>
          <p:nvPr/>
        </p:nvSpPr>
        <p:spPr>
          <a:xfrm>
            <a:off x="7107428" y="4300680"/>
            <a:ext cx="4584700" cy="2246769"/>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ICT</a:t>
            </a:r>
            <a:r>
              <a:rPr lang="ja-JP" altLang="en-US" sz="1400" dirty="0">
                <a:latin typeface="Meiryo UI" panose="020B0604030504040204" pitchFamily="50" charset="-128"/>
                <a:ea typeface="Meiryo UI" panose="020B0604030504040204" pitchFamily="50" charset="-128"/>
              </a:rPr>
              <a:t>を最大限に活用して社会的課題の解決と経済的発展の両立を図るために長期的な社会情勢、社会課題を見据えて取り組むべき技術課題</a:t>
            </a:r>
            <a:endParaRPr lang="en-US" altLang="ja-JP" sz="1400" dirty="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これからの社会インフラを支える情報通信ネットワーク基盤の整備・普及、低コスト化、省エネ化</a:t>
            </a: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ものづくり、防災、医療・介護等の多様な分野での</a:t>
            </a:r>
            <a:r>
              <a:rPr lang="en-US" altLang="ja-JP" sz="1400" dirty="0">
                <a:latin typeface="Meiryo UI" panose="020B0604030504040204" pitchFamily="50" charset="-128"/>
                <a:ea typeface="Meiryo UI" panose="020B0604030504040204" pitchFamily="50" charset="-128"/>
              </a:rPr>
              <a:t>ICT</a:t>
            </a:r>
            <a:r>
              <a:rPr lang="ja-JP" altLang="en-US" sz="1400" dirty="0">
                <a:latin typeface="Meiryo UI" panose="020B0604030504040204" pitchFamily="50" charset="-128"/>
                <a:ea typeface="Meiryo UI" panose="020B0604030504040204" pitchFamily="50" charset="-128"/>
              </a:rPr>
              <a:t>利用を促進する利活用技術等の研究開発の促進</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量子コンピュータや脳情報科学など先端分野の研究開発と利活用の展開</a:t>
            </a:r>
          </a:p>
        </p:txBody>
      </p:sp>
      <p:sp>
        <p:nvSpPr>
          <p:cNvPr id="15" name="角丸四角形 14"/>
          <p:cNvSpPr/>
          <p:nvPr/>
        </p:nvSpPr>
        <p:spPr>
          <a:xfrm>
            <a:off x="863600" y="715399"/>
            <a:ext cx="1054100" cy="425150"/>
          </a:xfrm>
          <a:prstGeom prst="round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002060"/>
                </a:solidFill>
                <a:latin typeface="Meiryo UI" panose="020B0604030504040204" pitchFamily="50" charset="-128"/>
                <a:ea typeface="Meiryo UI" panose="020B0604030504040204" pitchFamily="50" charset="-128"/>
              </a:rPr>
              <a:t>人口</a:t>
            </a:r>
          </a:p>
        </p:txBody>
      </p:sp>
      <p:sp>
        <p:nvSpPr>
          <p:cNvPr id="16" name="角丸四角形 15"/>
          <p:cNvSpPr/>
          <p:nvPr/>
        </p:nvSpPr>
        <p:spPr>
          <a:xfrm>
            <a:off x="863600" y="2623132"/>
            <a:ext cx="1473200" cy="425150"/>
          </a:xfrm>
          <a:prstGeom prst="round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latin typeface="Meiryo UI" panose="020B0604030504040204" pitchFamily="50" charset="-128"/>
                <a:ea typeface="Meiryo UI" panose="020B0604030504040204" pitchFamily="50" charset="-128"/>
              </a:rPr>
              <a:t>少子高齢化</a:t>
            </a:r>
            <a:endParaRPr kumimoji="1" lang="ja-JP" altLang="en-US" b="1" dirty="0">
              <a:solidFill>
                <a:srgbClr val="002060"/>
              </a:solidFill>
              <a:latin typeface="Meiryo UI" panose="020B0604030504040204" pitchFamily="50" charset="-128"/>
              <a:ea typeface="Meiryo UI" panose="020B0604030504040204" pitchFamily="50" charset="-128"/>
            </a:endParaRPr>
          </a:p>
        </p:txBody>
      </p:sp>
      <p:sp>
        <p:nvSpPr>
          <p:cNvPr id="17" name="角丸四角形 16"/>
          <p:cNvSpPr/>
          <p:nvPr/>
        </p:nvSpPr>
        <p:spPr>
          <a:xfrm>
            <a:off x="863600" y="3752820"/>
            <a:ext cx="1473200" cy="425150"/>
          </a:xfrm>
          <a:prstGeom prst="round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latin typeface="Meiryo UI" panose="020B0604030504040204" pitchFamily="50" charset="-128"/>
                <a:ea typeface="Meiryo UI" panose="020B0604030504040204" pitchFamily="50" charset="-128"/>
              </a:rPr>
              <a:t>エネルギー</a:t>
            </a:r>
            <a:endParaRPr kumimoji="1" lang="ja-JP" altLang="en-US" b="1" dirty="0">
              <a:solidFill>
                <a:srgbClr val="002060"/>
              </a:solidFill>
              <a:latin typeface="Meiryo UI" panose="020B0604030504040204" pitchFamily="50" charset="-128"/>
              <a:ea typeface="Meiryo UI" panose="020B0604030504040204" pitchFamily="50" charset="-128"/>
            </a:endParaRPr>
          </a:p>
        </p:txBody>
      </p:sp>
      <p:sp>
        <p:nvSpPr>
          <p:cNvPr id="18" name="角丸四角形 17"/>
          <p:cNvSpPr/>
          <p:nvPr/>
        </p:nvSpPr>
        <p:spPr>
          <a:xfrm>
            <a:off x="863600" y="5227175"/>
            <a:ext cx="1473200" cy="425150"/>
          </a:xfrm>
          <a:prstGeom prst="round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002060"/>
                </a:solidFill>
                <a:latin typeface="Meiryo UI" panose="020B0604030504040204" pitchFamily="50" charset="-128"/>
                <a:ea typeface="Meiryo UI" panose="020B0604030504040204" pitchFamily="50" charset="-128"/>
              </a:rPr>
              <a:t>経済成長</a:t>
            </a:r>
            <a:endParaRPr kumimoji="1" lang="ja-JP" altLang="en-US" b="1" dirty="0">
              <a:solidFill>
                <a:srgbClr val="002060"/>
              </a:solidFill>
              <a:latin typeface="Meiryo UI" panose="020B0604030504040204" pitchFamily="50" charset="-128"/>
              <a:ea typeface="Meiryo UI" panose="020B0604030504040204" pitchFamily="50" charset="-128"/>
            </a:endParaRPr>
          </a:p>
        </p:txBody>
      </p:sp>
      <p:sp>
        <p:nvSpPr>
          <p:cNvPr id="19" name="object 27"/>
          <p:cNvSpPr txBox="1"/>
          <p:nvPr/>
        </p:nvSpPr>
        <p:spPr>
          <a:xfrm>
            <a:off x="274193" y="6629689"/>
            <a:ext cx="7777607" cy="178895"/>
          </a:xfrm>
          <a:prstGeom prst="rect">
            <a:avLst/>
          </a:prstGeom>
          <a:ln w="6096">
            <a:noFill/>
          </a:ln>
        </p:spPr>
        <p:txBody>
          <a:bodyPr vert="horz" wrap="square" lIns="0" tIns="40005" rIns="0" bIns="0" rtlCol="0">
            <a:spAutoFit/>
          </a:bodyPr>
          <a:lstStyle/>
          <a:p>
            <a:pPr marL="90805">
              <a:lnSpc>
                <a:spcPct val="100000"/>
              </a:lnSpc>
              <a:spcBef>
                <a:spcPts val="315"/>
              </a:spcBef>
            </a:pPr>
            <a:r>
              <a:rPr lang="ja-JP" altLang="en-US" sz="900" dirty="0">
                <a:latin typeface="Meiryo UI" panose="020B0604030504040204" pitchFamily="50" charset="-128"/>
                <a:ea typeface="Meiryo UI" panose="020B0604030504040204" pitchFamily="50" charset="-128"/>
                <a:cs typeface="Trebuchet MS"/>
              </a:rPr>
              <a:t>*</a:t>
            </a:r>
            <a:r>
              <a:rPr lang="en-US" altLang="ja-JP" sz="900" dirty="0">
                <a:latin typeface="Meiryo UI" panose="020B0604030504040204" pitchFamily="50" charset="-128"/>
                <a:ea typeface="Meiryo UI" panose="020B0604030504040204" pitchFamily="50" charset="-128"/>
                <a:cs typeface="Trebuchet MS"/>
              </a:rPr>
              <a:t>1 OECD</a:t>
            </a:r>
            <a:r>
              <a:rPr lang="ja-JP" altLang="en-US" sz="900" dirty="0">
                <a:latin typeface="Meiryo UI" panose="020B0604030504040204" pitchFamily="50" charset="-128"/>
                <a:ea typeface="Meiryo UI" panose="020B0604030504040204" pitchFamily="50" charset="-128"/>
                <a:cs typeface="Trebuchet MS"/>
              </a:rPr>
              <a:t>環境アウトルック</a:t>
            </a:r>
            <a:r>
              <a:rPr lang="en-US" altLang="ja-JP" sz="900" dirty="0">
                <a:latin typeface="Meiryo UI" panose="020B0604030504040204" pitchFamily="50" charset="-128"/>
                <a:ea typeface="Meiryo UI" panose="020B0604030504040204" pitchFamily="50" charset="-128"/>
                <a:cs typeface="Trebuchet MS"/>
              </a:rPr>
              <a:t>2050(2012</a:t>
            </a:r>
            <a:r>
              <a:rPr lang="ja-JP" altLang="en-US" sz="900" dirty="0">
                <a:latin typeface="Meiryo UI" panose="020B0604030504040204" pitchFamily="50" charset="-128"/>
                <a:ea typeface="Meiryo UI" panose="020B0604030504040204" pitchFamily="50" charset="-128"/>
                <a:cs typeface="Trebuchet MS"/>
              </a:rPr>
              <a:t>）、*</a:t>
            </a:r>
            <a:r>
              <a:rPr lang="en-US" altLang="ja-JP" sz="900" dirty="0">
                <a:latin typeface="Meiryo UI" panose="020B0604030504040204" pitchFamily="50" charset="-128"/>
                <a:ea typeface="Meiryo UI" panose="020B0604030504040204" pitchFamily="50" charset="-128"/>
                <a:cs typeface="Trebuchet MS"/>
              </a:rPr>
              <a:t>2 2017</a:t>
            </a:r>
            <a:r>
              <a:rPr lang="ja-JP" altLang="en-US" sz="900" dirty="0">
                <a:latin typeface="Meiryo UI" panose="020B0604030504040204" pitchFamily="50" charset="-128"/>
                <a:ea typeface="Meiryo UI" panose="020B0604030504040204" pitchFamily="50" charset="-128"/>
                <a:cs typeface="Trebuchet MS"/>
              </a:rPr>
              <a:t>年版高齢化白書</a:t>
            </a:r>
            <a:r>
              <a:rPr lang="en-US" altLang="ja-JP" sz="900" dirty="0">
                <a:latin typeface="Meiryo UI" panose="020B0604030504040204" pitchFamily="50" charset="-128"/>
                <a:ea typeface="Meiryo UI" panose="020B0604030504040204" pitchFamily="50" charset="-128"/>
                <a:cs typeface="Trebuchet MS"/>
              </a:rPr>
              <a:t>(2017</a:t>
            </a:r>
            <a:r>
              <a:rPr lang="ja-JP" altLang="en-US" sz="900" dirty="0">
                <a:latin typeface="Meiryo UI" panose="020B0604030504040204" pitchFamily="50" charset="-128"/>
                <a:ea typeface="Meiryo UI" panose="020B0604030504040204" pitchFamily="50" charset="-128"/>
                <a:cs typeface="Trebuchet MS"/>
              </a:rPr>
              <a:t>）、*</a:t>
            </a:r>
            <a:r>
              <a:rPr lang="en-US" altLang="ja-JP" sz="900" dirty="0">
                <a:latin typeface="Meiryo UI" panose="020B0604030504040204" pitchFamily="50" charset="-128"/>
                <a:ea typeface="Meiryo UI" panose="020B0604030504040204" pitchFamily="50" charset="-128"/>
                <a:cs typeface="Trebuchet MS"/>
              </a:rPr>
              <a:t>3 </a:t>
            </a:r>
            <a:r>
              <a:rPr lang="ja-JP" altLang="en-US" sz="900" dirty="0">
                <a:latin typeface="Meiryo UI" panose="020B0604030504040204" pitchFamily="50" charset="-128"/>
                <a:ea typeface="Meiryo UI" panose="020B0604030504040204" pitchFamily="50" charset="-128"/>
                <a:cs typeface="Trebuchet MS"/>
              </a:rPr>
              <a:t>国土交通省予測</a:t>
            </a:r>
            <a:r>
              <a:rPr lang="en-US" altLang="ja-JP" sz="900" dirty="0">
                <a:latin typeface="Meiryo UI" panose="020B0604030504040204" pitchFamily="50" charset="-128"/>
                <a:ea typeface="Meiryo UI" panose="020B0604030504040204" pitchFamily="50" charset="-128"/>
                <a:cs typeface="Trebuchet MS"/>
              </a:rPr>
              <a:t>(2017</a:t>
            </a:r>
            <a:r>
              <a:rPr lang="ja-JP" altLang="en-US" sz="900" dirty="0">
                <a:latin typeface="Meiryo UI" panose="020B0604030504040204" pitchFamily="50" charset="-128"/>
                <a:ea typeface="Meiryo UI" panose="020B0604030504040204" pitchFamily="50" charset="-128"/>
                <a:cs typeface="Trebuchet MS"/>
              </a:rPr>
              <a:t>）、*</a:t>
            </a:r>
            <a:r>
              <a:rPr lang="en-US" altLang="ja-JP" sz="900" dirty="0">
                <a:latin typeface="Meiryo UI" panose="020B0604030504040204" pitchFamily="50" charset="-128"/>
                <a:ea typeface="Meiryo UI" panose="020B0604030504040204" pitchFamily="50" charset="-128"/>
                <a:cs typeface="Trebuchet MS"/>
              </a:rPr>
              <a:t>4 PWC</a:t>
            </a:r>
            <a:r>
              <a:rPr lang="ja-JP" altLang="en-US" sz="900" dirty="0">
                <a:latin typeface="Meiryo UI" panose="020B0604030504040204" pitchFamily="50" charset="-128"/>
                <a:ea typeface="Meiryo UI" panose="020B0604030504040204" pitchFamily="50" charset="-128"/>
                <a:cs typeface="Trebuchet MS"/>
              </a:rPr>
              <a:t>レポート</a:t>
            </a:r>
            <a:r>
              <a:rPr lang="en-US" altLang="ja-JP" sz="900" dirty="0">
                <a:latin typeface="Meiryo UI" panose="020B0604030504040204" pitchFamily="50" charset="-128"/>
                <a:ea typeface="Meiryo UI" panose="020B0604030504040204" pitchFamily="50" charset="-128"/>
                <a:cs typeface="Trebuchet MS"/>
              </a:rPr>
              <a:t>(2017)</a:t>
            </a:r>
            <a:endParaRPr sz="900" dirty="0">
              <a:latin typeface="Meiryo UI" panose="020B0604030504040204" pitchFamily="50" charset="-128"/>
              <a:ea typeface="Meiryo UI" panose="020B0604030504040204" pitchFamily="50" charset="-128"/>
              <a:cs typeface="Trebuchet MS"/>
            </a:endParaRPr>
          </a:p>
        </p:txBody>
      </p:sp>
      <p:sp>
        <p:nvSpPr>
          <p:cNvPr id="20" name="テキスト ボックス 19"/>
          <p:cNvSpPr txBox="1"/>
          <p:nvPr/>
        </p:nvSpPr>
        <p:spPr>
          <a:xfrm>
            <a:off x="2778057" y="48092"/>
            <a:ext cx="4267200" cy="923330"/>
          </a:xfrm>
          <a:prstGeom prst="rect">
            <a:avLst/>
          </a:prstGeom>
          <a:noFill/>
        </p:spPr>
        <p:txBody>
          <a:bodyPr wrap="square" rtlCol="0">
            <a:spAutoFit/>
          </a:bodyPr>
          <a:lstStyle/>
          <a:p>
            <a:pPr algn="ctr"/>
            <a:r>
              <a:rPr kumimoji="1" lang="ja-JP" altLang="en-US" sz="5400" b="1" dirty="0">
                <a:latin typeface="Meiryo UI" panose="020B0604030504040204" pitchFamily="50" charset="-128"/>
                <a:ea typeface="Meiryo UI" panose="020B0604030504040204" pitchFamily="50" charset="-128"/>
              </a:rPr>
              <a:t>課題山積</a:t>
            </a:r>
          </a:p>
        </p:txBody>
      </p:sp>
    </p:spTree>
    <p:extLst>
      <p:ext uri="{BB962C8B-B14F-4D97-AF65-F5344CB8AC3E}">
        <p14:creationId xmlns:p14="http://schemas.microsoft.com/office/powerpoint/2010/main" val="373623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USA</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2" y="0"/>
            <a:ext cx="1540483" cy="1408259"/>
          </a:xfrm>
          <a:prstGeom prst="rect">
            <a:avLst/>
          </a:prstGeom>
        </p:spPr>
      </p:pic>
      <p:sp>
        <p:nvSpPr>
          <p:cNvPr id="5" name="object 2"/>
          <p:cNvSpPr txBox="1">
            <a:spLocks/>
          </p:cNvSpPr>
          <p:nvPr/>
        </p:nvSpPr>
        <p:spPr>
          <a:xfrm>
            <a:off x="952493" y="784191"/>
            <a:ext cx="10294620" cy="752770"/>
          </a:xfrm>
          <a:prstGeom prst="rect">
            <a:avLst/>
          </a:prstGeom>
        </p:spPr>
        <p:txBody>
          <a:bodyPr vert="horz" wrap="square" lIns="0" tIns="1397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10"/>
              </a:spcBef>
            </a:pPr>
            <a:r>
              <a:rPr lang="en-US" sz="4800" spc="-135" dirty="0">
                <a:latin typeface="+mn-ea"/>
                <a:ea typeface="+mn-ea"/>
              </a:rPr>
              <a:t>“The </a:t>
            </a:r>
            <a:r>
              <a:rPr lang="en-US" sz="4800" spc="-140" dirty="0">
                <a:latin typeface="+mn-ea"/>
                <a:ea typeface="+mn-ea"/>
              </a:rPr>
              <a:t>Next </a:t>
            </a:r>
            <a:r>
              <a:rPr lang="en-US" sz="4800" spc="55" dirty="0">
                <a:latin typeface="+mn-ea"/>
                <a:ea typeface="+mn-ea"/>
              </a:rPr>
              <a:t>Great </a:t>
            </a:r>
            <a:r>
              <a:rPr lang="en-US" sz="4800" spc="40" dirty="0">
                <a:latin typeface="+mn-ea"/>
                <a:ea typeface="+mn-ea"/>
              </a:rPr>
              <a:t>American</a:t>
            </a:r>
            <a:r>
              <a:rPr lang="en-US" sz="4800" spc="-1280" dirty="0">
                <a:latin typeface="+mn-ea"/>
                <a:ea typeface="+mn-ea"/>
              </a:rPr>
              <a:t> </a:t>
            </a:r>
            <a:r>
              <a:rPr lang="en-US" sz="4800" spc="-45" dirty="0">
                <a:latin typeface="+mn-ea"/>
                <a:ea typeface="+mn-ea"/>
              </a:rPr>
              <a:t>Project”</a:t>
            </a:r>
            <a:endParaRPr lang="en-US" sz="4800" dirty="0">
              <a:latin typeface="+mn-ea"/>
              <a:ea typeface="+mn-ea"/>
            </a:endParaRPr>
          </a:p>
        </p:txBody>
      </p:sp>
      <p:sp>
        <p:nvSpPr>
          <p:cNvPr id="6" name="object 4"/>
          <p:cNvSpPr/>
          <p:nvPr/>
        </p:nvSpPr>
        <p:spPr>
          <a:xfrm>
            <a:off x="1544595" y="1536961"/>
            <a:ext cx="5593257" cy="3901440"/>
          </a:xfrm>
          <a:prstGeom prst="rect">
            <a:avLst/>
          </a:prstGeom>
          <a:blipFill>
            <a:blip r:embed="rId4" cstate="print"/>
            <a:stretch>
              <a:fillRect/>
            </a:stretch>
          </a:blipFill>
        </p:spPr>
        <p:txBody>
          <a:bodyPr wrap="square" lIns="0" tIns="0" rIns="0" bIns="0" rtlCol="0"/>
          <a:lstStyle/>
          <a:p>
            <a:endParaRPr/>
          </a:p>
        </p:txBody>
      </p:sp>
      <p:sp>
        <p:nvSpPr>
          <p:cNvPr id="8" name="正方形/長方形 7"/>
          <p:cNvSpPr/>
          <p:nvPr/>
        </p:nvSpPr>
        <p:spPr>
          <a:xfrm>
            <a:off x="2056" y="5460419"/>
            <a:ext cx="12189943" cy="1323439"/>
          </a:xfrm>
          <a:prstGeom prst="rect">
            <a:avLst/>
          </a:prstGeom>
        </p:spPr>
        <p:txBody>
          <a:bodyPr wrap="square">
            <a:spAutoFit/>
          </a:bodyPr>
          <a:lstStyle/>
          <a:p>
            <a:r>
              <a:rPr lang="en-US" altLang="ja-JP" sz="2000" dirty="0">
                <a:latin typeface="+mn-ea"/>
              </a:rPr>
              <a:t>“So there is this enormous mystery waiting to be unlocked, and  the </a:t>
            </a:r>
            <a:r>
              <a:rPr lang="en-US" altLang="ja-JP" sz="2000" b="1" u="sng" dirty="0">
                <a:latin typeface="+mn-ea"/>
              </a:rPr>
              <a:t>BRAIN Initiative</a:t>
            </a:r>
            <a:r>
              <a:rPr lang="en-US" altLang="ja-JP" sz="2000" dirty="0">
                <a:latin typeface="+mn-ea"/>
              </a:rPr>
              <a:t> will change that by giving scientists the tools  they need to get a dynamic picture of the brain in action and  better understand how we think and how we learn and how we  remember.	And that knowledge could be – will be –  transformative.”      </a:t>
            </a:r>
          </a:p>
          <a:p>
            <a:r>
              <a:rPr lang="en-US" altLang="ja-JP" sz="2000" dirty="0">
                <a:latin typeface="+mn-ea"/>
              </a:rPr>
              <a:t>                                                                                                                President Obama, April 2, 2014 </a:t>
            </a:r>
          </a:p>
        </p:txBody>
      </p:sp>
      <p:sp>
        <p:nvSpPr>
          <p:cNvPr id="7" name="object 5"/>
          <p:cNvSpPr/>
          <p:nvPr/>
        </p:nvSpPr>
        <p:spPr>
          <a:xfrm>
            <a:off x="7599492" y="1536961"/>
            <a:ext cx="2979608" cy="3901440"/>
          </a:xfrm>
          <a:prstGeom prst="rect">
            <a:avLst/>
          </a:prstGeom>
          <a:blipFill>
            <a:blip r:embed="rId5" cstate="print"/>
            <a:stretch>
              <a:fillRect/>
            </a:stretch>
          </a:blipFill>
        </p:spPr>
        <p:txBody>
          <a:bodyPr wrap="square" lIns="0" tIns="0" rIns="0" bIns="0" rtlCol="0"/>
          <a:lstStyle/>
          <a:p>
            <a:endParaRPr/>
          </a:p>
        </p:txBody>
      </p:sp>
      <p:sp>
        <p:nvSpPr>
          <p:cNvPr id="9" name="テキスト ボックス 8"/>
          <p:cNvSpPr txBox="1"/>
          <p:nvPr/>
        </p:nvSpPr>
        <p:spPr>
          <a:xfrm>
            <a:off x="11658600" y="6457890"/>
            <a:ext cx="533400" cy="400110"/>
          </a:xfrm>
          <a:prstGeom prst="rect">
            <a:avLst/>
          </a:prstGeom>
          <a:noFill/>
        </p:spPr>
        <p:txBody>
          <a:bodyPr wrap="square" rtlCol="0">
            <a:spAutoFit/>
          </a:bodyPr>
          <a:lstStyle/>
          <a:p>
            <a:pPr algn="ctr"/>
            <a:r>
              <a:rPr lang="en-US" altLang="ja-JP" sz="2000" b="1" dirty="0"/>
              <a:t>36</a:t>
            </a:r>
            <a:endParaRPr kumimoji="1" lang="ja-JP" altLang="en-US" sz="2000" b="1" dirty="0"/>
          </a:p>
        </p:txBody>
      </p:sp>
    </p:spTree>
    <p:extLst>
      <p:ext uri="{BB962C8B-B14F-4D97-AF65-F5344CB8AC3E}">
        <p14:creationId xmlns:p14="http://schemas.microsoft.com/office/powerpoint/2010/main" val="152206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2056" y="123570"/>
            <a:ext cx="12189943" cy="1015663"/>
          </a:xfrm>
          <a:prstGeom prst="rect">
            <a:avLst/>
          </a:prstGeom>
          <a:noFill/>
        </p:spPr>
        <p:txBody>
          <a:bodyPr wrap="square" rtlCol="0">
            <a:spAutoFit/>
          </a:bodyPr>
          <a:lstStyle/>
          <a:p>
            <a:pPr algn="ctr"/>
            <a:r>
              <a:rPr kumimoji="1" lang="en-US" altLang="ja-JP" sz="6000" b="1" dirty="0">
                <a:solidFill>
                  <a:schemeClr val="bg1"/>
                </a:solidFill>
                <a:latin typeface="GungsuhChe" panose="02030609000101010101" pitchFamily="49" charset="-127"/>
                <a:ea typeface="GungsuhChe" panose="02030609000101010101" pitchFamily="49" charset="-127"/>
              </a:rPr>
              <a:t>Brain</a:t>
            </a:r>
            <a:r>
              <a:rPr lang="ja-JP" altLang="en-US" sz="6000" b="1" dirty="0">
                <a:solidFill>
                  <a:schemeClr val="bg1"/>
                </a:solidFill>
                <a:latin typeface="GungsuhChe" panose="02030609000101010101" pitchFamily="49" charset="-127"/>
                <a:ea typeface="GungsuhChe" panose="02030609000101010101" pitchFamily="49" charset="-127"/>
              </a:rPr>
              <a:t> </a:t>
            </a:r>
            <a:r>
              <a:rPr lang="en-US" altLang="ja-JP" sz="6000" b="1" dirty="0">
                <a:solidFill>
                  <a:schemeClr val="bg1"/>
                </a:solidFill>
                <a:latin typeface="GungsuhChe" panose="02030609000101010101" pitchFamily="49" charset="-127"/>
                <a:ea typeface="GungsuhChe" panose="02030609000101010101" pitchFamily="49" charset="-127"/>
              </a:rPr>
              <a:t>Initiative</a:t>
            </a:r>
            <a:endParaRPr kumimoji="1" lang="ja-JP" altLang="en-US" sz="6000" b="1" dirty="0">
              <a:solidFill>
                <a:schemeClr val="bg1"/>
              </a:solidFill>
              <a:latin typeface="GungsuhChe" panose="02030609000101010101" pitchFamily="49" charset="-127"/>
              <a:ea typeface="GungsuhChe" panose="02030609000101010101" pitchFamily="49" charset="-127"/>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465" y="1481004"/>
            <a:ext cx="2446380" cy="1442737"/>
          </a:xfrm>
          <a:prstGeom prst="rect">
            <a:avLst/>
          </a:prstGeom>
          <a:solidFill>
            <a:schemeClr val="tx1"/>
          </a:solidFill>
          <a:ln>
            <a:solidFill>
              <a:schemeClr val="bg1"/>
            </a:solidFill>
          </a:ln>
        </p:spPr>
      </p:pic>
      <p:sp>
        <p:nvSpPr>
          <p:cNvPr id="5" name="テキスト ボックス 4"/>
          <p:cNvSpPr txBox="1"/>
          <p:nvPr/>
        </p:nvSpPr>
        <p:spPr>
          <a:xfrm>
            <a:off x="4856465" y="1111672"/>
            <a:ext cx="2446380"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サイモンズ財団</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47" y="3441357"/>
            <a:ext cx="2273901" cy="1341019"/>
          </a:xfrm>
          <a:prstGeom prst="rect">
            <a:avLst/>
          </a:prstGeom>
          <a:solidFill>
            <a:schemeClr val="tx1"/>
          </a:solidFill>
          <a:ln>
            <a:solidFill>
              <a:schemeClr val="bg1"/>
            </a:solidFill>
          </a:ln>
        </p:spPr>
      </p:pic>
      <p:sp>
        <p:nvSpPr>
          <p:cNvPr id="7" name="テキスト ボックス 6"/>
          <p:cNvSpPr txBox="1"/>
          <p:nvPr/>
        </p:nvSpPr>
        <p:spPr>
          <a:xfrm>
            <a:off x="346247" y="3102917"/>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アレン脳科学研究所</a:t>
            </a: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693" y="3714343"/>
            <a:ext cx="2151495" cy="878421"/>
          </a:xfrm>
          <a:prstGeom prst="rect">
            <a:avLst/>
          </a:prstGeom>
          <a:solidFill>
            <a:schemeClr val="tx1"/>
          </a:solidFill>
          <a:ln>
            <a:solidFill>
              <a:schemeClr val="bg1"/>
            </a:solidFill>
          </a:ln>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977" y="3472249"/>
            <a:ext cx="1606377" cy="1501897"/>
          </a:xfrm>
          <a:prstGeom prst="rect">
            <a:avLst/>
          </a:prstGeom>
          <a:solidFill>
            <a:schemeClr val="tx1"/>
          </a:solidFill>
          <a:ln>
            <a:solidFill>
              <a:schemeClr val="bg1"/>
            </a:solidFill>
          </a:ln>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69" y="5633936"/>
            <a:ext cx="3343275" cy="409575"/>
          </a:xfrm>
          <a:prstGeom prst="rect">
            <a:avLst/>
          </a:prstGeom>
        </p:spPr>
      </p:pic>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6852" y="3441357"/>
            <a:ext cx="2126651" cy="1376068"/>
          </a:xfrm>
          <a:prstGeom prst="rect">
            <a:avLst/>
          </a:prstGeom>
        </p:spPr>
      </p:pic>
      <p:sp>
        <p:nvSpPr>
          <p:cNvPr id="13" name="テキスト ボックス 12"/>
          <p:cNvSpPr txBox="1"/>
          <p:nvPr/>
        </p:nvSpPr>
        <p:spPr>
          <a:xfrm>
            <a:off x="9069602" y="3102917"/>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国立衛生研究所</a:t>
            </a:r>
          </a:p>
        </p:txBody>
      </p:sp>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8754" y="5140444"/>
            <a:ext cx="1886554" cy="1717838"/>
          </a:xfrm>
          <a:prstGeom prst="rect">
            <a:avLst/>
          </a:prstGeom>
        </p:spPr>
      </p:pic>
      <p:sp>
        <p:nvSpPr>
          <p:cNvPr id="15" name="テキスト ボックス 14"/>
          <p:cNvSpPr txBox="1"/>
          <p:nvPr/>
        </p:nvSpPr>
        <p:spPr>
          <a:xfrm>
            <a:off x="931089" y="5227533"/>
            <a:ext cx="2446380"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KAVLI</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4945" y="5449347"/>
            <a:ext cx="2881607" cy="909981"/>
          </a:xfrm>
          <a:prstGeom prst="rect">
            <a:avLst/>
          </a:prstGeom>
        </p:spPr>
      </p:pic>
      <p:sp>
        <p:nvSpPr>
          <p:cNvPr id="17" name="テキスト ボックス 16"/>
          <p:cNvSpPr txBox="1"/>
          <p:nvPr/>
        </p:nvSpPr>
        <p:spPr>
          <a:xfrm>
            <a:off x="3122145" y="3368898"/>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食品医薬品局</a:t>
            </a:r>
          </a:p>
        </p:txBody>
      </p:sp>
      <p:sp>
        <p:nvSpPr>
          <p:cNvPr id="18" name="テキスト ボックス 17"/>
          <p:cNvSpPr txBox="1"/>
          <p:nvPr/>
        </p:nvSpPr>
        <p:spPr>
          <a:xfrm>
            <a:off x="6343009" y="3106854"/>
            <a:ext cx="2273901"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IARPA</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6960069" y="6394961"/>
            <a:ext cx="4253921" cy="369332"/>
          </a:xfrm>
          <a:prstGeom prst="rect">
            <a:avLst/>
          </a:prstGeom>
        </p:spPr>
        <p:txBody>
          <a:bodyPr wrap="none">
            <a:spAutoFit/>
          </a:bodyPr>
          <a:lstStyle/>
          <a:p>
            <a:r>
              <a:rPr lang="en-US" altLang="ja-JP" dirty="0">
                <a:solidFill>
                  <a:schemeClr val="bg1"/>
                </a:solidFill>
              </a:rPr>
              <a:t> </a:t>
            </a:r>
            <a:r>
              <a:rPr lang="en-US" altLang="ja-JP" dirty="0" err="1">
                <a:solidFill>
                  <a:schemeClr val="bg1"/>
                </a:solidFill>
              </a:rPr>
              <a:t>Janelia</a:t>
            </a:r>
            <a:r>
              <a:rPr lang="en-US" altLang="ja-JP" dirty="0">
                <a:solidFill>
                  <a:schemeClr val="bg1"/>
                </a:solidFill>
              </a:rPr>
              <a:t> / Howard Hughes Medical Institute </a:t>
            </a:r>
          </a:p>
        </p:txBody>
      </p:sp>
      <p:sp>
        <p:nvSpPr>
          <p:cNvPr id="20" name="テキスト ボックス 19"/>
          <p:cNvSpPr txBox="1"/>
          <p:nvPr/>
        </p:nvSpPr>
        <p:spPr>
          <a:xfrm>
            <a:off x="3948841" y="4843905"/>
            <a:ext cx="2446380" cy="369332"/>
          </a:xfrm>
          <a:prstGeom prst="rect">
            <a:avLst/>
          </a:prstGeom>
          <a:noFill/>
        </p:spPr>
        <p:txBody>
          <a:bodyPr wrap="square" rtlCol="0">
            <a:spAutoFit/>
          </a:bodyPr>
          <a:lstStyle/>
          <a:p>
            <a:pPr algn="ctr"/>
            <a:r>
              <a:rPr lang="ja-JP" altLang="en-US" dirty="0">
                <a:solidFill>
                  <a:schemeClr val="bg1"/>
                </a:solidFill>
                <a:latin typeface="游ゴシック" panose="020B0400000000000000" pitchFamily="50" charset="-128"/>
                <a:ea typeface="游ゴシック" panose="020B0400000000000000" pitchFamily="50" charset="-128"/>
              </a:rPr>
              <a:t>国立科学</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21" name="Picture 4" descr="SyNAPSE logo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21543" y="1433893"/>
            <a:ext cx="2095187" cy="13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21"/>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solidFill>
                  <a:schemeClr val="bg1"/>
                </a:solidFill>
              </a:rPr>
              <a:t>37</a:t>
            </a:r>
            <a:endParaRPr kumimoji="1" lang="ja-JP" altLang="en-US" sz="2000" b="1" dirty="0">
              <a:solidFill>
                <a:schemeClr val="bg1"/>
              </a:solidFill>
            </a:endParaRPr>
          </a:p>
        </p:txBody>
      </p:sp>
    </p:spTree>
    <p:extLst>
      <p:ext uri="{BB962C8B-B14F-4D97-AF65-F5344CB8AC3E}">
        <p14:creationId xmlns:p14="http://schemas.microsoft.com/office/powerpoint/2010/main" val="3288394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2" y="0"/>
            <a:ext cx="1540483" cy="1408259"/>
          </a:xfrm>
          <a:prstGeom prst="rect">
            <a:avLst/>
          </a:prstGeom>
        </p:spPr>
      </p:pic>
      <p:graphicFrame>
        <p:nvGraphicFramePr>
          <p:cNvPr id="5" name="表 4"/>
          <p:cNvGraphicFramePr>
            <a:graphicFrameLocks noGrp="1"/>
          </p:cNvGraphicFramePr>
          <p:nvPr>
            <p:extLst>
              <p:ext uri="{D42A27DB-BD31-4B8C-83A1-F6EECF244321}">
                <p14:modId xmlns:p14="http://schemas.microsoft.com/office/powerpoint/2010/main" val="1122619152"/>
              </p:ext>
            </p:extLst>
          </p:nvPr>
        </p:nvGraphicFramePr>
        <p:xfrm>
          <a:off x="1879600" y="76200"/>
          <a:ext cx="9169400" cy="6752992"/>
        </p:xfrm>
        <a:graphic>
          <a:graphicData uri="http://schemas.openxmlformats.org/drawingml/2006/table">
            <a:tbl>
              <a:tblPr firstRow="1" firstCol="1" lastRow="1" lastCol="1" bandRow="1" bandCol="1">
                <a:tableStyleId>{5940675A-B579-460E-94D1-54222C63F5DA}</a:tableStyleId>
              </a:tblPr>
              <a:tblGrid>
                <a:gridCol w="1981200">
                  <a:extLst>
                    <a:ext uri="{9D8B030D-6E8A-4147-A177-3AD203B41FA5}">
                      <a16:colId xmlns:a16="http://schemas.microsoft.com/office/drawing/2014/main" val="20000"/>
                    </a:ext>
                  </a:extLst>
                </a:gridCol>
                <a:gridCol w="7188200">
                  <a:extLst>
                    <a:ext uri="{9D8B030D-6E8A-4147-A177-3AD203B41FA5}">
                      <a16:colId xmlns:a16="http://schemas.microsoft.com/office/drawing/2014/main" val="20001"/>
                    </a:ext>
                  </a:extLst>
                </a:gridCol>
              </a:tblGrid>
              <a:tr h="90258">
                <a:tc>
                  <a:txBody>
                    <a:bodyPr/>
                    <a:lstStyle/>
                    <a:p>
                      <a:pPr marL="66040">
                        <a:lnSpc>
                          <a:spcPts val="1165"/>
                        </a:lnSpc>
                        <a:spcAft>
                          <a:spcPts val="0"/>
                        </a:spcAft>
                      </a:pP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tc>
                <a:tc>
                  <a:txBody>
                    <a:bodyPr/>
                    <a:lstStyle/>
                    <a:p>
                      <a:pPr marL="66040" algn="ctr">
                        <a:lnSpc>
                          <a:spcPts val="1165"/>
                        </a:lnSpc>
                        <a:spcAft>
                          <a:spcPts val="0"/>
                        </a:spcAft>
                      </a:pPr>
                      <a:r>
                        <a:rPr lang="ja-JP" altLang="en-US" sz="900" b="0" dirty="0">
                          <a:solidFill>
                            <a:schemeClr val="tx1"/>
                          </a:solidFill>
                          <a:effectLst/>
                          <a:latin typeface="Meiryo UI" panose="020B0604030504040204" pitchFamily="50" charset="-128"/>
                          <a:ea typeface="Meiryo UI" panose="020B0604030504040204" pitchFamily="50" charset="-128"/>
                          <a:cs typeface="Noto Sans CJK JP Regular"/>
                        </a:rPr>
                        <a:t>組織</a:t>
                      </a:r>
                      <a:endParaRPr lang="ja-JP" sz="9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tc>
                <a:extLst>
                  <a:ext uri="{0D108BD9-81ED-4DB2-BD59-A6C34878D82A}">
                    <a16:rowId xmlns:a16="http://schemas.microsoft.com/office/drawing/2014/main" val="10000"/>
                  </a:ext>
                </a:extLst>
              </a:tr>
              <a:tr h="1234566">
                <a:tc>
                  <a:txBody>
                    <a:bodyPr/>
                    <a:lstStyle/>
                    <a:p>
                      <a:pPr marL="66040" algn="ctr">
                        <a:lnSpc>
                          <a:spcPts val="1585"/>
                        </a:lnSpc>
                        <a:spcAft>
                          <a:spcPts val="0"/>
                        </a:spcAft>
                      </a:pPr>
                      <a:r>
                        <a:rPr lang="en-US" sz="1200" dirty="0" err="1">
                          <a:solidFill>
                            <a:schemeClr val="tx1"/>
                          </a:solidFill>
                          <a:effectLst/>
                          <a:latin typeface="Meiryo UI" panose="020B0604030504040204" pitchFamily="50" charset="-128"/>
                          <a:ea typeface="Meiryo UI" panose="020B0604030504040204" pitchFamily="50" charset="-128"/>
                        </a:rPr>
                        <a:t>連邦政府</a:t>
                      </a: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nchor="ctr"/>
                </a:tc>
                <a:tc>
                  <a:txBody>
                    <a:bodyPr/>
                    <a:lstStyle/>
                    <a:p>
                      <a:pPr marL="342900" lvl="0" indent="-342900">
                        <a:lnSpc>
                          <a:spcPts val="1210"/>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国防高等研究計画局（</a:t>
                      </a:r>
                      <a:r>
                        <a:rPr lang="en-US" sz="1200" spc="-10" dirty="0" err="1">
                          <a:solidFill>
                            <a:schemeClr val="tx1"/>
                          </a:solidFill>
                          <a:effectLst/>
                          <a:latin typeface="Meiryo UI" panose="020B0604030504040204" pitchFamily="50" charset="-128"/>
                          <a:ea typeface="Meiryo UI" panose="020B0604030504040204" pitchFamily="50" charset="-128"/>
                        </a:rPr>
                        <a:t>D</a:t>
                      </a:r>
                      <a:r>
                        <a:rPr lang="en-US" sz="1200" spc="-5" dirty="0" err="1">
                          <a:solidFill>
                            <a:schemeClr val="tx1"/>
                          </a:solidFill>
                          <a:effectLst/>
                          <a:latin typeface="Meiryo UI" panose="020B0604030504040204" pitchFamily="50" charset="-128"/>
                          <a:ea typeface="Meiryo UI" panose="020B0604030504040204" pitchFamily="50" charset="-128"/>
                        </a:rPr>
                        <a:t>ARPA</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5"/>
                        </a:lnSpc>
                        <a:spcAft>
                          <a:spcPts val="0"/>
                        </a:spcAft>
                        <a:buSzPts val="950"/>
                        <a:buFont typeface="Symbol" panose="05050102010706020507" pitchFamily="18" charset="2"/>
                        <a:buChar char=""/>
                        <a:tabLst>
                          <a:tab pos="288290" algn="l"/>
                          <a:tab pos="288925" algn="l"/>
                        </a:tabLst>
                      </a:pPr>
                      <a:r>
                        <a:rPr lang="ja-JP" sz="1200" spc="-5" dirty="0">
                          <a:solidFill>
                            <a:schemeClr val="tx1"/>
                          </a:solidFill>
                          <a:effectLst/>
                          <a:latin typeface="Meiryo UI" panose="020B0604030504040204" pitchFamily="50" charset="-128"/>
                          <a:ea typeface="Meiryo UI" panose="020B0604030504040204" pitchFamily="50" charset="-128"/>
                        </a:rPr>
                        <a:t>エネルギー省（</a:t>
                      </a:r>
                      <a:r>
                        <a:rPr lang="en-US" sz="1200" spc="-10" dirty="0">
                          <a:solidFill>
                            <a:schemeClr val="tx1"/>
                          </a:solidFill>
                          <a:effectLst/>
                          <a:latin typeface="Meiryo UI" panose="020B0604030504040204" pitchFamily="50" charset="-128"/>
                          <a:ea typeface="Meiryo UI" panose="020B0604030504040204" pitchFamily="50" charset="-128"/>
                        </a:rPr>
                        <a:t>D</a:t>
                      </a:r>
                      <a:r>
                        <a:rPr lang="en-US" sz="1200" dirty="0">
                          <a:solidFill>
                            <a:schemeClr val="tx1"/>
                          </a:solidFill>
                          <a:effectLst/>
                          <a:latin typeface="Meiryo UI" panose="020B0604030504040204" pitchFamily="50" charset="-128"/>
                          <a:ea typeface="Meiryo UI" panose="020B0604030504040204" pitchFamily="50" charset="-128"/>
                        </a:rPr>
                        <a:t>O</a:t>
                      </a:r>
                      <a:r>
                        <a:rPr lang="en-US" sz="1200" spc="-5" dirty="0">
                          <a:solidFill>
                            <a:schemeClr val="tx1"/>
                          </a:solidFill>
                          <a:effectLst/>
                          <a:latin typeface="Meiryo UI" panose="020B0604030504040204" pitchFamily="50" charset="-128"/>
                          <a:ea typeface="Meiryo UI" panose="020B0604030504040204" pitchFamily="50" charset="-128"/>
                        </a:rPr>
                        <a:t>E</a:t>
                      </a:r>
                      <a:r>
                        <a:rPr lang="ja-JP" sz="1200" dirty="0">
                          <a:solidFill>
                            <a:schemeClr val="tx1"/>
                          </a:solidFill>
                          <a:effectLst/>
                          <a:latin typeface="Meiryo UI" panose="020B0604030504040204" pitchFamily="50" charset="-128"/>
                          <a:ea typeface="Meiryo UI" panose="020B0604030504040204" pitchFamily="50" charset="-128"/>
                        </a:rPr>
                        <a:t>）</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食品医薬品局（FDA</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情報高等研究開発</a:t>
                      </a:r>
                      <a:r>
                        <a:rPr lang="en-US" sz="1200" dirty="0" err="1">
                          <a:solidFill>
                            <a:schemeClr val="tx1"/>
                          </a:solidFill>
                          <a:effectLst/>
                          <a:latin typeface="Meiryo UI" panose="020B0604030504040204" pitchFamily="50" charset="-128"/>
                          <a:ea typeface="Meiryo UI" panose="020B0604030504040204" pitchFamily="50" charset="-128"/>
                        </a:rPr>
                        <a:t>活動（</a:t>
                      </a:r>
                      <a:r>
                        <a:rPr lang="en-US" sz="1200" spc="-5" dirty="0" err="1">
                          <a:solidFill>
                            <a:schemeClr val="tx1"/>
                          </a:solidFill>
                          <a:effectLst/>
                          <a:latin typeface="Meiryo UI" panose="020B0604030504040204" pitchFamily="50" charset="-128"/>
                          <a:ea typeface="Meiryo UI" panose="020B0604030504040204" pitchFamily="50" charset="-128"/>
                        </a:rPr>
                        <a:t>I</a:t>
                      </a:r>
                      <a:r>
                        <a:rPr lang="en-US" sz="1200" spc="-10" dirty="0" err="1">
                          <a:solidFill>
                            <a:schemeClr val="tx1"/>
                          </a:solidFill>
                          <a:effectLst/>
                          <a:latin typeface="Meiryo UI" panose="020B0604030504040204" pitchFamily="50" charset="-128"/>
                          <a:ea typeface="Meiryo UI" panose="020B0604030504040204" pitchFamily="50" charset="-128"/>
                        </a:rPr>
                        <a:t>A</a:t>
                      </a:r>
                      <a:r>
                        <a:rPr lang="en-US" sz="1200" spc="-5" dirty="0" err="1">
                          <a:solidFill>
                            <a:schemeClr val="tx1"/>
                          </a:solidFill>
                          <a:effectLst/>
                          <a:latin typeface="Meiryo UI" panose="020B0604030504040204" pitchFamily="50" charset="-128"/>
                          <a:ea typeface="Meiryo UI" panose="020B0604030504040204" pitchFamily="50" charset="-128"/>
                        </a:rPr>
                        <a:t>RPA</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国立衛生研究所</a:t>
                      </a:r>
                      <a:r>
                        <a:rPr lang="en-US" sz="1200" dirty="0" err="1">
                          <a:solidFill>
                            <a:schemeClr val="tx1"/>
                          </a:solidFill>
                          <a:effectLst/>
                          <a:latin typeface="Meiryo UI" panose="020B0604030504040204" pitchFamily="50" charset="-128"/>
                          <a:ea typeface="Meiryo UI" panose="020B0604030504040204" pitchFamily="50" charset="-128"/>
                        </a:rPr>
                        <a:t>（</a:t>
                      </a:r>
                      <a:r>
                        <a:rPr lang="en-US" sz="1200" spc="-10" dirty="0" err="1">
                          <a:solidFill>
                            <a:schemeClr val="tx1"/>
                          </a:solidFill>
                          <a:effectLst/>
                          <a:latin typeface="Meiryo UI" panose="020B0604030504040204" pitchFamily="50" charset="-128"/>
                          <a:ea typeface="Meiryo UI" panose="020B0604030504040204" pitchFamily="50" charset="-128"/>
                        </a:rPr>
                        <a:t>N</a:t>
                      </a:r>
                      <a:r>
                        <a:rPr lang="en-US" sz="1200" spc="-5" dirty="0" err="1">
                          <a:solidFill>
                            <a:schemeClr val="tx1"/>
                          </a:solidFill>
                          <a:effectLst/>
                          <a:latin typeface="Meiryo UI" panose="020B0604030504040204" pitchFamily="50" charset="-128"/>
                          <a:ea typeface="Meiryo UI" panose="020B0604030504040204" pitchFamily="50" charset="-128"/>
                        </a:rPr>
                        <a:t>IH</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国立科学財団（NSF</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05"/>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大統領府</a:t>
                      </a:r>
                      <a:endParaRPr lang="ja-JP" sz="1200" b="0" dirty="0">
                        <a:solidFill>
                          <a:schemeClr val="tx1"/>
                        </a:solidFill>
                        <a:effectLst/>
                        <a:latin typeface="Meiryo UI" panose="020B0604030504040204" pitchFamily="50" charset="-128"/>
                        <a:ea typeface="Meiryo UI" panose="020B0604030504040204" pitchFamily="50" charset="-128"/>
                        <a:cs typeface="Symbol" panose="05050102010706020507" pitchFamily="18" charset="2"/>
                      </a:endParaRPr>
                    </a:p>
                  </a:txBody>
                  <a:tcPr marL="0" marR="0" marT="0" marB="0" anchor="ctr"/>
                </a:tc>
                <a:extLst>
                  <a:ext uri="{0D108BD9-81ED-4DB2-BD59-A6C34878D82A}">
                    <a16:rowId xmlns:a16="http://schemas.microsoft.com/office/drawing/2014/main" val="10001"/>
                  </a:ext>
                </a:extLst>
              </a:tr>
              <a:tr h="873907">
                <a:tc>
                  <a:txBody>
                    <a:bodyPr/>
                    <a:lstStyle/>
                    <a:p>
                      <a:pPr marL="66040" algn="ctr">
                        <a:lnSpc>
                          <a:spcPts val="1590"/>
                        </a:lnSpc>
                        <a:spcAft>
                          <a:spcPts val="0"/>
                        </a:spcAft>
                      </a:pPr>
                      <a:r>
                        <a:rPr lang="en-US" sz="1200" dirty="0" err="1">
                          <a:solidFill>
                            <a:schemeClr val="tx1"/>
                          </a:solidFill>
                          <a:effectLst/>
                          <a:latin typeface="Meiryo UI" panose="020B0604030504040204" pitchFamily="50" charset="-128"/>
                          <a:ea typeface="Meiryo UI" panose="020B0604030504040204" pitchFamily="50" charset="-128"/>
                        </a:rPr>
                        <a:t>財団</a:t>
                      </a: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nchor="ctr"/>
                </a:tc>
                <a:tc>
                  <a:txBody>
                    <a:bodyPr/>
                    <a:lstStyle/>
                    <a:p>
                      <a:pPr marL="342900" lvl="0" indent="-342900">
                        <a:lnSpc>
                          <a:spcPts val="1215"/>
                        </a:lnSpc>
                        <a:spcAft>
                          <a:spcPts val="0"/>
                        </a:spcAft>
                        <a:buSzPts val="950"/>
                        <a:buFont typeface="Symbol" panose="05050102010706020507" pitchFamily="18" charset="2"/>
                        <a:buChar char=""/>
                        <a:tabLst>
                          <a:tab pos="288290" algn="l"/>
                          <a:tab pos="288925" algn="l"/>
                        </a:tabLst>
                      </a:pPr>
                      <a:r>
                        <a:rPr lang="en-US" sz="1200" spc="-5" dirty="0">
                          <a:solidFill>
                            <a:schemeClr val="tx1"/>
                          </a:solidFill>
                          <a:effectLst/>
                          <a:latin typeface="Meiryo UI" panose="020B0604030504040204" pitchFamily="50" charset="-128"/>
                          <a:ea typeface="Meiryo UI" panose="020B0604030504040204" pitchFamily="50" charset="-128"/>
                        </a:rPr>
                        <a:t>B</a:t>
                      </a:r>
                      <a:r>
                        <a:rPr lang="en-US" sz="1200" spc="5" dirty="0">
                          <a:solidFill>
                            <a:schemeClr val="tx1"/>
                          </a:solidFill>
                          <a:effectLst/>
                          <a:latin typeface="Meiryo UI" panose="020B0604030504040204" pitchFamily="50" charset="-128"/>
                          <a:ea typeface="Meiryo UI" panose="020B0604030504040204" pitchFamily="50" charset="-128"/>
                        </a:rPr>
                        <a:t>r</a:t>
                      </a:r>
                      <a:r>
                        <a:rPr lang="en-US" sz="1200" spc="-5" dirty="0">
                          <a:solidFill>
                            <a:schemeClr val="tx1"/>
                          </a:solidFill>
                          <a:effectLst/>
                          <a:latin typeface="Meiryo UI" panose="020B0604030504040204" pitchFamily="50" charset="-128"/>
                          <a:ea typeface="Meiryo UI" panose="020B0604030504040204" pitchFamily="50" charset="-128"/>
                        </a:rPr>
                        <a:t>ai</a:t>
                      </a:r>
                      <a:r>
                        <a:rPr lang="en-US" sz="1200" dirty="0">
                          <a:solidFill>
                            <a:schemeClr val="tx1"/>
                          </a:solidFill>
                          <a:effectLst/>
                          <a:latin typeface="Meiryo UI" panose="020B0604030504040204" pitchFamily="50" charset="-128"/>
                          <a:ea typeface="Meiryo UI" panose="020B0604030504040204" pitchFamily="50" charset="-128"/>
                        </a:rPr>
                        <a:t>n &amp; </a:t>
                      </a:r>
                      <a:r>
                        <a:rPr lang="en-US" sz="1200" spc="-5" dirty="0">
                          <a:solidFill>
                            <a:schemeClr val="tx1"/>
                          </a:solidFill>
                          <a:effectLst/>
                          <a:latin typeface="Meiryo UI" panose="020B0604030504040204" pitchFamily="50" charset="-128"/>
                          <a:ea typeface="Meiryo UI" panose="020B0604030504040204" pitchFamily="50" charset="-128"/>
                        </a:rPr>
                        <a:t>Be</a:t>
                      </a:r>
                      <a:r>
                        <a:rPr lang="en-US" sz="1200" dirty="0">
                          <a:solidFill>
                            <a:schemeClr val="tx1"/>
                          </a:solidFill>
                          <a:effectLst/>
                          <a:latin typeface="Meiryo UI" panose="020B0604030504040204" pitchFamily="50" charset="-128"/>
                          <a:ea typeface="Meiryo UI" panose="020B0604030504040204" pitchFamily="50" charset="-128"/>
                        </a:rPr>
                        <a:t>h</a:t>
                      </a:r>
                      <a:r>
                        <a:rPr lang="en-US" sz="1200" spc="-10" dirty="0">
                          <a:solidFill>
                            <a:schemeClr val="tx1"/>
                          </a:solidFill>
                          <a:effectLst/>
                          <a:latin typeface="Meiryo UI" panose="020B0604030504040204" pitchFamily="50" charset="-128"/>
                          <a:ea typeface="Meiryo UI" panose="020B0604030504040204" pitchFamily="50" charset="-128"/>
                        </a:rPr>
                        <a:t>a</a:t>
                      </a:r>
                      <a:r>
                        <a:rPr lang="en-US" sz="1200" spc="-5" dirty="0">
                          <a:solidFill>
                            <a:schemeClr val="tx1"/>
                          </a:solidFill>
                          <a:effectLst/>
                          <a:latin typeface="Meiryo UI" panose="020B0604030504040204" pitchFamily="50" charset="-128"/>
                          <a:ea typeface="Meiryo UI" panose="020B0604030504040204" pitchFamily="50" charset="-128"/>
                        </a:rPr>
                        <a:t>vio</a:t>
                      </a:r>
                      <a:r>
                        <a:rPr lang="en-US" sz="1200" dirty="0">
                          <a:solidFill>
                            <a:schemeClr val="tx1"/>
                          </a:solidFill>
                          <a:effectLst/>
                          <a:latin typeface="Meiryo UI" panose="020B0604030504040204" pitchFamily="50" charset="-128"/>
                          <a:ea typeface="Meiryo UI" panose="020B0604030504040204" pitchFamily="50" charset="-128"/>
                        </a:rPr>
                        <a:t>r</a:t>
                      </a:r>
                      <a:r>
                        <a:rPr lang="en-US" sz="1200" spc="5" dirty="0">
                          <a:solidFill>
                            <a:schemeClr val="tx1"/>
                          </a:solidFill>
                          <a:effectLst/>
                          <a:latin typeface="Meiryo UI" panose="020B0604030504040204" pitchFamily="50" charset="-128"/>
                          <a:ea typeface="Meiryo UI" panose="020B0604030504040204" pitchFamily="50" charset="-128"/>
                        </a:rPr>
                        <a:t> </a:t>
                      </a:r>
                      <a:r>
                        <a:rPr lang="en-US" sz="1200" spc="-5" dirty="0">
                          <a:solidFill>
                            <a:schemeClr val="tx1"/>
                          </a:solidFill>
                          <a:effectLst/>
                          <a:latin typeface="Meiryo UI" panose="020B0604030504040204" pitchFamily="50" charset="-128"/>
                          <a:ea typeface="Meiryo UI" panose="020B0604030504040204" pitchFamily="50" charset="-128"/>
                        </a:rPr>
                        <a:t>R</a:t>
                      </a:r>
                      <a:r>
                        <a:rPr lang="en-US" sz="1200" dirty="0">
                          <a:solidFill>
                            <a:schemeClr val="tx1"/>
                          </a:solidFill>
                          <a:effectLst/>
                          <a:latin typeface="Meiryo UI" panose="020B0604030504040204" pitchFamily="50" charset="-128"/>
                          <a:ea typeface="Meiryo UI" panose="020B0604030504040204" pitchFamily="50" charset="-128"/>
                        </a:rPr>
                        <a:t>e</a:t>
                      </a:r>
                      <a:r>
                        <a:rPr lang="en-US" sz="1200" spc="-10" dirty="0">
                          <a:solidFill>
                            <a:schemeClr val="tx1"/>
                          </a:solidFill>
                          <a:effectLst/>
                          <a:latin typeface="Meiryo UI" panose="020B0604030504040204" pitchFamily="50" charset="-128"/>
                          <a:ea typeface="Meiryo UI" panose="020B0604030504040204" pitchFamily="50" charset="-128"/>
                        </a:rPr>
                        <a:t>s</a:t>
                      </a:r>
                      <a:r>
                        <a:rPr lang="en-US" sz="1200" dirty="0">
                          <a:solidFill>
                            <a:schemeClr val="tx1"/>
                          </a:solidFill>
                          <a:effectLst/>
                          <a:latin typeface="Meiryo UI" panose="020B0604030504040204" pitchFamily="50" charset="-128"/>
                          <a:ea typeface="Meiryo UI" panose="020B0604030504040204" pitchFamily="50" charset="-128"/>
                        </a:rPr>
                        <a:t>e</a:t>
                      </a:r>
                      <a:r>
                        <a:rPr lang="en-US" sz="1200" spc="-5" dirty="0">
                          <a:solidFill>
                            <a:schemeClr val="tx1"/>
                          </a:solidFill>
                          <a:effectLst/>
                          <a:latin typeface="Meiryo UI" panose="020B0604030504040204" pitchFamily="50" charset="-128"/>
                          <a:ea typeface="Meiryo UI" panose="020B0604030504040204" pitchFamily="50" charset="-128"/>
                        </a:rPr>
                        <a:t>a</a:t>
                      </a:r>
                      <a:r>
                        <a:rPr lang="en-US" sz="1200" spc="5" dirty="0">
                          <a:solidFill>
                            <a:schemeClr val="tx1"/>
                          </a:solidFill>
                          <a:effectLst/>
                          <a:latin typeface="Meiryo UI" panose="020B0604030504040204" pitchFamily="50" charset="-128"/>
                          <a:ea typeface="Meiryo UI" panose="020B0604030504040204" pitchFamily="50" charset="-128"/>
                        </a:rPr>
                        <a:t>r</a:t>
                      </a:r>
                      <a:r>
                        <a:rPr lang="en-US" sz="1200" spc="-15" dirty="0">
                          <a:solidFill>
                            <a:schemeClr val="tx1"/>
                          </a:solidFill>
                          <a:effectLst/>
                          <a:latin typeface="Meiryo UI" panose="020B0604030504040204" pitchFamily="50" charset="-128"/>
                          <a:ea typeface="Meiryo UI" panose="020B0604030504040204" pitchFamily="50" charset="-128"/>
                        </a:rPr>
                        <a:t>c</a:t>
                      </a:r>
                      <a:r>
                        <a:rPr lang="en-US" sz="1200" dirty="0">
                          <a:solidFill>
                            <a:schemeClr val="tx1"/>
                          </a:solidFill>
                          <a:effectLst/>
                          <a:latin typeface="Meiryo UI" panose="020B0604030504040204" pitchFamily="50" charset="-128"/>
                          <a:ea typeface="Meiryo UI" panose="020B0604030504040204" pitchFamily="50" charset="-128"/>
                        </a:rPr>
                        <a:t>h</a:t>
                      </a:r>
                      <a:r>
                        <a:rPr lang="en-US" sz="1200" spc="5" dirty="0">
                          <a:solidFill>
                            <a:schemeClr val="tx1"/>
                          </a:solidFill>
                          <a:effectLst/>
                          <a:latin typeface="Meiryo UI" panose="020B0604030504040204" pitchFamily="50" charset="-128"/>
                          <a:ea typeface="Meiryo UI" panose="020B0604030504040204" pitchFamily="50" charset="-128"/>
                        </a:rPr>
                        <a:t> </a:t>
                      </a:r>
                      <a:r>
                        <a:rPr lang="en-US" sz="1200" spc="-5" dirty="0" err="1">
                          <a:solidFill>
                            <a:schemeClr val="tx1"/>
                          </a:solidFill>
                          <a:effectLst/>
                          <a:latin typeface="Meiryo UI" panose="020B0604030504040204" pitchFamily="50" charset="-128"/>
                          <a:ea typeface="Meiryo UI" panose="020B0604030504040204" pitchFamily="50" charset="-128"/>
                        </a:rPr>
                        <a:t>Fo</a:t>
                      </a:r>
                      <a:r>
                        <a:rPr lang="en-US" sz="1200" dirty="0" err="1">
                          <a:solidFill>
                            <a:schemeClr val="tx1"/>
                          </a:solidFill>
                          <a:effectLst/>
                          <a:latin typeface="Meiryo UI" panose="020B0604030504040204" pitchFamily="50" charset="-128"/>
                          <a:ea typeface="Meiryo UI" panose="020B0604030504040204" pitchFamily="50" charset="-128"/>
                        </a:rPr>
                        <a:t>u</a:t>
                      </a:r>
                      <a:r>
                        <a:rPr lang="en-US" sz="1200" spc="-5" dirty="0" err="1">
                          <a:solidFill>
                            <a:schemeClr val="tx1"/>
                          </a:solidFill>
                          <a:effectLst/>
                          <a:latin typeface="Meiryo UI" panose="020B0604030504040204" pitchFamily="50" charset="-128"/>
                          <a:ea typeface="Meiryo UI" panose="020B0604030504040204" pitchFamily="50" charset="-128"/>
                        </a:rPr>
                        <a:t>ndatio</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spc="-10" dirty="0" err="1">
                          <a:solidFill>
                            <a:schemeClr val="tx1"/>
                          </a:solidFill>
                          <a:effectLst/>
                          <a:latin typeface="Meiryo UI" panose="020B0604030504040204" pitchFamily="50" charset="-128"/>
                          <a:ea typeface="Meiryo UI" panose="020B0604030504040204" pitchFamily="50" charset="-128"/>
                        </a:rPr>
                        <a:t>（</a:t>
                      </a:r>
                      <a:r>
                        <a:rPr lang="en-US" sz="1200" dirty="0" err="1">
                          <a:solidFill>
                            <a:schemeClr val="tx1"/>
                          </a:solidFill>
                          <a:effectLst/>
                          <a:latin typeface="Meiryo UI" panose="020B0604030504040204" pitchFamily="50" charset="-128"/>
                          <a:ea typeface="Meiryo UI" panose="020B0604030504040204" pitchFamily="50" charset="-128"/>
                        </a:rPr>
                        <a:t>ニ</a:t>
                      </a:r>
                      <a:r>
                        <a:rPr lang="en-US" sz="1200" spc="5" dirty="0" err="1">
                          <a:solidFill>
                            <a:schemeClr val="tx1"/>
                          </a:solidFill>
                          <a:effectLst/>
                          <a:latin typeface="Meiryo UI" panose="020B0604030504040204" pitchFamily="50" charset="-128"/>
                          <a:ea typeface="Meiryo UI" panose="020B0604030504040204" pitchFamily="50" charset="-128"/>
                        </a:rPr>
                        <a:t>ュ</a:t>
                      </a:r>
                      <a:r>
                        <a:rPr lang="en-US" sz="1200" spc="-10" dirty="0" err="1">
                          <a:solidFill>
                            <a:schemeClr val="tx1"/>
                          </a:solidFill>
                          <a:effectLst/>
                          <a:latin typeface="Meiryo UI" panose="020B0604030504040204" pitchFamily="50" charset="-128"/>
                          <a:ea typeface="Meiryo UI" panose="020B0604030504040204" pitchFamily="50" charset="-128"/>
                        </a:rPr>
                        <a:t>ー</a:t>
                      </a:r>
                      <a:r>
                        <a:rPr lang="en-US" sz="1200" spc="-5" dirty="0" err="1">
                          <a:solidFill>
                            <a:schemeClr val="tx1"/>
                          </a:solidFill>
                          <a:effectLst/>
                          <a:latin typeface="Meiryo UI" panose="020B0604030504040204" pitchFamily="50" charset="-128"/>
                          <a:ea typeface="Meiryo UI" panose="020B0604030504040204" pitchFamily="50" charset="-128"/>
                        </a:rPr>
                        <a:t>ヨー</a:t>
                      </a:r>
                      <a:r>
                        <a:rPr lang="en-US" sz="1200" dirty="0" err="1">
                          <a:solidFill>
                            <a:schemeClr val="tx1"/>
                          </a:solidFill>
                          <a:effectLst/>
                          <a:latin typeface="Meiryo UI" panose="020B0604030504040204" pitchFamily="50" charset="-128"/>
                          <a:ea typeface="Meiryo UI" panose="020B0604030504040204" pitchFamily="50" charset="-128"/>
                        </a:rPr>
                        <a:t>ク州</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Kavli</a:t>
                      </a:r>
                      <a:r>
                        <a:rPr lang="en-US" sz="1200" spc="-4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Foundation</a:t>
                      </a:r>
                      <a:r>
                        <a:rPr lang="ja-JP" sz="1200" dirty="0">
                          <a:solidFill>
                            <a:schemeClr val="tx1"/>
                          </a:solidFill>
                          <a:effectLst/>
                          <a:latin typeface="Meiryo UI" panose="020B0604030504040204" pitchFamily="50" charset="-128"/>
                          <a:ea typeface="Meiryo UI" panose="020B0604030504040204" pitchFamily="50" charset="-128"/>
                        </a:rPr>
                        <a:t>（カリフォルニア州オックスナード）</a:t>
                      </a: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National</a:t>
                      </a:r>
                      <a:r>
                        <a:rPr lang="en-US" sz="1200" spc="-10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Photonics</a:t>
                      </a:r>
                      <a:r>
                        <a:rPr lang="en-US" sz="1200" spc="-105"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Initiative（</a:t>
                      </a:r>
                      <a:r>
                        <a:rPr lang="en-US" sz="1200" spc="-15" dirty="0" err="1">
                          <a:solidFill>
                            <a:schemeClr val="tx1"/>
                          </a:solidFill>
                          <a:effectLst/>
                          <a:latin typeface="Meiryo UI" panose="020B0604030504040204" pitchFamily="50" charset="-128"/>
                          <a:ea typeface="Meiryo UI" panose="020B0604030504040204" pitchFamily="50" charset="-128"/>
                        </a:rPr>
                        <a:t>ワシントン</a:t>
                      </a:r>
                      <a:r>
                        <a:rPr lang="en-US" sz="1200" spc="-1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D.C.、</a:t>
                      </a:r>
                      <a:r>
                        <a:rPr lang="en-US" sz="1200" dirty="0" err="1">
                          <a:solidFill>
                            <a:schemeClr val="tx1"/>
                          </a:solidFill>
                          <a:effectLst/>
                          <a:latin typeface="Meiryo UI" panose="020B0604030504040204" pitchFamily="50" charset="-128"/>
                          <a:ea typeface="Meiryo UI" panose="020B0604030504040204" pitchFamily="50" charset="-128"/>
                        </a:rPr>
                        <a:t>ワシントン州べリンガム</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Pediatric</a:t>
                      </a:r>
                      <a:r>
                        <a:rPr lang="en-US" sz="1200" spc="-20"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Brain</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Foundation（ミズーリ州スプリングフィールド</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05"/>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Simons</a:t>
                      </a:r>
                      <a:r>
                        <a:rPr lang="en-US" sz="1200" spc="-5"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Foundation（ニューヨーク州ニューヨーク</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b="0" dirty="0">
                        <a:solidFill>
                          <a:schemeClr val="tx1"/>
                        </a:solidFill>
                        <a:effectLst/>
                        <a:latin typeface="Meiryo UI" panose="020B0604030504040204" pitchFamily="50" charset="-128"/>
                        <a:ea typeface="Meiryo UI" panose="020B0604030504040204" pitchFamily="50" charset="-128"/>
                        <a:cs typeface="Symbol" panose="05050102010706020507" pitchFamily="18" charset="2"/>
                      </a:endParaRPr>
                    </a:p>
                  </a:txBody>
                  <a:tcPr marL="0" marR="0" marT="0" marB="0" anchor="ctr"/>
                </a:tc>
                <a:extLst>
                  <a:ext uri="{0D108BD9-81ED-4DB2-BD59-A6C34878D82A}">
                    <a16:rowId xmlns:a16="http://schemas.microsoft.com/office/drawing/2014/main" val="10002"/>
                  </a:ext>
                </a:extLst>
              </a:tr>
              <a:tr h="513247">
                <a:tc>
                  <a:txBody>
                    <a:bodyPr/>
                    <a:lstStyle/>
                    <a:p>
                      <a:pPr marL="66040" algn="ctr">
                        <a:lnSpc>
                          <a:spcPts val="1590"/>
                        </a:lnSpc>
                        <a:spcAft>
                          <a:spcPts val="0"/>
                        </a:spcAft>
                      </a:pPr>
                      <a:r>
                        <a:rPr lang="en-US" sz="1200" dirty="0" err="1">
                          <a:solidFill>
                            <a:schemeClr val="tx1"/>
                          </a:solidFill>
                          <a:effectLst/>
                          <a:latin typeface="Meiryo UI" panose="020B0604030504040204" pitchFamily="50" charset="-128"/>
                          <a:ea typeface="Meiryo UI" panose="020B0604030504040204" pitchFamily="50" charset="-128"/>
                        </a:rPr>
                        <a:t>研究機関</a:t>
                      </a: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nchor="ctr"/>
                </a:tc>
                <a:tc>
                  <a:txBody>
                    <a:bodyPr/>
                    <a:lstStyle/>
                    <a:p>
                      <a:pPr marL="342900" lvl="0" indent="-342900">
                        <a:lnSpc>
                          <a:spcPts val="1215"/>
                        </a:lnSpc>
                        <a:spcAft>
                          <a:spcPts val="0"/>
                        </a:spcAft>
                        <a:buSzPts val="950"/>
                        <a:buFont typeface="Symbol" panose="05050102010706020507" pitchFamily="18" charset="2"/>
                        <a:buChar char=""/>
                        <a:tabLst>
                          <a:tab pos="288290" algn="l"/>
                          <a:tab pos="288925" algn="l"/>
                        </a:tabLst>
                      </a:pPr>
                      <a:r>
                        <a:rPr lang="ja-JP" sz="1200" dirty="0">
                          <a:solidFill>
                            <a:schemeClr val="tx1"/>
                          </a:solidFill>
                          <a:effectLst/>
                          <a:latin typeface="Meiryo UI" panose="020B0604030504040204" pitchFamily="50" charset="-128"/>
                          <a:ea typeface="Meiryo UI" panose="020B0604030504040204" pitchFamily="50" charset="-128"/>
                        </a:rPr>
                        <a:t>アレン脳科学研究所（ワシントン州シアトル）</a:t>
                      </a:r>
                    </a:p>
                    <a:p>
                      <a:pPr marL="342900" lvl="0" indent="-342900">
                        <a:lnSpc>
                          <a:spcPts val="1265"/>
                        </a:lnSpc>
                        <a:spcAft>
                          <a:spcPts val="0"/>
                        </a:spcAft>
                        <a:buSzPts val="950"/>
                        <a:buFont typeface="Symbol" panose="05050102010706020507" pitchFamily="18" charset="2"/>
                        <a:buChar char=""/>
                        <a:tabLst>
                          <a:tab pos="288290" algn="l"/>
                          <a:tab pos="288925" algn="l"/>
                        </a:tabLst>
                      </a:pPr>
                      <a:r>
                        <a:rPr lang="ja-JP" sz="1200" dirty="0">
                          <a:solidFill>
                            <a:schemeClr val="tx1"/>
                          </a:solidFill>
                          <a:effectLst/>
                          <a:latin typeface="Meiryo UI" panose="020B0604030504040204" pitchFamily="50" charset="-128"/>
                          <a:ea typeface="Meiryo UI" panose="020B0604030504040204" pitchFamily="50" charset="-128"/>
                        </a:rPr>
                        <a:t>ハワード・ヒューズ医学研究所（バージニア州アッシュバーン）</a:t>
                      </a:r>
                    </a:p>
                    <a:p>
                      <a:pPr marL="342900" lvl="0" indent="-342900">
                        <a:lnSpc>
                          <a:spcPts val="1205"/>
                        </a:lnSpc>
                        <a:spcAft>
                          <a:spcPts val="0"/>
                        </a:spcAft>
                        <a:buSzPts val="950"/>
                        <a:buFont typeface="Symbol" panose="05050102010706020507" pitchFamily="18" charset="2"/>
                        <a:buChar char=""/>
                        <a:tabLst>
                          <a:tab pos="288290" algn="l"/>
                          <a:tab pos="288925" algn="l"/>
                        </a:tabLst>
                      </a:pPr>
                      <a:r>
                        <a:rPr lang="ja-JP" sz="1200" dirty="0">
                          <a:solidFill>
                            <a:schemeClr val="tx1"/>
                          </a:solidFill>
                          <a:effectLst/>
                          <a:latin typeface="Meiryo UI" panose="020B0604030504040204" pitchFamily="50" charset="-128"/>
                          <a:ea typeface="Meiryo UI" panose="020B0604030504040204" pitchFamily="50" charset="-128"/>
                        </a:rPr>
                        <a:t>ソーク研究所（カリフォルニア州ラホヤ）</a:t>
                      </a:r>
                      <a:endParaRPr lang="ja-JP" sz="1200" b="0" dirty="0">
                        <a:solidFill>
                          <a:schemeClr val="tx1"/>
                        </a:solidFill>
                        <a:effectLst/>
                        <a:latin typeface="Meiryo UI" panose="020B0604030504040204" pitchFamily="50" charset="-128"/>
                        <a:ea typeface="Meiryo UI" panose="020B0604030504040204" pitchFamily="50" charset="-128"/>
                        <a:cs typeface="Symbol" panose="05050102010706020507" pitchFamily="18" charset="2"/>
                      </a:endParaRPr>
                    </a:p>
                  </a:txBody>
                  <a:tcPr marL="0" marR="0" marT="0" marB="0" anchor="ctr"/>
                </a:tc>
                <a:extLst>
                  <a:ext uri="{0D108BD9-81ED-4DB2-BD59-A6C34878D82A}">
                    <a16:rowId xmlns:a16="http://schemas.microsoft.com/office/drawing/2014/main" val="10003"/>
                  </a:ext>
                </a:extLst>
              </a:tr>
              <a:tr h="1518279">
                <a:tc>
                  <a:txBody>
                    <a:bodyPr/>
                    <a:lstStyle/>
                    <a:p>
                      <a:pPr marL="66040" algn="ctr">
                        <a:lnSpc>
                          <a:spcPts val="1590"/>
                        </a:lnSpc>
                        <a:spcAft>
                          <a:spcPts val="0"/>
                        </a:spcAft>
                      </a:pPr>
                      <a:r>
                        <a:rPr lang="en-US" sz="1200" dirty="0">
                          <a:solidFill>
                            <a:schemeClr val="tx1"/>
                          </a:solidFill>
                          <a:effectLst/>
                          <a:latin typeface="Meiryo UI" panose="020B0604030504040204" pitchFamily="50" charset="-128"/>
                          <a:ea typeface="Meiryo UI" panose="020B0604030504040204" pitchFamily="50" charset="-128"/>
                        </a:rPr>
                        <a:t> </a:t>
                      </a:r>
                      <a:endParaRPr lang="ja-JP" sz="1200" dirty="0">
                        <a:solidFill>
                          <a:schemeClr val="tx1"/>
                        </a:solidFill>
                        <a:effectLst/>
                        <a:latin typeface="Meiryo UI" panose="020B0604030504040204" pitchFamily="50" charset="-128"/>
                        <a:ea typeface="Meiryo UI" panose="020B0604030504040204" pitchFamily="50" charset="-128"/>
                      </a:endParaRPr>
                    </a:p>
                    <a:p>
                      <a:pPr marL="66040" algn="ctr">
                        <a:lnSpc>
                          <a:spcPts val="1590"/>
                        </a:lnSpc>
                        <a:spcAft>
                          <a:spcPts val="0"/>
                        </a:spcAft>
                      </a:pPr>
                      <a:r>
                        <a:rPr lang="en-US" sz="1200" dirty="0">
                          <a:solidFill>
                            <a:schemeClr val="tx1"/>
                          </a:solidFill>
                          <a:effectLst/>
                          <a:latin typeface="Meiryo UI" panose="020B0604030504040204" pitchFamily="50" charset="-128"/>
                          <a:ea typeface="Meiryo UI" panose="020B0604030504040204" pitchFamily="50" charset="-128"/>
                        </a:rPr>
                        <a:t> </a:t>
                      </a:r>
                      <a:endParaRPr lang="ja-JP" sz="1200" dirty="0">
                        <a:solidFill>
                          <a:schemeClr val="tx1"/>
                        </a:solidFill>
                        <a:effectLst/>
                        <a:latin typeface="Meiryo UI" panose="020B0604030504040204" pitchFamily="50" charset="-128"/>
                        <a:ea typeface="Meiryo UI" panose="020B0604030504040204" pitchFamily="50" charset="-128"/>
                      </a:endParaRPr>
                    </a:p>
                    <a:p>
                      <a:pPr marL="66040" algn="ctr">
                        <a:lnSpc>
                          <a:spcPts val="1590"/>
                        </a:lnSpc>
                        <a:spcAft>
                          <a:spcPts val="0"/>
                        </a:spcAft>
                      </a:pPr>
                      <a:r>
                        <a:rPr lang="en-US" sz="1200" dirty="0" err="1">
                          <a:solidFill>
                            <a:schemeClr val="tx1"/>
                          </a:solidFill>
                          <a:effectLst/>
                          <a:latin typeface="Meiryo UI" panose="020B0604030504040204" pitchFamily="50" charset="-128"/>
                          <a:ea typeface="Meiryo UI" panose="020B0604030504040204" pitchFamily="50" charset="-128"/>
                        </a:rPr>
                        <a:t>大学</a:t>
                      </a: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nchor="ctr"/>
                </a:tc>
                <a:tc>
                  <a:txBody>
                    <a:bodyPr/>
                    <a:lstStyle/>
                    <a:p>
                      <a:pPr marL="342900" lvl="0" indent="-342900">
                        <a:lnSpc>
                          <a:spcPts val="1215"/>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ボストン大</a:t>
                      </a:r>
                      <a:r>
                        <a:rPr lang="en-US" sz="1200" dirty="0" err="1">
                          <a:solidFill>
                            <a:schemeClr val="tx1"/>
                          </a:solidFill>
                          <a:effectLst/>
                          <a:latin typeface="Meiryo UI" panose="020B0604030504040204" pitchFamily="50" charset="-128"/>
                          <a:ea typeface="Meiryo UI" panose="020B0604030504040204" pitchFamily="50" charset="-128"/>
                        </a:rPr>
                        <a:t>学</a:t>
                      </a:r>
                      <a:r>
                        <a:rPr lang="en-US" sz="1200" spc="-10" dirty="0" err="1">
                          <a:solidFill>
                            <a:schemeClr val="tx1"/>
                          </a:solidFill>
                          <a:effectLst/>
                          <a:latin typeface="Meiryo UI" panose="020B0604030504040204" pitchFamily="50" charset="-128"/>
                          <a:ea typeface="Meiryo UI" panose="020B0604030504040204" pitchFamily="50" charset="-128"/>
                        </a:rPr>
                        <a:t>（</a:t>
                      </a:r>
                      <a:r>
                        <a:rPr lang="en-US" sz="1200" spc="-5" dirty="0" err="1">
                          <a:solidFill>
                            <a:schemeClr val="tx1"/>
                          </a:solidFill>
                          <a:effectLst/>
                          <a:latin typeface="Meiryo UI" panose="020B0604030504040204" pitchFamily="50" charset="-128"/>
                          <a:ea typeface="Meiryo UI" panose="020B0604030504040204" pitchFamily="50" charset="-128"/>
                        </a:rPr>
                        <a:t>Ce</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spc="-5" dirty="0" err="1">
                          <a:solidFill>
                            <a:schemeClr val="tx1"/>
                          </a:solidFill>
                          <a:effectLst/>
                          <a:latin typeface="Meiryo UI" panose="020B0604030504040204" pitchFamily="50" charset="-128"/>
                          <a:ea typeface="Meiryo UI" panose="020B0604030504040204" pitchFamily="50" charset="-128"/>
                        </a:rPr>
                        <a:t>te</a:t>
                      </a:r>
                      <a:r>
                        <a:rPr lang="en-US" sz="1200" dirty="0" err="1">
                          <a:solidFill>
                            <a:schemeClr val="tx1"/>
                          </a:solidFill>
                          <a:effectLst/>
                          <a:latin typeface="Meiryo UI" panose="020B0604030504040204" pitchFamily="50" charset="-128"/>
                          <a:ea typeface="Meiryo UI" panose="020B0604030504040204" pitchFamily="50" charset="-128"/>
                        </a:rPr>
                        <a:t>r</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spc="-5" dirty="0">
                          <a:solidFill>
                            <a:schemeClr val="tx1"/>
                          </a:solidFill>
                          <a:effectLst/>
                          <a:latin typeface="Meiryo UI" panose="020B0604030504040204" pitchFamily="50" charset="-128"/>
                          <a:ea typeface="Meiryo UI" panose="020B0604030504040204" pitchFamily="50" charset="-128"/>
                        </a:rPr>
                        <a:t>fo</a:t>
                      </a:r>
                      <a:r>
                        <a:rPr lang="en-US" sz="1200" dirty="0">
                          <a:solidFill>
                            <a:schemeClr val="tx1"/>
                          </a:solidFill>
                          <a:effectLst/>
                          <a:latin typeface="Meiryo UI" panose="020B0604030504040204" pitchFamily="50" charset="-128"/>
                          <a:ea typeface="Meiryo UI" panose="020B0604030504040204" pitchFamily="50" charset="-128"/>
                        </a:rPr>
                        <a:t>r</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spc="-5" dirty="0">
                          <a:solidFill>
                            <a:schemeClr val="tx1"/>
                          </a:solidFill>
                          <a:effectLst/>
                          <a:latin typeface="Meiryo UI" panose="020B0604030504040204" pitchFamily="50" charset="-128"/>
                          <a:ea typeface="Meiryo UI" panose="020B0604030504040204" pitchFamily="50" charset="-128"/>
                        </a:rPr>
                        <a:t>S</a:t>
                      </a:r>
                      <a:r>
                        <a:rPr lang="en-US" sz="1200" spc="-10" dirty="0">
                          <a:solidFill>
                            <a:schemeClr val="tx1"/>
                          </a:solidFill>
                          <a:effectLst/>
                          <a:latin typeface="Meiryo UI" panose="020B0604030504040204" pitchFamily="50" charset="-128"/>
                          <a:ea typeface="Meiryo UI" panose="020B0604030504040204" pitchFamily="50" charset="-128"/>
                        </a:rPr>
                        <a:t>y</a:t>
                      </a:r>
                      <a:r>
                        <a:rPr lang="en-US" sz="1200" spc="-5" dirty="0">
                          <a:solidFill>
                            <a:schemeClr val="tx1"/>
                          </a:solidFill>
                          <a:effectLst/>
                          <a:latin typeface="Meiryo UI" panose="020B0604030504040204" pitchFamily="50" charset="-128"/>
                          <a:ea typeface="Meiryo UI" panose="020B0604030504040204" pitchFamily="50" charset="-128"/>
                        </a:rPr>
                        <a:t>stem</a:t>
                      </a:r>
                      <a:r>
                        <a:rPr lang="en-US" sz="1200" dirty="0">
                          <a:solidFill>
                            <a:schemeClr val="tx1"/>
                          </a:solidFill>
                          <a:effectLst/>
                          <a:latin typeface="Meiryo UI" panose="020B0604030504040204" pitchFamily="50" charset="-128"/>
                          <a:ea typeface="Meiryo UI" panose="020B0604030504040204" pitchFamily="50" charset="-128"/>
                        </a:rPr>
                        <a:t>s </a:t>
                      </a:r>
                      <a:r>
                        <a:rPr lang="en-US" sz="1200" spc="-5" dirty="0" err="1">
                          <a:solidFill>
                            <a:schemeClr val="tx1"/>
                          </a:solidFill>
                          <a:effectLst/>
                          <a:latin typeface="Meiryo UI" panose="020B0604030504040204" pitchFamily="50" charset="-128"/>
                          <a:ea typeface="Meiryo UI" panose="020B0604030504040204" pitchFamily="50" charset="-128"/>
                        </a:rPr>
                        <a:t>Neu</a:t>
                      </a:r>
                      <a:r>
                        <a:rPr lang="en-US" sz="1200" spc="5" dirty="0" err="1">
                          <a:solidFill>
                            <a:schemeClr val="tx1"/>
                          </a:solidFill>
                          <a:effectLst/>
                          <a:latin typeface="Meiryo UI" panose="020B0604030504040204" pitchFamily="50" charset="-128"/>
                          <a:ea typeface="Meiryo UI" panose="020B0604030504040204" pitchFamily="50" charset="-128"/>
                        </a:rPr>
                        <a:t>r</a:t>
                      </a:r>
                      <a:r>
                        <a:rPr lang="en-US" sz="1200" spc="-5" dirty="0" err="1">
                          <a:solidFill>
                            <a:schemeClr val="tx1"/>
                          </a:solidFill>
                          <a:effectLst/>
                          <a:latin typeface="Meiryo UI" panose="020B0604030504040204" pitchFamily="50" charset="-128"/>
                          <a:ea typeface="Meiryo UI" panose="020B0604030504040204" pitchFamily="50" charset="-128"/>
                        </a:rPr>
                        <a:t>oscie</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spc="-10" dirty="0" err="1">
                          <a:solidFill>
                            <a:schemeClr val="tx1"/>
                          </a:solidFill>
                          <a:effectLst/>
                          <a:latin typeface="Meiryo UI" panose="020B0604030504040204" pitchFamily="50" charset="-128"/>
                          <a:ea typeface="Meiryo UI" panose="020B0604030504040204" pitchFamily="50" charset="-128"/>
                        </a:rPr>
                        <a:t>c</a:t>
                      </a:r>
                      <a:r>
                        <a:rPr lang="en-US" sz="1200" dirty="0" err="1">
                          <a:solidFill>
                            <a:schemeClr val="tx1"/>
                          </a:solidFill>
                          <a:effectLst/>
                          <a:latin typeface="Meiryo UI" panose="020B0604030504040204" pitchFamily="50" charset="-128"/>
                          <a:ea typeface="Meiryo UI" panose="020B0604030504040204" pitchFamily="50" charset="-128"/>
                        </a:rPr>
                        <a:t>e</a:t>
                      </a:r>
                      <a:r>
                        <a:rPr lang="en-US" sz="1200" spc="-10" dirty="0" err="1">
                          <a:solidFill>
                            <a:schemeClr val="tx1"/>
                          </a:solidFill>
                          <a:effectLst/>
                          <a:latin typeface="Meiryo UI" panose="020B0604030504040204" pitchFamily="50" charset="-128"/>
                          <a:ea typeface="Meiryo UI" panose="020B0604030504040204" pitchFamily="50" charset="-128"/>
                        </a:rPr>
                        <a:t>、マサ</a:t>
                      </a:r>
                      <a:r>
                        <a:rPr lang="en-US" sz="1200" dirty="0" err="1">
                          <a:solidFill>
                            <a:schemeClr val="tx1"/>
                          </a:solidFill>
                          <a:effectLst/>
                          <a:latin typeface="Meiryo UI" panose="020B0604030504040204" pitchFamily="50" charset="-128"/>
                          <a:ea typeface="Meiryo UI" panose="020B0604030504040204" pitchFamily="50" charset="-128"/>
                        </a:rPr>
                        <a:t>チ</a:t>
                      </a:r>
                      <a:r>
                        <a:rPr lang="en-US" sz="1200" spc="-5" dirty="0" err="1">
                          <a:solidFill>
                            <a:schemeClr val="tx1"/>
                          </a:solidFill>
                          <a:effectLst/>
                          <a:latin typeface="Meiryo UI" panose="020B0604030504040204" pitchFamily="50" charset="-128"/>
                          <a:ea typeface="Meiryo UI" panose="020B0604030504040204" pitchFamily="50" charset="-128"/>
                        </a:rPr>
                        <a:t>ューセッツ州ボ</a:t>
                      </a:r>
                      <a:r>
                        <a:rPr lang="en-US" sz="1200" dirty="0" err="1">
                          <a:solidFill>
                            <a:schemeClr val="tx1"/>
                          </a:solidFill>
                          <a:effectLst/>
                          <a:latin typeface="Meiryo UI" panose="020B0604030504040204" pitchFamily="50" charset="-128"/>
                          <a:ea typeface="Meiryo UI" panose="020B0604030504040204" pitchFamily="50" charset="-128"/>
                        </a:rPr>
                        <a:t>ス</a:t>
                      </a:r>
                      <a:r>
                        <a:rPr lang="en-US" sz="1200" spc="-5" dirty="0" err="1">
                          <a:solidFill>
                            <a:schemeClr val="tx1"/>
                          </a:solidFill>
                          <a:effectLst/>
                          <a:latin typeface="Meiryo UI" panose="020B0604030504040204" pitchFamily="50" charset="-128"/>
                          <a:ea typeface="Meiryo UI" panose="020B0604030504040204" pitchFamily="50" charset="-128"/>
                        </a:rPr>
                        <a:t>トン</a:t>
                      </a:r>
                      <a:r>
                        <a:rPr lang="en-US" sz="1200" spc="-5"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ja-JP" sz="1200" dirty="0">
                          <a:solidFill>
                            <a:schemeClr val="tx1"/>
                          </a:solidFill>
                          <a:effectLst/>
                          <a:latin typeface="Meiryo UI" panose="020B0604030504040204" pitchFamily="50" charset="-128"/>
                          <a:ea typeface="Meiryo UI" panose="020B0604030504040204" pitchFamily="50" charset="-128"/>
                        </a:rPr>
                        <a:t>カーネギーメロン大学（</a:t>
                      </a:r>
                      <a:r>
                        <a:rPr lang="en-US" sz="1200" dirty="0" err="1">
                          <a:solidFill>
                            <a:schemeClr val="tx1"/>
                          </a:solidFill>
                          <a:effectLst/>
                          <a:latin typeface="Meiryo UI" panose="020B0604030504040204" pitchFamily="50" charset="-128"/>
                          <a:ea typeface="Meiryo UI" panose="020B0604030504040204" pitchFamily="50" charset="-128"/>
                        </a:rPr>
                        <a:t>BrainHub</a:t>
                      </a:r>
                      <a:r>
                        <a:rPr lang="ja-JP" sz="1200" dirty="0" err="1">
                          <a:solidFill>
                            <a:schemeClr val="tx1"/>
                          </a:solidFill>
                          <a:effectLst/>
                          <a:latin typeface="Meiryo UI" panose="020B0604030504040204" pitchFamily="50" charset="-128"/>
                          <a:ea typeface="Meiryo UI" panose="020B0604030504040204" pitchFamily="50" charset="-128"/>
                        </a:rPr>
                        <a:t>、</a:t>
                      </a:r>
                      <a:r>
                        <a:rPr lang="ja-JP" sz="1200" dirty="0">
                          <a:solidFill>
                            <a:schemeClr val="tx1"/>
                          </a:solidFill>
                          <a:effectLst/>
                          <a:latin typeface="Meiryo UI" panose="020B0604030504040204" pitchFamily="50" charset="-128"/>
                          <a:ea typeface="Meiryo UI" panose="020B0604030504040204" pitchFamily="50" charset="-128"/>
                        </a:rPr>
                        <a:t>ペンシルバニア州ピッツバーグ）</a:t>
                      </a: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Neurotechnology</a:t>
                      </a:r>
                      <a:r>
                        <a:rPr lang="en-US" sz="1200" spc="-1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Architecting</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Network（拠点複数</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Pacific</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Northwest</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Neuroscience</a:t>
                      </a:r>
                      <a:r>
                        <a:rPr lang="en-US" sz="1200" spc="-1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Neighborhood（拠点複数</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アリゾナ大学（Center</a:t>
                      </a:r>
                      <a:r>
                        <a:rPr lang="en-US" sz="1200" spc="-100"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for</a:t>
                      </a:r>
                      <a:r>
                        <a:rPr lang="en-US" sz="1200" spc="-10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Innovation</a:t>
                      </a:r>
                      <a:r>
                        <a:rPr lang="en-US" sz="1200" spc="-100"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in</a:t>
                      </a:r>
                      <a:r>
                        <a:rPr lang="en-US" sz="1200" spc="-10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Brain</a:t>
                      </a:r>
                      <a:r>
                        <a:rPr lang="en-US" sz="1200" spc="-10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Science、アリゾナ州ツーソン</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ja-JP" sz="1200" dirty="0">
                          <a:solidFill>
                            <a:schemeClr val="tx1"/>
                          </a:solidFill>
                          <a:effectLst/>
                          <a:latin typeface="Meiryo UI" panose="020B0604030504040204" pitchFamily="50" charset="-128"/>
                          <a:ea typeface="Meiryo UI" panose="020B0604030504040204" pitchFamily="50" charset="-128"/>
                        </a:rPr>
                        <a:t>カリフォルニア大学機構（</a:t>
                      </a:r>
                      <a:r>
                        <a:rPr lang="en-US" sz="1200" dirty="0">
                          <a:solidFill>
                            <a:schemeClr val="tx1"/>
                          </a:solidFill>
                          <a:effectLst/>
                          <a:latin typeface="Meiryo UI" panose="020B0604030504040204" pitchFamily="50" charset="-128"/>
                          <a:ea typeface="Meiryo UI" panose="020B0604030504040204" pitchFamily="50" charset="-128"/>
                        </a:rPr>
                        <a:t>Cal-BRAIN</a:t>
                      </a:r>
                      <a:r>
                        <a:rPr lang="ja-JP" sz="1200" dirty="0" err="1">
                          <a:solidFill>
                            <a:schemeClr val="tx1"/>
                          </a:solidFill>
                          <a:effectLst/>
                          <a:latin typeface="Meiryo UI" panose="020B0604030504040204" pitchFamily="50" charset="-128"/>
                          <a:ea typeface="Meiryo UI" panose="020B0604030504040204" pitchFamily="50" charset="-128"/>
                        </a:rPr>
                        <a:t>、</a:t>
                      </a:r>
                      <a:r>
                        <a:rPr lang="ja-JP" sz="1200" dirty="0">
                          <a:solidFill>
                            <a:schemeClr val="tx1"/>
                          </a:solidFill>
                          <a:effectLst/>
                          <a:latin typeface="Meiryo UI" panose="020B0604030504040204" pitchFamily="50" charset="-128"/>
                          <a:ea typeface="Meiryo UI" panose="020B0604030504040204" pitchFamily="50" charset="-128"/>
                        </a:rPr>
                        <a:t>カリフォルニア州）</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ja-JP" sz="1200" dirty="0">
                          <a:solidFill>
                            <a:schemeClr val="tx1"/>
                          </a:solidFill>
                          <a:effectLst/>
                          <a:latin typeface="Meiryo UI" panose="020B0604030504040204" pitchFamily="50" charset="-128"/>
                          <a:ea typeface="Meiryo UI" panose="020B0604030504040204" pitchFamily="50" charset="-128"/>
                        </a:rPr>
                        <a:t>ピッツバーグ大学（</a:t>
                      </a:r>
                      <a:r>
                        <a:rPr lang="en-US" sz="1200" dirty="0">
                          <a:solidFill>
                            <a:schemeClr val="tx1"/>
                          </a:solidFill>
                          <a:effectLst/>
                          <a:latin typeface="Meiryo UI" panose="020B0604030504040204" pitchFamily="50" charset="-128"/>
                          <a:ea typeface="Meiryo UI" panose="020B0604030504040204" pitchFamily="50" charset="-128"/>
                        </a:rPr>
                        <a:t>Brain</a:t>
                      </a:r>
                      <a:r>
                        <a:rPr lang="en-US" sz="1200" spc="-80"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Institute</a:t>
                      </a:r>
                      <a:r>
                        <a:rPr lang="ja-JP" sz="1200" dirty="0" err="1">
                          <a:solidFill>
                            <a:schemeClr val="tx1"/>
                          </a:solidFill>
                          <a:effectLst/>
                          <a:latin typeface="Meiryo UI" panose="020B0604030504040204" pitchFamily="50" charset="-128"/>
                          <a:ea typeface="Meiryo UI" panose="020B0604030504040204" pitchFamily="50" charset="-128"/>
                        </a:rPr>
                        <a:t>、</a:t>
                      </a:r>
                      <a:r>
                        <a:rPr lang="ja-JP" sz="1200" dirty="0">
                          <a:solidFill>
                            <a:schemeClr val="tx1"/>
                          </a:solidFill>
                          <a:effectLst/>
                          <a:latin typeface="Meiryo UI" panose="020B0604030504040204" pitchFamily="50" charset="-128"/>
                          <a:ea typeface="Meiryo UI" panose="020B0604030504040204" pitchFamily="50" charset="-128"/>
                        </a:rPr>
                        <a:t>ペンシルバニア州ピッツバーグ）</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テキサス</a:t>
                      </a:r>
                      <a:r>
                        <a:rPr lang="en-US" sz="1200" spc="-10" dirty="0" err="1">
                          <a:solidFill>
                            <a:schemeClr val="tx1"/>
                          </a:solidFill>
                          <a:effectLst/>
                          <a:latin typeface="Meiryo UI" panose="020B0604030504040204" pitchFamily="50" charset="-128"/>
                          <a:ea typeface="Meiryo UI" panose="020B0604030504040204" pitchFamily="50" charset="-128"/>
                        </a:rPr>
                        <a:t>大学機構（</a:t>
                      </a:r>
                      <a:r>
                        <a:rPr lang="en-US" sz="1200" spc="-5" dirty="0" err="1">
                          <a:solidFill>
                            <a:schemeClr val="tx1"/>
                          </a:solidFill>
                          <a:effectLst/>
                          <a:latin typeface="Meiryo UI" panose="020B0604030504040204" pitchFamily="50" charset="-128"/>
                          <a:ea typeface="Meiryo UI" panose="020B0604030504040204" pitchFamily="50" charset="-128"/>
                        </a:rPr>
                        <a:t>U</a:t>
                      </a:r>
                      <a:r>
                        <a:rPr lang="en-US" sz="1200" dirty="0" err="1">
                          <a:solidFill>
                            <a:schemeClr val="tx1"/>
                          </a:solidFill>
                          <a:effectLst/>
                          <a:latin typeface="Meiryo UI" panose="020B0604030504040204" pitchFamily="50" charset="-128"/>
                          <a:ea typeface="Meiryo UI" panose="020B0604030504040204" pitchFamily="50" charset="-128"/>
                        </a:rPr>
                        <a:t>T</a:t>
                      </a:r>
                      <a:r>
                        <a:rPr lang="en-US" sz="1200" dirty="0">
                          <a:solidFill>
                            <a:schemeClr val="tx1"/>
                          </a:solidFill>
                          <a:effectLst/>
                          <a:latin typeface="Meiryo UI" panose="020B0604030504040204" pitchFamily="50" charset="-128"/>
                          <a:ea typeface="Meiryo UI" panose="020B0604030504040204" pitchFamily="50" charset="-128"/>
                        </a:rPr>
                        <a:t> </a:t>
                      </a:r>
                      <a:r>
                        <a:rPr lang="en-US" sz="1200" spc="-5" dirty="0">
                          <a:solidFill>
                            <a:schemeClr val="tx1"/>
                          </a:solidFill>
                          <a:effectLst/>
                          <a:latin typeface="Meiryo UI" panose="020B0604030504040204" pitchFamily="50" charset="-128"/>
                          <a:ea typeface="Meiryo UI" panose="020B0604030504040204" pitchFamily="50" charset="-128"/>
                        </a:rPr>
                        <a:t>Sy</a:t>
                      </a:r>
                      <a:r>
                        <a:rPr lang="en-US" sz="1200" spc="-10" dirty="0">
                          <a:solidFill>
                            <a:schemeClr val="tx1"/>
                          </a:solidFill>
                          <a:effectLst/>
                          <a:latin typeface="Meiryo UI" panose="020B0604030504040204" pitchFamily="50" charset="-128"/>
                          <a:ea typeface="Meiryo UI" panose="020B0604030504040204" pitchFamily="50" charset="-128"/>
                        </a:rPr>
                        <a:t>s</a:t>
                      </a:r>
                      <a:r>
                        <a:rPr lang="en-US" sz="1200" spc="5" dirty="0">
                          <a:solidFill>
                            <a:schemeClr val="tx1"/>
                          </a:solidFill>
                          <a:effectLst/>
                          <a:latin typeface="Meiryo UI" panose="020B0604030504040204" pitchFamily="50" charset="-128"/>
                          <a:ea typeface="Meiryo UI" panose="020B0604030504040204" pitchFamily="50" charset="-128"/>
                        </a:rPr>
                        <a:t>t</a:t>
                      </a:r>
                      <a:r>
                        <a:rPr lang="en-US" sz="1200" dirty="0">
                          <a:solidFill>
                            <a:schemeClr val="tx1"/>
                          </a:solidFill>
                          <a:effectLst/>
                          <a:latin typeface="Meiryo UI" panose="020B0604030504040204" pitchFamily="50" charset="-128"/>
                          <a:ea typeface="Meiryo UI" panose="020B0604030504040204" pitchFamily="50" charset="-128"/>
                        </a:rPr>
                        <a:t>em</a:t>
                      </a:r>
                      <a:r>
                        <a:rPr lang="en-US" sz="1200" spc="-5" dirty="0">
                          <a:solidFill>
                            <a:schemeClr val="tx1"/>
                          </a:solidFill>
                          <a:effectLst/>
                          <a:latin typeface="Meiryo UI" panose="020B0604030504040204" pitchFamily="50" charset="-128"/>
                          <a:ea typeface="Meiryo UI" panose="020B0604030504040204" pitchFamily="50" charset="-128"/>
                        </a:rPr>
                        <a:t> </a:t>
                      </a:r>
                      <a:r>
                        <a:rPr lang="en-US" sz="1200" spc="-5" dirty="0" err="1">
                          <a:solidFill>
                            <a:schemeClr val="tx1"/>
                          </a:solidFill>
                          <a:effectLst/>
                          <a:latin typeface="Meiryo UI" panose="020B0604030504040204" pitchFamily="50" charset="-128"/>
                          <a:ea typeface="Meiryo UI" panose="020B0604030504040204" pitchFamily="50" charset="-128"/>
                        </a:rPr>
                        <a:t>N</a:t>
                      </a:r>
                      <a:r>
                        <a:rPr lang="en-US" sz="1200" dirty="0" err="1">
                          <a:solidFill>
                            <a:schemeClr val="tx1"/>
                          </a:solidFill>
                          <a:effectLst/>
                          <a:latin typeface="Meiryo UI" panose="020B0604030504040204" pitchFamily="50" charset="-128"/>
                          <a:ea typeface="Meiryo UI" panose="020B0604030504040204" pitchFamily="50" charset="-128"/>
                        </a:rPr>
                        <a:t>e</a:t>
                      </a:r>
                      <a:r>
                        <a:rPr lang="en-US" sz="1200" spc="-5" dirty="0" err="1">
                          <a:solidFill>
                            <a:schemeClr val="tx1"/>
                          </a:solidFill>
                          <a:effectLst/>
                          <a:latin typeface="Meiryo UI" panose="020B0604030504040204" pitchFamily="50" charset="-128"/>
                          <a:ea typeface="Meiryo UI" panose="020B0604030504040204" pitchFamily="50" charset="-128"/>
                        </a:rPr>
                        <a:t>ur</a:t>
                      </a:r>
                      <a:r>
                        <a:rPr lang="en-US" sz="1200" dirty="0" err="1">
                          <a:solidFill>
                            <a:schemeClr val="tx1"/>
                          </a:solidFill>
                          <a:effectLst/>
                          <a:latin typeface="Meiryo UI" panose="020B0604030504040204" pitchFamily="50" charset="-128"/>
                          <a:ea typeface="Meiryo UI" panose="020B0604030504040204" pitchFamily="50" charset="-128"/>
                        </a:rPr>
                        <a:t>o</a:t>
                      </a:r>
                      <a:r>
                        <a:rPr lang="en-US" sz="1200" spc="-5" dirty="0" err="1">
                          <a:solidFill>
                            <a:schemeClr val="tx1"/>
                          </a:solidFill>
                          <a:effectLst/>
                          <a:latin typeface="Meiryo UI" panose="020B0604030504040204" pitchFamily="50" charset="-128"/>
                          <a:ea typeface="Meiryo UI" panose="020B0604030504040204" pitchFamily="50" charset="-128"/>
                        </a:rPr>
                        <a:t>s</a:t>
                      </a:r>
                      <a:r>
                        <a:rPr lang="en-US" sz="1200" spc="-10" dirty="0" err="1">
                          <a:solidFill>
                            <a:schemeClr val="tx1"/>
                          </a:solidFill>
                          <a:effectLst/>
                          <a:latin typeface="Meiryo UI" panose="020B0604030504040204" pitchFamily="50" charset="-128"/>
                          <a:ea typeface="Meiryo UI" panose="020B0604030504040204" pitchFamily="50" charset="-128"/>
                        </a:rPr>
                        <a:t>ci</a:t>
                      </a:r>
                      <a:r>
                        <a:rPr lang="en-US" sz="1200" dirty="0" err="1">
                          <a:solidFill>
                            <a:schemeClr val="tx1"/>
                          </a:solidFill>
                          <a:effectLst/>
                          <a:latin typeface="Meiryo UI" panose="020B0604030504040204" pitchFamily="50" charset="-128"/>
                          <a:ea typeface="Meiryo UI" panose="020B0604030504040204" pitchFamily="50" charset="-128"/>
                        </a:rPr>
                        <a:t>e</a:t>
                      </a:r>
                      <a:r>
                        <a:rPr lang="en-US" sz="1200" spc="-5" dirty="0" err="1">
                          <a:solidFill>
                            <a:schemeClr val="tx1"/>
                          </a:solidFill>
                          <a:effectLst/>
                          <a:latin typeface="Meiryo UI" panose="020B0604030504040204" pitchFamily="50" charset="-128"/>
                          <a:ea typeface="Meiryo UI" panose="020B0604030504040204" pitchFamily="50" charset="-128"/>
                        </a:rPr>
                        <a:t>nc</a:t>
                      </a:r>
                      <a:r>
                        <a:rPr lang="en-US" sz="1200" dirty="0" err="1">
                          <a:solidFill>
                            <a:schemeClr val="tx1"/>
                          </a:solidFill>
                          <a:effectLst/>
                          <a:latin typeface="Meiryo UI" panose="020B0604030504040204" pitchFamily="50" charset="-128"/>
                          <a:ea typeface="Meiryo UI" panose="020B0604030504040204" pitchFamily="50" charset="-128"/>
                        </a:rPr>
                        <a:t>e</a:t>
                      </a:r>
                      <a:r>
                        <a:rPr lang="en-US" sz="1200" spc="-5" dirty="0" err="1">
                          <a:solidFill>
                            <a:schemeClr val="tx1"/>
                          </a:solidFill>
                          <a:effectLst/>
                          <a:latin typeface="Meiryo UI" panose="020B0604030504040204" pitchFamily="50" charset="-128"/>
                          <a:ea typeface="Meiryo UI" panose="020B0604030504040204" pitchFamily="50" charset="-128"/>
                        </a:rPr>
                        <a:t>、テキサス州オ</a:t>
                      </a:r>
                      <a:r>
                        <a:rPr lang="en-US" sz="1200" spc="-10" dirty="0" err="1">
                          <a:solidFill>
                            <a:schemeClr val="tx1"/>
                          </a:solidFill>
                          <a:effectLst/>
                          <a:latin typeface="Meiryo UI" panose="020B0604030504040204" pitchFamily="50" charset="-128"/>
                          <a:ea typeface="Meiryo UI" panose="020B0604030504040204" pitchFamily="50" charset="-128"/>
                        </a:rPr>
                        <a:t>ー</a:t>
                      </a:r>
                      <a:r>
                        <a:rPr lang="en-US" sz="1200" spc="-5" dirty="0" err="1">
                          <a:solidFill>
                            <a:schemeClr val="tx1"/>
                          </a:solidFill>
                          <a:effectLst/>
                          <a:latin typeface="Meiryo UI" panose="020B0604030504040204" pitchFamily="50" charset="-128"/>
                          <a:ea typeface="Meiryo UI" panose="020B0604030504040204" pitchFamily="50" charset="-128"/>
                        </a:rPr>
                        <a:t>ステ</a:t>
                      </a:r>
                      <a:r>
                        <a:rPr lang="en-US" sz="1200" dirty="0" err="1">
                          <a:solidFill>
                            <a:schemeClr val="tx1"/>
                          </a:solidFill>
                          <a:effectLst/>
                          <a:latin typeface="Meiryo UI" panose="020B0604030504040204" pitchFamily="50" charset="-128"/>
                          <a:ea typeface="Meiryo UI" panose="020B0604030504040204" pitchFamily="50" charset="-128"/>
                        </a:rPr>
                        <a:t>ィン</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05"/>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ユタ大学（Neurosciences</a:t>
                      </a:r>
                      <a:r>
                        <a:rPr lang="en-US" sz="1200" spc="-3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Gateway、ユタ州ソルトレイクシティ</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b="0" dirty="0">
                        <a:solidFill>
                          <a:schemeClr val="tx1"/>
                        </a:solidFill>
                        <a:effectLst/>
                        <a:latin typeface="Meiryo UI" panose="020B0604030504040204" pitchFamily="50" charset="-128"/>
                        <a:ea typeface="Meiryo UI" panose="020B0604030504040204" pitchFamily="50" charset="-128"/>
                        <a:cs typeface="Symbol" panose="05050102010706020507" pitchFamily="18" charset="2"/>
                      </a:endParaRPr>
                    </a:p>
                  </a:txBody>
                  <a:tcPr marL="0" marR="0" marT="0" marB="0" anchor="ctr"/>
                </a:tc>
                <a:extLst>
                  <a:ext uri="{0D108BD9-81ED-4DB2-BD59-A6C34878D82A}">
                    <a16:rowId xmlns:a16="http://schemas.microsoft.com/office/drawing/2014/main" val="10004"/>
                  </a:ext>
                </a:extLst>
              </a:tr>
              <a:tr h="1947346">
                <a:tc>
                  <a:txBody>
                    <a:bodyPr/>
                    <a:lstStyle/>
                    <a:p>
                      <a:pPr marL="66040" algn="ctr">
                        <a:lnSpc>
                          <a:spcPts val="1595"/>
                        </a:lnSpc>
                        <a:spcAft>
                          <a:spcPts val="0"/>
                        </a:spcAft>
                      </a:pPr>
                      <a:r>
                        <a:rPr lang="en-US" sz="1200" dirty="0" err="1">
                          <a:solidFill>
                            <a:schemeClr val="tx1"/>
                          </a:solidFill>
                          <a:effectLst/>
                          <a:latin typeface="Meiryo UI" panose="020B0604030504040204" pitchFamily="50" charset="-128"/>
                          <a:ea typeface="Meiryo UI" panose="020B0604030504040204" pitchFamily="50" charset="-128"/>
                        </a:rPr>
                        <a:t>企業</a:t>
                      </a: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nchor="ctr"/>
                </a:tc>
                <a:tc>
                  <a:txBody>
                    <a:bodyPr/>
                    <a:lstStyle/>
                    <a:p>
                      <a:pPr marL="342900" lvl="0" indent="-342900">
                        <a:lnSpc>
                          <a:spcPts val="1215"/>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Blackrock</a:t>
                      </a:r>
                      <a:r>
                        <a:rPr lang="en-US" sz="1200" spc="-5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Microsystems（ユタ州ソルトレイクシティ</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Boston</a:t>
                      </a:r>
                      <a:r>
                        <a:rPr lang="en-US" sz="1200" spc="-25"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Scientific（マサチューセッツ州マルボロ</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GE</a:t>
                      </a:r>
                      <a:r>
                        <a:rPr lang="ja-JP" sz="1200" dirty="0">
                          <a:solidFill>
                            <a:schemeClr val="tx1"/>
                          </a:solidFill>
                          <a:effectLst/>
                          <a:latin typeface="Meiryo UI" panose="020B0604030504040204" pitchFamily="50" charset="-128"/>
                          <a:ea typeface="Meiryo UI" panose="020B0604030504040204" pitchFamily="50" charset="-128"/>
                        </a:rPr>
                        <a:t>（</a:t>
                      </a:r>
                      <a:r>
                        <a:rPr lang="ja-JP" sz="1200" spc="-5" dirty="0">
                          <a:solidFill>
                            <a:schemeClr val="tx1"/>
                          </a:solidFill>
                          <a:effectLst/>
                          <a:latin typeface="Meiryo UI" panose="020B0604030504040204" pitchFamily="50" charset="-128"/>
                          <a:ea typeface="Meiryo UI" panose="020B0604030504040204" pitchFamily="50" charset="-128"/>
                        </a:rPr>
                        <a:t>マサチューセッツ州ボストン</a:t>
                      </a:r>
                      <a:r>
                        <a:rPr lang="ja-JP" sz="1200" dirty="0">
                          <a:solidFill>
                            <a:schemeClr val="tx1"/>
                          </a:solidFill>
                          <a:effectLst/>
                          <a:latin typeface="Meiryo UI" panose="020B0604030504040204" pitchFamily="50" charset="-128"/>
                          <a:ea typeface="Meiryo UI" panose="020B0604030504040204" pitchFamily="50" charset="-128"/>
                        </a:rPr>
                        <a:t>）</a:t>
                      </a:r>
                    </a:p>
                    <a:p>
                      <a:pPr marL="342900" marR="126365" lvl="0" indent="-342900">
                        <a:lnSpc>
                          <a:spcPct val="62000"/>
                        </a:lnSpc>
                        <a:spcBef>
                          <a:spcPts val="140"/>
                        </a:spcBef>
                        <a:spcAft>
                          <a:spcPts val="0"/>
                        </a:spcAft>
                        <a:buSzPts val="950"/>
                        <a:buFont typeface="Symbol" panose="05050102010706020507" pitchFamily="18" charset="2"/>
                        <a:buChar char=""/>
                        <a:tabLst>
                          <a:tab pos="288290" algn="l"/>
                          <a:tab pos="288925" algn="l"/>
                        </a:tabLst>
                      </a:pPr>
                      <a:r>
                        <a:rPr lang="en-US" sz="1200" spc="-5" dirty="0">
                          <a:solidFill>
                            <a:schemeClr val="tx1"/>
                          </a:solidFill>
                          <a:effectLst/>
                          <a:latin typeface="Meiryo UI" panose="020B0604030504040204" pitchFamily="50" charset="-128"/>
                          <a:ea typeface="Meiryo UI" panose="020B0604030504040204" pitchFamily="50" charset="-128"/>
                        </a:rPr>
                        <a:t>GlaxoSmithKline</a:t>
                      </a:r>
                      <a:r>
                        <a:rPr lang="ja-JP" sz="1200" spc="-5" dirty="0">
                          <a:solidFill>
                            <a:schemeClr val="tx1"/>
                          </a:solidFill>
                          <a:effectLst/>
                          <a:latin typeface="Meiryo UI" panose="020B0604030504040204" pitchFamily="50" charset="-128"/>
                          <a:ea typeface="Meiryo UI" panose="020B0604030504040204" pitchFamily="50" charset="-128"/>
                        </a:rPr>
                        <a:t>（ペンシルバニア州フィラデルフィア、ノースカロライナ州リサーチ・ト</a:t>
                      </a:r>
                      <a:r>
                        <a:rPr lang="ja-JP" sz="1200" spc="-10" dirty="0">
                          <a:solidFill>
                            <a:schemeClr val="tx1"/>
                          </a:solidFill>
                          <a:effectLst/>
                          <a:latin typeface="Meiryo UI" panose="020B0604030504040204" pitchFamily="50" charset="-128"/>
                          <a:ea typeface="Meiryo UI" panose="020B0604030504040204" pitchFamily="50" charset="-128"/>
                        </a:rPr>
                        <a:t>ライアングル</a:t>
                      </a:r>
                      <a:r>
                        <a:rPr lang="ja-JP" sz="1200" dirty="0">
                          <a:solidFill>
                            <a:schemeClr val="tx1"/>
                          </a:solidFill>
                          <a:effectLst/>
                          <a:latin typeface="Meiryo UI" panose="020B0604030504040204" pitchFamily="50" charset="-128"/>
                          <a:ea typeface="Meiryo UI" panose="020B0604030504040204" pitchFamily="50" charset="-128"/>
                        </a:rPr>
                        <a:t>・パーク）</a:t>
                      </a:r>
                    </a:p>
                    <a:p>
                      <a:pPr marL="342900" lvl="0" indent="-342900">
                        <a:lnSpc>
                          <a:spcPts val="1105"/>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Google</a:t>
                      </a:r>
                      <a:r>
                        <a:rPr lang="ja-JP" sz="1200" dirty="0">
                          <a:solidFill>
                            <a:schemeClr val="tx1"/>
                          </a:solidFill>
                          <a:effectLst/>
                          <a:latin typeface="Meiryo UI" panose="020B0604030504040204" pitchFamily="50" charset="-128"/>
                          <a:ea typeface="Meiryo UI" panose="020B0604030504040204" pitchFamily="50" charset="-128"/>
                        </a:rPr>
                        <a:t>（カリフォルニア州マウンテンビュー）</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Inscopix</a:t>
                      </a:r>
                      <a:r>
                        <a:rPr lang="ja-JP" sz="1200" dirty="0">
                          <a:solidFill>
                            <a:schemeClr val="tx1"/>
                          </a:solidFill>
                          <a:effectLst/>
                          <a:latin typeface="Meiryo UI" panose="020B0604030504040204" pitchFamily="50" charset="-128"/>
                          <a:ea typeface="Meiryo UI" panose="020B0604030504040204" pitchFamily="50" charset="-128"/>
                        </a:rPr>
                        <a:t>（カリフォルニア州パロアルト）</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Lawrence</a:t>
                      </a:r>
                      <a:r>
                        <a:rPr lang="en-US" sz="1200" spc="-6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Livermore</a:t>
                      </a:r>
                      <a:r>
                        <a:rPr lang="en-US" sz="1200" spc="-6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National</a:t>
                      </a:r>
                      <a:r>
                        <a:rPr lang="en-US" sz="1200" spc="-65"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Laboratory（カリフォルニア州リバモア</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Medtronic</a:t>
                      </a:r>
                      <a:r>
                        <a:rPr lang="ja-JP" sz="1200" dirty="0">
                          <a:solidFill>
                            <a:schemeClr val="tx1"/>
                          </a:solidFill>
                          <a:effectLst/>
                          <a:latin typeface="Meiryo UI" panose="020B0604030504040204" pitchFamily="50" charset="-128"/>
                          <a:ea typeface="Meiryo UI" panose="020B0604030504040204" pitchFamily="50" charset="-128"/>
                        </a:rPr>
                        <a:t>（ミネソタ州ミネアポリス）</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Ne</a:t>
                      </a:r>
                      <a:r>
                        <a:rPr lang="en-US" sz="1200" dirty="0" err="1">
                          <a:solidFill>
                            <a:schemeClr val="tx1"/>
                          </a:solidFill>
                          <a:effectLst/>
                          <a:latin typeface="Meiryo UI" panose="020B0604030504040204" pitchFamily="50" charset="-128"/>
                          <a:ea typeface="Meiryo UI" panose="020B0604030504040204" pitchFamily="50" charset="-128"/>
                        </a:rPr>
                        <a:t>u</a:t>
                      </a:r>
                      <a:r>
                        <a:rPr lang="en-US" sz="1200" spc="-5" dirty="0" err="1">
                          <a:solidFill>
                            <a:schemeClr val="tx1"/>
                          </a:solidFill>
                          <a:effectLst/>
                          <a:latin typeface="Meiryo UI" panose="020B0604030504040204" pitchFamily="50" charset="-128"/>
                          <a:ea typeface="Meiryo UI" panose="020B0604030504040204" pitchFamily="50" charset="-128"/>
                        </a:rPr>
                        <a:t>r</a:t>
                      </a:r>
                      <a:r>
                        <a:rPr lang="en-US" sz="1200" dirty="0" err="1">
                          <a:solidFill>
                            <a:schemeClr val="tx1"/>
                          </a:solidFill>
                          <a:effectLst/>
                          <a:latin typeface="Meiryo UI" panose="020B0604030504040204" pitchFamily="50" charset="-128"/>
                          <a:ea typeface="Meiryo UI" panose="020B0604030504040204" pitchFamily="50" charset="-128"/>
                        </a:rPr>
                        <a:t>o</a:t>
                      </a:r>
                      <a:r>
                        <a:rPr lang="en-US" sz="1200" spc="-10" dirty="0" err="1">
                          <a:solidFill>
                            <a:schemeClr val="tx1"/>
                          </a:solidFill>
                          <a:effectLst/>
                          <a:latin typeface="Meiryo UI" panose="020B0604030504040204" pitchFamily="50" charset="-128"/>
                          <a:ea typeface="Meiryo UI" panose="020B0604030504040204" pitchFamily="50" charset="-128"/>
                        </a:rPr>
                        <a:t>N</a:t>
                      </a:r>
                      <a:r>
                        <a:rPr lang="en-US" sz="1200" dirty="0" err="1">
                          <a:solidFill>
                            <a:schemeClr val="tx1"/>
                          </a:solidFill>
                          <a:effectLst/>
                          <a:latin typeface="Meiryo UI" panose="020B0604030504040204" pitchFamily="50" charset="-128"/>
                          <a:ea typeface="Meiryo UI" panose="020B0604030504040204" pitchFamily="50" charset="-128"/>
                        </a:rPr>
                        <a:t>e</a:t>
                      </a:r>
                      <a:r>
                        <a:rPr lang="en-US" sz="1200" spc="-5" dirty="0" err="1">
                          <a:solidFill>
                            <a:schemeClr val="tx1"/>
                          </a:solidFill>
                          <a:effectLst/>
                          <a:latin typeface="Meiryo UI" panose="020B0604030504040204" pitchFamily="50" charset="-128"/>
                          <a:ea typeface="Meiryo UI" panose="020B0604030504040204" pitchFamily="50" charset="-128"/>
                        </a:rPr>
                        <a:t>xus</a:t>
                      </a:r>
                      <a:r>
                        <a:rPr lang="ja-JP" sz="1200" spc="-10" dirty="0">
                          <a:solidFill>
                            <a:schemeClr val="tx1"/>
                          </a:solidFill>
                          <a:effectLst/>
                          <a:latin typeface="Meiryo UI" panose="020B0604030504040204" pitchFamily="50" charset="-128"/>
                          <a:ea typeface="Meiryo UI" panose="020B0604030504040204" pitchFamily="50" charset="-128"/>
                        </a:rPr>
                        <a:t>（</a:t>
                      </a:r>
                      <a:r>
                        <a:rPr lang="ja-JP" sz="1200" spc="-5" dirty="0">
                          <a:solidFill>
                            <a:schemeClr val="tx1"/>
                          </a:solidFill>
                          <a:effectLst/>
                          <a:latin typeface="Meiryo UI" panose="020B0604030504040204" pitchFamily="50" charset="-128"/>
                          <a:ea typeface="Meiryo UI" panose="020B0604030504040204" pitchFamily="50" charset="-128"/>
                        </a:rPr>
                        <a:t>ミシガン州アン</a:t>
                      </a:r>
                      <a:r>
                        <a:rPr lang="ja-JP" sz="1200" spc="-10" dirty="0">
                          <a:solidFill>
                            <a:schemeClr val="tx1"/>
                          </a:solidFill>
                          <a:effectLst/>
                          <a:latin typeface="Meiryo UI" panose="020B0604030504040204" pitchFamily="50" charset="-128"/>
                          <a:ea typeface="Meiryo UI" panose="020B0604030504040204" pitchFamily="50" charset="-128"/>
                        </a:rPr>
                        <a:t>ハーバー</a:t>
                      </a:r>
                      <a:r>
                        <a:rPr lang="ja-JP" sz="1200" dirty="0">
                          <a:solidFill>
                            <a:schemeClr val="tx1"/>
                          </a:solidFill>
                          <a:effectLst/>
                          <a:latin typeface="Meiryo UI" panose="020B0604030504040204" pitchFamily="50" charset="-128"/>
                          <a:ea typeface="Meiryo UI" panose="020B0604030504040204" pitchFamily="50" charset="-128"/>
                        </a:rPr>
                        <a:t>）</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dirty="0" err="1">
                          <a:solidFill>
                            <a:schemeClr val="tx1"/>
                          </a:solidFill>
                          <a:effectLst/>
                          <a:latin typeface="Meiryo UI" panose="020B0604030504040204" pitchFamily="50" charset="-128"/>
                          <a:ea typeface="Meiryo UI" panose="020B0604030504040204" pitchFamily="50" charset="-128"/>
                        </a:rPr>
                        <a:t>NeuroPace</a:t>
                      </a:r>
                      <a:r>
                        <a:rPr lang="ja-JP" sz="1200" dirty="0">
                          <a:solidFill>
                            <a:schemeClr val="tx1"/>
                          </a:solidFill>
                          <a:effectLst/>
                          <a:latin typeface="Meiryo UI" panose="020B0604030504040204" pitchFamily="50" charset="-128"/>
                          <a:ea typeface="Meiryo UI" panose="020B0604030504040204" pitchFamily="50" charset="-128"/>
                        </a:rPr>
                        <a:t>（</a:t>
                      </a:r>
                      <a:r>
                        <a:rPr lang="ja-JP" sz="1200" spc="-5" dirty="0">
                          <a:solidFill>
                            <a:schemeClr val="tx1"/>
                          </a:solidFill>
                          <a:effectLst/>
                          <a:latin typeface="Meiryo UI" panose="020B0604030504040204" pitchFamily="50" charset="-128"/>
                          <a:ea typeface="Meiryo UI" panose="020B0604030504040204" pitchFamily="50" charset="-128"/>
                        </a:rPr>
                        <a:t>カリフォルニア州マウンテンビュー</a:t>
                      </a:r>
                      <a:r>
                        <a:rPr lang="ja-JP" sz="1200" dirty="0">
                          <a:solidFill>
                            <a:schemeClr val="tx1"/>
                          </a:solidFill>
                          <a:effectLst/>
                          <a:latin typeface="Meiryo UI" panose="020B0604030504040204" pitchFamily="50" charset="-128"/>
                          <a:ea typeface="Meiryo UI" panose="020B0604030504040204" pitchFamily="50" charset="-128"/>
                        </a:rPr>
                        <a:t>）</a:t>
                      </a:r>
                    </a:p>
                    <a:p>
                      <a:pPr marL="342900" lvl="0" indent="-342900">
                        <a:lnSpc>
                          <a:spcPts val="1265"/>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Ripple</a:t>
                      </a:r>
                      <a:r>
                        <a:rPr lang="ja-JP" sz="1200" dirty="0">
                          <a:solidFill>
                            <a:schemeClr val="tx1"/>
                          </a:solidFill>
                          <a:effectLst/>
                          <a:latin typeface="Meiryo UI" panose="020B0604030504040204" pitchFamily="50" charset="-128"/>
                          <a:ea typeface="Meiryo UI" panose="020B0604030504040204" pitchFamily="50" charset="-128"/>
                        </a:rPr>
                        <a:t>（ユタ州ソルトレイクシティ）</a:t>
                      </a:r>
                    </a:p>
                    <a:p>
                      <a:pPr marL="342900" lvl="0" indent="-342900">
                        <a:lnSpc>
                          <a:spcPts val="1210"/>
                        </a:lnSpc>
                        <a:spcAft>
                          <a:spcPts val="0"/>
                        </a:spcAft>
                        <a:buSzPts val="950"/>
                        <a:buFont typeface="Symbol" panose="05050102010706020507" pitchFamily="18" charset="2"/>
                        <a:buChar char=""/>
                        <a:tabLst>
                          <a:tab pos="288290" algn="l"/>
                          <a:tab pos="288925" algn="l"/>
                        </a:tabLst>
                      </a:pPr>
                      <a:r>
                        <a:rPr lang="en-US" sz="1200" dirty="0">
                          <a:solidFill>
                            <a:schemeClr val="tx1"/>
                          </a:solidFill>
                          <a:effectLst/>
                          <a:latin typeface="Meiryo UI" panose="020B0604030504040204" pitchFamily="50" charset="-128"/>
                          <a:ea typeface="Meiryo UI" panose="020B0604030504040204" pitchFamily="50" charset="-128"/>
                        </a:rPr>
                        <a:t>Second</a:t>
                      </a:r>
                      <a:r>
                        <a:rPr lang="en-US" sz="1200" spc="-25" dirty="0">
                          <a:solidFill>
                            <a:schemeClr val="tx1"/>
                          </a:solidFill>
                          <a:effectLst/>
                          <a:latin typeface="Meiryo UI" panose="020B0604030504040204" pitchFamily="50" charset="-128"/>
                          <a:ea typeface="Meiryo UI" panose="020B0604030504040204" pitchFamily="50" charset="-128"/>
                        </a:rPr>
                        <a:t> </a:t>
                      </a:r>
                      <a:r>
                        <a:rPr lang="en-US" sz="1200" dirty="0">
                          <a:solidFill>
                            <a:schemeClr val="tx1"/>
                          </a:solidFill>
                          <a:effectLst/>
                          <a:latin typeface="Meiryo UI" panose="020B0604030504040204" pitchFamily="50" charset="-128"/>
                          <a:ea typeface="Meiryo UI" panose="020B0604030504040204" pitchFamily="50" charset="-128"/>
                        </a:rPr>
                        <a:t>Sight</a:t>
                      </a:r>
                      <a:r>
                        <a:rPr lang="ja-JP" sz="1200" dirty="0">
                          <a:solidFill>
                            <a:schemeClr val="tx1"/>
                          </a:solidFill>
                          <a:effectLst/>
                          <a:latin typeface="Meiryo UI" panose="020B0604030504040204" pitchFamily="50" charset="-128"/>
                          <a:ea typeface="Meiryo UI" panose="020B0604030504040204" pitchFamily="50" charset="-128"/>
                        </a:rPr>
                        <a:t>（</a:t>
                      </a:r>
                      <a:r>
                        <a:rPr lang="ja-JP" sz="1200" spc="-5" dirty="0">
                          <a:solidFill>
                            <a:schemeClr val="tx1"/>
                          </a:solidFill>
                          <a:effectLst/>
                          <a:latin typeface="Meiryo UI" panose="020B0604030504040204" pitchFamily="50" charset="-128"/>
                          <a:ea typeface="Meiryo UI" panose="020B0604030504040204" pitchFamily="50" charset="-128"/>
                        </a:rPr>
                        <a:t>カリフォルニア州シルマー</a:t>
                      </a:r>
                      <a:r>
                        <a:rPr lang="ja-JP" sz="1200" dirty="0">
                          <a:solidFill>
                            <a:schemeClr val="tx1"/>
                          </a:solidFill>
                          <a:effectLst/>
                          <a:latin typeface="Meiryo UI" panose="020B0604030504040204" pitchFamily="50" charset="-128"/>
                          <a:ea typeface="Meiryo UI" panose="020B0604030504040204" pitchFamily="50" charset="-128"/>
                        </a:rPr>
                        <a:t>）</a:t>
                      </a:r>
                      <a:endParaRPr lang="ja-JP" sz="1200" b="0" dirty="0">
                        <a:solidFill>
                          <a:schemeClr val="tx1"/>
                        </a:solidFill>
                        <a:effectLst/>
                        <a:latin typeface="Meiryo UI" panose="020B0604030504040204" pitchFamily="50" charset="-128"/>
                        <a:ea typeface="Meiryo UI" panose="020B0604030504040204" pitchFamily="50" charset="-128"/>
                        <a:cs typeface="Symbol" panose="05050102010706020507" pitchFamily="18" charset="2"/>
                      </a:endParaRPr>
                    </a:p>
                  </a:txBody>
                  <a:tcPr marL="0" marR="0" marT="0" marB="0" anchor="ctr"/>
                </a:tc>
                <a:extLst>
                  <a:ext uri="{0D108BD9-81ED-4DB2-BD59-A6C34878D82A}">
                    <a16:rowId xmlns:a16="http://schemas.microsoft.com/office/drawing/2014/main" val="10005"/>
                  </a:ext>
                </a:extLst>
              </a:tr>
              <a:tr h="513247">
                <a:tc>
                  <a:txBody>
                    <a:bodyPr/>
                    <a:lstStyle/>
                    <a:p>
                      <a:pPr marL="66040" marR="120015" algn="ctr">
                        <a:lnSpc>
                          <a:spcPct val="62000"/>
                        </a:lnSpc>
                        <a:spcBef>
                          <a:spcPts val="90"/>
                        </a:spcBef>
                        <a:spcAft>
                          <a:spcPts val="0"/>
                        </a:spcAft>
                      </a:pPr>
                      <a:r>
                        <a:rPr lang="ja-JP" sz="1200" dirty="0">
                          <a:solidFill>
                            <a:schemeClr val="tx1"/>
                          </a:solidFill>
                          <a:effectLst/>
                          <a:latin typeface="Meiryo UI" panose="020B0604030504040204" pitchFamily="50" charset="-128"/>
                          <a:ea typeface="Meiryo UI" panose="020B0604030504040204" pitchFamily="50" charset="-128"/>
                        </a:rPr>
                        <a:t>米国外の組織</a:t>
                      </a:r>
                      <a:endParaRPr lang="ja-JP" sz="1200" b="0" dirty="0">
                        <a:solidFill>
                          <a:schemeClr val="tx1"/>
                        </a:solidFill>
                        <a:effectLst/>
                        <a:latin typeface="Meiryo UI" panose="020B0604030504040204" pitchFamily="50" charset="-128"/>
                        <a:ea typeface="Meiryo UI" panose="020B0604030504040204" pitchFamily="50" charset="-128"/>
                        <a:cs typeface="Noto Sans CJK JP Regular"/>
                      </a:endParaRPr>
                    </a:p>
                  </a:txBody>
                  <a:tcPr marL="0" marR="0" marT="0" marB="0" anchor="ctr"/>
                </a:tc>
                <a:tc>
                  <a:txBody>
                    <a:bodyPr/>
                    <a:lstStyle/>
                    <a:p>
                      <a:pPr marL="342900" lvl="0" indent="-342900">
                        <a:lnSpc>
                          <a:spcPts val="1210"/>
                        </a:lnSpc>
                        <a:spcAft>
                          <a:spcPts val="0"/>
                        </a:spcAft>
                        <a:buSzPts val="950"/>
                        <a:buFont typeface="Symbol" panose="05050102010706020507" pitchFamily="18" charset="2"/>
                        <a:buChar char=""/>
                        <a:tabLst>
                          <a:tab pos="288290" algn="l"/>
                          <a:tab pos="288925" algn="l"/>
                        </a:tabLst>
                      </a:pPr>
                      <a:r>
                        <a:rPr lang="ja-JP" sz="1200" spc="-10" dirty="0">
                          <a:solidFill>
                            <a:schemeClr val="tx1"/>
                          </a:solidFill>
                          <a:effectLst/>
                          <a:latin typeface="Meiryo UI" panose="020B0604030504040204" pitchFamily="50" charset="-128"/>
                          <a:ea typeface="Meiryo UI" panose="020B0604030504040204" pitchFamily="50" charset="-128"/>
                        </a:rPr>
                        <a:t>国家保健医療研究評議会（</a:t>
                      </a:r>
                      <a:r>
                        <a:rPr lang="en-US" sz="1200" spc="-5" dirty="0">
                          <a:solidFill>
                            <a:schemeClr val="tx1"/>
                          </a:solidFill>
                          <a:effectLst/>
                          <a:latin typeface="Meiryo UI" panose="020B0604030504040204" pitchFamily="50" charset="-128"/>
                          <a:ea typeface="Meiryo UI" panose="020B0604030504040204" pitchFamily="50" charset="-128"/>
                        </a:rPr>
                        <a:t>NHMR</a:t>
                      </a:r>
                      <a:r>
                        <a:rPr lang="en-US" sz="1200" spc="-10" dirty="0">
                          <a:solidFill>
                            <a:schemeClr val="tx1"/>
                          </a:solidFill>
                          <a:effectLst/>
                          <a:latin typeface="Meiryo UI" panose="020B0604030504040204" pitchFamily="50" charset="-128"/>
                          <a:ea typeface="Meiryo UI" panose="020B0604030504040204" pitchFamily="50" charset="-128"/>
                        </a:rPr>
                        <a:t>C</a:t>
                      </a:r>
                      <a:r>
                        <a:rPr lang="ja-JP" sz="1200" dirty="0" err="1">
                          <a:solidFill>
                            <a:schemeClr val="tx1"/>
                          </a:solidFill>
                          <a:effectLst/>
                          <a:latin typeface="Meiryo UI" panose="020B0604030504040204" pitchFamily="50" charset="-128"/>
                          <a:ea typeface="Meiryo UI" panose="020B0604030504040204" pitchFamily="50" charset="-128"/>
                        </a:rPr>
                        <a:t>、</a:t>
                      </a:r>
                      <a:r>
                        <a:rPr lang="ja-JP" sz="1200" dirty="0">
                          <a:solidFill>
                            <a:schemeClr val="tx1"/>
                          </a:solidFill>
                          <a:effectLst/>
                          <a:latin typeface="Meiryo UI" panose="020B0604030504040204" pitchFamily="50" charset="-128"/>
                          <a:ea typeface="Meiryo UI" panose="020B0604030504040204" pitchFamily="50" charset="-128"/>
                        </a:rPr>
                        <a:t>オ</a:t>
                      </a:r>
                      <a:r>
                        <a:rPr lang="ja-JP" sz="1200" spc="-5" dirty="0">
                          <a:solidFill>
                            <a:schemeClr val="tx1"/>
                          </a:solidFill>
                          <a:effectLst/>
                          <a:latin typeface="Meiryo UI" panose="020B0604030504040204" pitchFamily="50" charset="-128"/>
                          <a:ea typeface="Meiryo UI" panose="020B0604030504040204" pitchFamily="50" charset="-128"/>
                        </a:rPr>
                        <a:t>ーストラリ</a:t>
                      </a:r>
                      <a:r>
                        <a:rPr lang="ja-JP" sz="1200" dirty="0">
                          <a:solidFill>
                            <a:schemeClr val="tx1"/>
                          </a:solidFill>
                          <a:effectLst/>
                          <a:latin typeface="Meiryo UI" panose="020B0604030504040204" pitchFamily="50" charset="-128"/>
                          <a:ea typeface="Meiryo UI" panose="020B0604030504040204" pitchFamily="50" charset="-128"/>
                        </a:rPr>
                        <a:t>ア）</a:t>
                      </a:r>
                    </a:p>
                    <a:p>
                      <a:pPr marL="342900" lvl="0" indent="-342900">
                        <a:lnSpc>
                          <a:spcPts val="1260"/>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ブレイン・カナダ財団</a:t>
                      </a:r>
                      <a:r>
                        <a:rPr lang="en-US" sz="1200" spc="-10" dirty="0" err="1">
                          <a:solidFill>
                            <a:schemeClr val="tx1"/>
                          </a:solidFill>
                          <a:effectLst/>
                          <a:latin typeface="Meiryo UI" panose="020B0604030504040204" pitchFamily="50" charset="-128"/>
                          <a:ea typeface="Meiryo UI" panose="020B0604030504040204" pitchFamily="50" charset="-128"/>
                        </a:rPr>
                        <a:t>（</a:t>
                      </a:r>
                      <a:r>
                        <a:rPr lang="en-US" sz="1200" spc="-5" dirty="0" err="1">
                          <a:solidFill>
                            <a:schemeClr val="tx1"/>
                          </a:solidFill>
                          <a:effectLst/>
                          <a:latin typeface="Meiryo UI" panose="020B0604030504040204" pitchFamily="50" charset="-128"/>
                          <a:ea typeface="Meiryo UI" panose="020B0604030504040204" pitchFamily="50" charset="-128"/>
                        </a:rPr>
                        <a:t>B</a:t>
                      </a:r>
                      <a:r>
                        <a:rPr lang="en-US" sz="1200" spc="5" dirty="0" err="1">
                          <a:solidFill>
                            <a:schemeClr val="tx1"/>
                          </a:solidFill>
                          <a:effectLst/>
                          <a:latin typeface="Meiryo UI" panose="020B0604030504040204" pitchFamily="50" charset="-128"/>
                          <a:ea typeface="Meiryo UI" panose="020B0604030504040204" pitchFamily="50" charset="-128"/>
                        </a:rPr>
                        <a:t>r</a:t>
                      </a:r>
                      <a:r>
                        <a:rPr lang="en-US" sz="1200" spc="-5" dirty="0" err="1">
                          <a:solidFill>
                            <a:schemeClr val="tx1"/>
                          </a:solidFill>
                          <a:effectLst/>
                          <a:latin typeface="Meiryo UI" panose="020B0604030504040204" pitchFamily="50" charset="-128"/>
                          <a:ea typeface="Meiryo UI" panose="020B0604030504040204" pitchFamily="50" charset="-128"/>
                        </a:rPr>
                        <a:t>ai</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dirty="0">
                          <a:solidFill>
                            <a:schemeClr val="tx1"/>
                          </a:solidFill>
                          <a:effectLst/>
                          <a:latin typeface="Meiryo UI" panose="020B0604030504040204" pitchFamily="50" charset="-128"/>
                          <a:ea typeface="Meiryo UI" panose="020B0604030504040204" pitchFamily="50" charset="-128"/>
                        </a:rPr>
                        <a:t> </a:t>
                      </a:r>
                      <a:r>
                        <a:rPr lang="en-US" sz="1200" spc="-5" dirty="0">
                          <a:solidFill>
                            <a:schemeClr val="tx1"/>
                          </a:solidFill>
                          <a:effectLst/>
                          <a:latin typeface="Meiryo UI" panose="020B0604030504040204" pitchFamily="50" charset="-128"/>
                          <a:ea typeface="Meiryo UI" panose="020B0604030504040204" pitchFamily="50" charset="-128"/>
                        </a:rPr>
                        <a:t>C</a:t>
                      </a:r>
                      <a:r>
                        <a:rPr lang="en-US" sz="1200" dirty="0">
                          <a:solidFill>
                            <a:schemeClr val="tx1"/>
                          </a:solidFill>
                          <a:effectLst/>
                          <a:latin typeface="Meiryo UI" panose="020B0604030504040204" pitchFamily="50" charset="-128"/>
                          <a:ea typeface="Meiryo UI" panose="020B0604030504040204" pitchFamily="50" charset="-128"/>
                        </a:rPr>
                        <a:t>a</a:t>
                      </a:r>
                      <a:r>
                        <a:rPr lang="en-US" sz="1200" spc="-5" dirty="0">
                          <a:solidFill>
                            <a:schemeClr val="tx1"/>
                          </a:solidFill>
                          <a:effectLst/>
                          <a:latin typeface="Meiryo UI" panose="020B0604030504040204" pitchFamily="50" charset="-128"/>
                          <a:ea typeface="Meiryo UI" panose="020B0604030504040204" pitchFamily="50" charset="-128"/>
                        </a:rPr>
                        <a:t>na</a:t>
                      </a:r>
                      <a:r>
                        <a:rPr lang="en-US" sz="1200" dirty="0">
                          <a:solidFill>
                            <a:schemeClr val="tx1"/>
                          </a:solidFill>
                          <a:effectLst/>
                          <a:latin typeface="Meiryo UI" panose="020B0604030504040204" pitchFamily="50" charset="-128"/>
                          <a:ea typeface="Meiryo UI" panose="020B0604030504040204" pitchFamily="50" charset="-128"/>
                        </a:rPr>
                        <a:t>da </a:t>
                      </a:r>
                      <a:r>
                        <a:rPr lang="en-US" sz="1200" spc="-5" dirty="0" err="1">
                          <a:solidFill>
                            <a:schemeClr val="tx1"/>
                          </a:solidFill>
                          <a:effectLst/>
                          <a:latin typeface="Meiryo UI" panose="020B0604030504040204" pitchFamily="50" charset="-128"/>
                          <a:ea typeface="Meiryo UI" panose="020B0604030504040204" pitchFamily="50" charset="-128"/>
                        </a:rPr>
                        <a:t>Found</a:t>
                      </a:r>
                      <a:r>
                        <a:rPr lang="en-US" sz="1200" dirty="0" err="1">
                          <a:solidFill>
                            <a:schemeClr val="tx1"/>
                          </a:solidFill>
                          <a:effectLst/>
                          <a:latin typeface="Meiryo UI" panose="020B0604030504040204" pitchFamily="50" charset="-128"/>
                          <a:ea typeface="Meiryo UI" panose="020B0604030504040204" pitchFamily="50" charset="-128"/>
                        </a:rPr>
                        <a:t>a</a:t>
                      </a:r>
                      <a:r>
                        <a:rPr lang="en-US" sz="1200" spc="-5" dirty="0" err="1">
                          <a:solidFill>
                            <a:schemeClr val="tx1"/>
                          </a:solidFill>
                          <a:effectLst/>
                          <a:latin typeface="Meiryo UI" panose="020B0604030504040204" pitchFamily="50" charset="-128"/>
                          <a:ea typeface="Meiryo UI" panose="020B0604030504040204" pitchFamily="50" charset="-128"/>
                        </a:rPr>
                        <a:t>ti</a:t>
                      </a:r>
                      <a:r>
                        <a:rPr lang="en-US" sz="1200" dirty="0" err="1">
                          <a:solidFill>
                            <a:schemeClr val="tx1"/>
                          </a:solidFill>
                          <a:effectLst/>
                          <a:latin typeface="Meiryo UI" panose="020B0604030504040204" pitchFamily="50" charset="-128"/>
                          <a:ea typeface="Meiryo UI" panose="020B0604030504040204" pitchFamily="50" charset="-128"/>
                        </a:rPr>
                        <a:t>o</a:t>
                      </a:r>
                      <a:r>
                        <a:rPr lang="en-US" sz="1200" spc="-5" dirty="0" err="1">
                          <a:solidFill>
                            <a:schemeClr val="tx1"/>
                          </a:solidFill>
                          <a:effectLst/>
                          <a:latin typeface="Meiryo UI" panose="020B0604030504040204" pitchFamily="50" charset="-128"/>
                          <a:ea typeface="Meiryo UI" panose="020B0604030504040204" pitchFamily="50" charset="-128"/>
                        </a:rPr>
                        <a:t>n、カ</a:t>
                      </a:r>
                      <a:r>
                        <a:rPr lang="en-US" sz="1200" dirty="0" err="1">
                          <a:solidFill>
                            <a:schemeClr val="tx1"/>
                          </a:solidFill>
                          <a:effectLst/>
                          <a:latin typeface="Meiryo UI" panose="020B0604030504040204" pitchFamily="50" charset="-128"/>
                          <a:ea typeface="Meiryo UI" panose="020B0604030504040204" pitchFamily="50" charset="-128"/>
                        </a:rPr>
                        <a:t>ナ</a:t>
                      </a:r>
                      <a:r>
                        <a:rPr lang="en-US" sz="1200" spc="-5" dirty="0" err="1">
                          <a:solidFill>
                            <a:schemeClr val="tx1"/>
                          </a:solidFill>
                          <a:effectLst/>
                          <a:latin typeface="Meiryo UI" panose="020B0604030504040204" pitchFamily="50" charset="-128"/>
                          <a:ea typeface="Meiryo UI" panose="020B0604030504040204" pitchFamily="50" charset="-128"/>
                        </a:rPr>
                        <a:t>ダ</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dirty="0">
                        <a:solidFill>
                          <a:schemeClr val="tx1"/>
                        </a:solidFill>
                        <a:effectLst/>
                        <a:latin typeface="Meiryo UI" panose="020B0604030504040204" pitchFamily="50" charset="-128"/>
                        <a:ea typeface="Meiryo UI" panose="020B0604030504040204" pitchFamily="50" charset="-128"/>
                      </a:endParaRPr>
                    </a:p>
                    <a:p>
                      <a:pPr marL="342900" lvl="0" indent="-342900">
                        <a:lnSpc>
                          <a:spcPts val="1215"/>
                        </a:lnSpc>
                        <a:spcAft>
                          <a:spcPts val="0"/>
                        </a:spcAft>
                        <a:buSzPts val="950"/>
                        <a:buFont typeface="Symbol" panose="05050102010706020507" pitchFamily="18" charset="2"/>
                        <a:buChar char=""/>
                        <a:tabLst>
                          <a:tab pos="288290" algn="l"/>
                          <a:tab pos="288925" algn="l"/>
                        </a:tabLst>
                      </a:pPr>
                      <a:r>
                        <a:rPr lang="en-US" sz="1200" spc="-5" dirty="0" err="1">
                          <a:solidFill>
                            <a:schemeClr val="tx1"/>
                          </a:solidFill>
                          <a:effectLst/>
                          <a:latin typeface="Meiryo UI" panose="020B0604030504040204" pitchFamily="50" charset="-128"/>
                          <a:ea typeface="Meiryo UI" panose="020B0604030504040204" pitchFamily="50" charset="-128"/>
                        </a:rPr>
                        <a:t>ルンド</a:t>
                      </a:r>
                      <a:r>
                        <a:rPr lang="en-US" sz="1200" dirty="0" err="1">
                          <a:solidFill>
                            <a:schemeClr val="tx1"/>
                          </a:solidFill>
                          <a:effectLst/>
                          <a:latin typeface="Meiryo UI" panose="020B0604030504040204" pitchFamily="50" charset="-128"/>
                          <a:ea typeface="Meiryo UI" panose="020B0604030504040204" pitchFamily="50" charset="-128"/>
                        </a:rPr>
                        <a:t>ベ</a:t>
                      </a:r>
                      <a:r>
                        <a:rPr lang="en-US" sz="1200" spc="-10" dirty="0" err="1">
                          <a:solidFill>
                            <a:schemeClr val="tx1"/>
                          </a:solidFill>
                          <a:effectLst/>
                          <a:latin typeface="Meiryo UI" panose="020B0604030504040204" pitchFamily="50" charset="-128"/>
                          <a:ea typeface="Meiryo UI" panose="020B0604030504040204" pitchFamily="50" charset="-128"/>
                        </a:rPr>
                        <a:t>ッ</a:t>
                      </a:r>
                      <a:r>
                        <a:rPr lang="en-US" sz="1200" dirty="0" err="1">
                          <a:solidFill>
                            <a:schemeClr val="tx1"/>
                          </a:solidFill>
                          <a:effectLst/>
                          <a:latin typeface="Meiryo UI" panose="020B0604030504040204" pitchFamily="50" charset="-128"/>
                          <a:ea typeface="Meiryo UI" panose="020B0604030504040204" pitchFamily="50" charset="-128"/>
                        </a:rPr>
                        <a:t>ク</a:t>
                      </a:r>
                      <a:r>
                        <a:rPr lang="en-US" sz="1200" spc="-5" dirty="0" err="1">
                          <a:solidFill>
                            <a:schemeClr val="tx1"/>
                          </a:solidFill>
                          <a:effectLst/>
                          <a:latin typeface="Meiryo UI" panose="020B0604030504040204" pitchFamily="50" charset="-128"/>
                          <a:ea typeface="Meiryo UI" panose="020B0604030504040204" pitchFamily="50" charset="-128"/>
                        </a:rPr>
                        <a:t>財団（Lu</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spc="-10" dirty="0" err="1">
                          <a:solidFill>
                            <a:schemeClr val="tx1"/>
                          </a:solidFill>
                          <a:effectLst/>
                          <a:latin typeface="Meiryo UI" panose="020B0604030504040204" pitchFamily="50" charset="-128"/>
                          <a:ea typeface="Meiryo UI" panose="020B0604030504040204" pitchFamily="50" charset="-128"/>
                        </a:rPr>
                        <a:t>d</a:t>
                      </a:r>
                      <a:r>
                        <a:rPr lang="en-US" sz="1200" dirty="0" err="1">
                          <a:solidFill>
                            <a:schemeClr val="tx1"/>
                          </a:solidFill>
                          <a:effectLst/>
                          <a:latin typeface="Meiryo UI" panose="020B0604030504040204" pitchFamily="50" charset="-128"/>
                          <a:ea typeface="Meiryo UI" panose="020B0604030504040204" pitchFamily="50" charset="-128"/>
                        </a:rPr>
                        <a:t>b</a:t>
                      </a:r>
                      <a:r>
                        <a:rPr lang="en-US" sz="1200" spc="-5" dirty="0" err="1">
                          <a:solidFill>
                            <a:schemeClr val="tx1"/>
                          </a:solidFill>
                          <a:effectLst/>
                          <a:latin typeface="Meiryo UI" panose="020B0604030504040204" pitchFamily="50" charset="-128"/>
                          <a:ea typeface="Meiryo UI" panose="020B0604030504040204" pitchFamily="50" charset="-128"/>
                        </a:rPr>
                        <a:t>ec</a:t>
                      </a:r>
                      <a:r>
                        <a:rPr lang="en-US" sz="1200" dirty="0" err="1">
                          <a:solidFill>
                            <a:schemeClr val="tx1"/>
                          </a:solidFill>
                          <a:effectLst/>
                          <a:latin typeface="Meiryo UI" panose="020B0604030504040204" pitchFamily="50" charset="-128"/>
                          <a:ea typeface="Meiryo UI" panose="020B0604030504040204" pitchFamily="50" charset="-128"/>
                        </a:rPr>
                        <a:t>k</a:t>
                      </a:r>
                      <a:r>
                        <a:rPr lang="en-US" sz="1200" dirty="0">
                          <a:solidFill>
                            <a:schemeClr val="tx1"/>
                          </a:solidFill>
                          <a:effectLst/>
                          <a:latin typeface="Meiryo UI" panose="020B0604030504040204" pitchFamily="50" charset="-128"/>
                          <a:ea typeface="Meiryo UI" panose="020B0604030504040204" pitchFamily="50" charset="-128"/>
                        </a:rPr>
                        <a:t> </a:t>
                      </a:r>
                      <a:r>
                        <a:rPr lang="en-US" sz="1200" dirty="0" err="1">
                          <a:solidFill>
                            <a:schemeClr val="tx1"/>
                          </a:solidFill>
                          <a:effectLst/>
                          <a:latin typeface="Meiryo UI" panose="020B0604030504040204" pitchFamily="50" charset="-128"/>
                          <a:ea typeface="Meiryo UI" panose="020B0604030504040204" pitchFamily="50" charset="-128"/>
                        </a:rPr>
                        <a:t>F</a:t>
                      </a:r>
                      <a:r>
                        <a:rPr lang="en-US" sz="1200" spc="-5" dirty="0" err="1">
                          <a:solidFill>
                            <a:schemeClr val="tx1"/>
                          </a:solidFill>
                          <a:effectLst/>
                          <a:latin typeface="Meiryo UI" panose="020B0604030504040204" pitchFamily="50" charset="-128"/>
                          <a:ea typeface="Meiryo UI" panose="020B0604030504040204" pitchFamily="50" charset="-128"/>
                        </a:rPr>
                        <a:t>ou</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spc="-10" dirty="0" err="1">
                          <a:solidFill>
                            <a:schemeClr val="tx1"/>
                          </a:solidFill>
                          <a:effectLst/>
                          <a:latin typeface="Meiryo UI" panose="020B0604030504040204" pitchFamily="50" charset="-128"/>
                          <a:ea typeface="Meiryo UI" panose="020B0604030504040204" pitchFamily="50" charset="-128"/>
                        </a:rPr>
                        <a:t>d</a:t>
                      </a:r>
                      <a:r>
                        <a:rPr lang="en-US" sz="1200" dirty="0" err="1">
                          <a:solidFill>
                            <a:schemeClr val="tx1"/>
                          </a:solidFill>
                          <a:effectLst/>
                          <a:latin typeface="Meiryo UI" panose="020B0604030504040204" pitchFamily="50" charset="-128"/>
                          <a:ea typeface="Meiryo UI" panose="020B0604030504040204" pitchFamily="50" charset="-128"/>
                        </a:rPr>
                        <a:t>a</a:t>
                      </a:r>
                      <a:r>
                        <a:rPr lang="en-US" sz="1200" spc="-5" dirty="0" err="1">
                          <a:solidFill>
                            <a:schemeClr val="tx1"/>
                          </a:solidFill>
                          <a:effectLst/>
                          <a:latin typeface="Meiryo UI" panose="020B0604030504040204" pitchFamily="50" charset="-128"/>
                          <a:ea typeface="Meiryo UI" panose="020B0604030504040204" pitchFamily="50" charset="-128"/>
                        </a:rPr>
                        <a:t>tio</a:t>
                      </a:r>
                      <a:r>
                        <a:rPr lang="en-US" sz="1200" dirty="0" err="1">
                          <a:solidFill>
                            <a:schemeClr val="tx1"/>
                          </a:solidFill>
                          <a:effectLst/>
                          <a:latin typeface="Meiryo UI" panose="020B0604030504040204" pitchFamily="50" charset="-128"/>
                          <a:ea typeface="Meiryo UI" panose="020B0604030504040204" pitchFamily="50" charset="-128"/>
                        </a:rPr>
                        <a:t>n</a:t>
                      </a:r>
                      <a:r>
                        <a:rPr lang="en-US" sz="1200" spc="-5" dirty="0" err="1">
                          <a:solidFill>
                            <a:schemeClr val="tx1"/>
                          </a:solidFill>
                          <a:effectLst/>
                          <a:latin typeface="Meiryo UI" panose="020B0604030504040204" pitchFamily="50" charset="-128"/>
                          <a:ea typeface="Meiryo UI" panose="020B0604030504040204" pitchFamily="50" charset="-128"/>
                        </a:rPr>
                        <a:t>、デンマーク</a:t>
                      </a:r>
                      <a:r>
                        <a:rPr lang="en-US" sz="1200" dirty="0">
                          <a:solidFill>
                            <a:schemeClr val="tx1"/>
                          </a:solidFill>
                          <a:effectLst/>
                          <a:latin typeface="Meiryo UI" panose="020B0604030504040204" pitchFamily="50" charset="-128"/>
                          <a:ea typeface="Meiryo UI" panose="020B0604030504040204" pitchFamily="50" charset="-128"/>
                        </a:rPr>
                        <a:t>）</a:t>
                      </a:r>
                      <a:endParaRPr lang="ja-JP" sz="1200" b="0" dirty="0">
                        <a:solidFill>
                          <a:schemeClr val="tx1"/>
                        </a:solidFill>
                        <a:effectLst/>
                        <a:latin typeface="Meiryo UI" panose="020B0604030504040204" pitchFamily="50" charset="-128"/>
                        <a:ea typeface="Meiryo UI" panose="020B0604030504040204" pitchFamily="50" charset="-128"/>
                        <a:cs typeface="Symbol" panose="05050102010706020507" pitchFamily="18" charset="2"/>
                      </a:endParaRPr>
                    </a:p>
                  </a:txBody>
                  <a:tcPr marL="0" marR="0" marT="0" marB="0" anchor="ctr"/>
                </a:tc>
                <a:extLst>
                  <a:ext uri="{0D108BD9-81ED-4DB2-BD59-A6C34878D82A}">
                    <a16:rowId xmlns:a16="http://schemas.microsoft.com/office/drawing/2014/main" val="10006"/>
                  </a:ext>
                </a:extLst>
              </a:tr>
            </a:tbl>
          </a:graphicData>
        </a:graphic>
      </p:graphicFrame>
      <p:sp>
        <p:nvSpPr>
          <p:cNvPr id="4" name="テキスト ボックス 3"/>
          <p:cNvSpPr txBox="1"/>
          <p:nvPr/>
        </p:nvSpPr>
        <p:spPr>
          <a:xfrm>
            <a:off x="11658600" y="6457890"/>
            <a:ext cx="533400" cy="400110"/>
          </a:xfrm>
          <a:prstGeom prst="rect">
            <a:avLst/>
          </a:prstGeom>
          <a:noFill/>
        </p:spPr>
        <p:txBody>
          <a:bodyPr wrap="square" rtlCol="0">
            <a:spAutoFit/>
          </a:bodyPr>
          <a:lstStyle/>
          <a:p>
            <a:pPr algn="ctr"/>
            <a:r>
              <a:rPr lang="en-US" altLang="ja-JP" sz="2000" b="1" dirty="0"/>
              <a:t>38</a:t>
            </a:r>
            <a:endParaRPr kumimoji="1" lang="ja-JP" altLang="en-US" sz="2000" b="1" dirty="0"/>
          </a:p>
        </p:txBody>
      </p:sp>
    </p:spTree>
    <p:extLst>
      <p:ext uri="{BB962C8B-B14F-4D97-AF65-F5344CB8AC3E}">
        <p14:creationId xmlns:p14="http://schemas.microsoft.com/office/powerpoint/2010/main" val="81190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5"/>
          <p:cNvGraphicFramePr>
            <a:graphicFrameLocks noGrp="1"/>
          </p:cNvGraphicFramePr>
          <p:nvPr>
            <p:extLst>
              <p:ext uri="{D42A27DB-BD31-4B8C-83A1-F6EECF244321}">
                <p14:modId xmlns:p14="http://schemas.microsoft.com/office/powerpoint/2010/main" val="2113329233"/>
              </p:ext>
            </p:extLst>
          </p:nvPr>
        </p:nvGraphicFramePr>
        <p:xfrm>
          <a:off x="433388" y="1130300"/>
          <a:ext cx="11441112" cy="4812665"/>
        </p:xfrm>
        <a:graphic>
          <a:graphicData uri="http://schemas.openxmlformats.org/drawingml/2006/table">
            <a:tbl>
              <a:tblPr firstRow="1" bandRow="1">
                <a:tableStyleId>{2D5ABB26-0587-4C30-8999-92F81FD0307C}</a:tableStyleId>
              </a:tblPr>
              <a:tblGrid>
                <a:gridCol w="3881446">
                  <a:extLst>
                    <a:ext uri="{9D8B030D-6E8A-4147-A177-3AD203B41FA5}">
                      <a16:colId xmlns:a16="http://schemas.microsoft.com/office/drawing/2014/main" val="20000"/>
                    </a:ext>
                  </a:extLst>
                </a:gridCol>
                <a:gridCol w="7559666">
                  <a:extLst>
                    <a:ext uri="{9D8B030D-6E8A-4147-A177-3AD203B41FA5}">
                      <a16:colId xmlns:a16="http://schemas.microsoft.com/office/drawing/2014/main" val="20001"/>
                    </a:ext>
                  </a:extLst>
                </a:gridCol>
              </a:tblGrid>
              <a:tr h="208915">
                <a:tc>
                  <a:txBody>
                    <a:bodyPr/>
                    <a:lstStyle/>
                    <a:p>
                      <a:pPr marL="12065" algn="ctr">
                        <a:lnSpc>
                          <a:spcPct val="100000"/>
                        </a:lnSpc>
                        <a:spcBef>
                          <a:spcPts val="315"/>
                        </a:spcBef>
                      </a:pPr>
                      <a:r>
                        <a:rPr sz="2000" b="1" dirty="0">
                          <a:solidFill>
                            <a:schemeClr val="tx1"/>
                          </a:solidFill>
                          <a:latin typeface="游ゴシック" panose="020B0400000000000000" pitchFamily="50" charset="-128"/>
                          <a:ea typeface="游ゴシック" panose="020B0400000000000000" pitchFamily="50" charset="-128"/>
                          <a:cs typeface="Noto Sans Mono CJK JP Regular"/>
                        </a:rPr>
                        <a:t>目標</a:t>
                      </a: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FFCC99"/>
                    </a:solidFill>
                  </a:tcPr>
                </a:tc>
                <a:tc>
                  <a:txBody>
                    <a:bodyPr/>
                    <a:lstStyle/>
                    <a:p>
                      <a:pPr marL="14604" algn="ctr">
                        <a:lnSpc>
                          <a:spcPct val="100000"/>
                        </a:lnSpc>
                        <a:spcBef>
                          <a:spcPts val="315"/>
                        </a:spcBef>
                      </a:pPr>
                      <a:r>
                        <a:rPr sz="2000" b="1" dirty="0">
                          <a:solidFill>
                            <a:schemeClr val="tx1"/>
                          </a:solidFill>
                          <a:latin typeface="游ゴシック" panose="020B0400000000000000" pitchFamily="50" charset="-128"/>
                          <a:ea typeface="游ゴシック" panose="020B0400000000000000" pitchFamily="50" charset="-128"/>
                          <a:cs typeface="Noto Sans Mono CJK JP Regular"/>
                        </a:rPr>
                        <a:t>内容</a:t>
                      </a:r>
                      <a:endParaRPr sz="2000" b="1">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FFCC99"/>
                    </a:solidFill>
                  </a:tcPr>
                </a:tc>
                <a:extLst>
                  <a:ext uri="{0D108BD9-81ED-4DB2-BD59-A6C34878D82A}">
                    <a16:rowId xmlns:a16="http://schemas.microsoft.com/office/drawing/2014/main" val="10000"/>
                  </a:ext>
                </a:extLst>
              </a:tr>
              <a:tr h="494665">
                <a:tc>
                  <a:txBody>
                    <a:bodyPr/>
                    <a:lstStyle/>
                    <a:p>
                      <a:pPr marL="193040" marR="77470" indent="-114300" algn="l">
                        <a:lnSpc>
                          <a:spcPct val="100000"/>
                        </a:lnSpc>
                        <a:spcBef>
                          <a:spcPts val="315"/>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神経の機能、活動、構造と技術</a:t>
                      </a:r>
                      <a:endParaRPr lang="en-US" sz="1800" b="1" dirty="0">
                        <a:solidFill>
                          <a:schemeClr val="tx1"/>
                        </a:solidFill>
                        <a:latin typeface="游ゴシック" panose="020B0400000000000000" pitchFamily="50" charset="-128"/>
                        <a:ea typeface="游ゴシック" panose="020B0400000000000000" pitchFamily="50" charset="-128"/>
                        <a:cs typeface="Noto Sans Mono CJK JP Regular"/>
                      </a:endParaRPr>
                    </a:p>
                    <a:p>
                      <a:pPr marL="193040" marR="77470" indent="-114300" algn="l">
                        <a:lnSpc>
                          <a:spcPct val="100000"/>
                        </a:lnSpc>
                        <a:spcBef>
                          <a:spcPts val="315"/>
                        </a:spcBef>
                      </a:pP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a:t>
                      </a:r>
                      <a:r>
                        <a:rPr sz="1800" b="1" spc="-5" dirty="0" err="1">
                          <a:solidFill>
                            <a:schemeClr val="tx1"/>
                          </a:solidFill>
                          <a:latin typeface="游ゴシック" panose="020B0400000000000000" pitchFamily="50" charset="-128"/>
                          <a:ea typeface="游ゴシック" panose="020B0400000000000000" pitchFamily="50" charset="-128"/>
                          <a:cs typeface="Noto Sans Mono CJK JP Regular"/>
                        </a:rPr>
                        <a:t>Neuro</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-FAST）</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nchor="ctr">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marL="78740" marR="52705" algn="l">
                        <a:lnSpc>
                          <a:spcPct val="100000"/>
                        </a:lnSpc>
                        <a:spcBef>
                          <a:spcPts val="315"/>
                        </a:spcBef>
                      </a:pP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透明</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化</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技</a:t>
                      </a:r>
                      <a:r>
                        <a:rPr sz="1800" b="1" spc="25" dirty="0">
                          <a:solidFill>
                            <a:schemeClr val="tx1"/>
                          </a:solidFill>
                          <a:latin typeface="游ゴシック" panose="020B0400000000000000" pitchFamily="50" charset="-128"/>
                          <a:ea typeface="游ゴシック" panose="020B0400000000000000" pitchFamily="50" charset="-128"/>
                          <a:cs typeface="Noto Sans Mono CJK JP Regular"/>
                        </a:rPr>
                        <a:t>術</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遺</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伝</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子</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操</a:t>
                      </a:r>
                      <a:r>
                        <a:rPr sz="1800" b="1" spc="25" dirty="0">
                          <a:solidFill>
                            <a:schemeClr val="tx1"/>
                          </a:solidFill>
                          <a:latin typeface="游ゴシック" panose="020B0400000000000000" pitchFamily="50" charset="-128"/>
                          <a:ea typeface="游ゴシック" panose="020B0400000000000000" pitchFamily="50" charset="-128"/>
                          <a:cs typeface="Noto Sans Mono CJK JP Regular"/>
                        </a:rPr>
                        <a:t>作</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光</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学計</a:t>
                      </a:r>
                      <a:r>
                        <a:rPr sz="1800" b="1" spc="25" dirty="0">
                          <a:solidFill>
                            <a:schemeClr val="tx1"/>
                          </a:solidFill>
                          <a:latin typeface="游ゴシック" panose="020B0400000000000000" pitchFamily="50" charset="-128"/>
                          <a:ea typeface="游ゴシック" panose="020B0400000000000000" pitchFamily="50" charset="-128"/>
                          <a:cs typeface="Noto Sans Mono CJK JP Regular"/>
                        </a:rPr>
                        <a:t>測</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ブ</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レ</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イ</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ン</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コ</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ン</a:t>
                      </a:r>
                      <a:r>
                        <a:rPr sz="1800" b="1" spc="35" dirty="0">
                          <a:solidFill>
                            <a:schemeClr val="tx1"/>
                          </a:solidFill>
                          <a:latin typeface="游ゴシック" panose="020B0400000000000000" pitchFamily="50" charset="-128"/>
                          <a:ea typeface="游ゴシック" panose="020B0400000000000000" pitchFamily="50" charset="-128"/>
                          <a:cs typeface="Noto Sans Mono CJK JP Regular"/>
                        </a:rPr>
                        <a:t>ピ</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ュ</a:t>
                      </a:r>
                      <a:r>
                        <a:rPr sz="1800" b="1" dirty="0">
                          <a:solidFill>
                            <a:schemeClr val="tx1"/>
                          </a:solidFill>
                          <a:latin typeface="游ゴシック" panose="020B0400000000000000" pitchFamily="50" charset="-128"/>
                          <a:ea typeface="游ゴシック" panose="020B0400000000000000" pitchFamily="50" charset="-128"/>
                          <a:cs typeface="Noto Sans Mono CJK JP Regular"/>
                        </a:rPr>
                        <a:t>ー </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タ・</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イ</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ン</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タ</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ー</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フ</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ェ</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ー</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ス</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の</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統</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合</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によ</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る</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生</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体</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脳</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の</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細</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胞</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同</a:t>
                      </a:r>
                      <a:r>
                        <a:rPr sz="1800" b="1" spc="40" dirty="0" err="1">
                          <a:solidFill>
                            <a:schemeClr val="tx1"/>
                          </a:solidFill>
                          <a:latin typeface="游ゴシック" panose="020B0400000000000000" pitchFamily="50" charset="-128"/>
                          <a:ea typeface="游ゴシック" panose="020B0400000000000000" pitchFamily="50" charset="-128"/>
                          <a:cs typeface="Noto Sans Mono CJK JP Regular"/>
                        </a:rPr>
                        <a:t>定</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神経</a:t>
                      </a: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連絡解析、神経活動計測技術開発</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nchor="ctr">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08915">
                <a:tc>
                  <a:txBody>
                    <a:bodyPr/>
                    <a:lstStyle/>
                    <a:p>
                      <a:pPr marL="78740" algn="l">
                        <a:lnSpc>
                          <a:spcPct val="100000"/>
                        </a:lnSpc>
                        <a:spcBef>
                          <a:spcPts val="315"/>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記憶機能の回復</a:t>
                      </a:r>
                      <a:r>
                        <a:rPr sz="1800" b="1" spc="-20"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(RAM)</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algn="l">
                        <a:lnSpc>
                          <a:spcPct val="100000"/>
                        </a:lnSpc>
                        <a:spcBef>
                          <a:spcPts val="315"/>
                        </a:spcBef>
                      </a:pPr>
                      <a:r>
                        <a:rPr sz="1800" b="1" dirty="0">
                          <a:solidFill>
                            <a:schemeClr val="tx1"/>
                          </a:solidFill>
                          <a:latin typeface="游ゴシック" panose="020B0400000000000000" pitchFamily="50" charset="-128"/>
                          <a:ea typeface="游ゴシック" panose="020B0400000000000000" pitchFamily="50" charset="-128"/>
                          <a:cs typeface="Noto Sans Mono CJK JP Regular"/>
                        </a:rPr>
                        <a:t>トラウマ治療などに資する記憶制御技術の開発</a:t>
                      </a: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94665">
                <a:tc>
                  <a:txBody>
                    <a:bodyPr/>
                    <a:lstStyle/>
                    <a:p>
                      <a:pPr marL="193040" marR="77470" indent="-114300" algn="l">
                        <a:lnSpc>
                          <a:spcPct val="100000"/>
                        </a:lnSpc>
                        <a:spcBef>
                          <a:spcPts val="315"/>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新規治療薬のためのシステムに基づくニューロテクノロジ</a:t>
                      </a:r>
                      <a:r>
                        <a:rPr sz="1800" b="1" dirty="0">
                          <a:solidFill>
                            <a:schemeClr val="tx1"/>
                          </a:solidFill>
                          <a:latin typeface="游ゴシック" panose="020B0400000000000000" pitchFamily="50" charset="-128"/>
                          <a:ea typeface="游ゴシック" panose="020B0400000000000000" pitchFamily="50" charset="-128"/>
                          <a:cs typeface="Noto Sans Mono CJK JP Regular"/>
                        </a:rPr>
                        <a:t>ー</a:t>
                      </a:r>
                      <a:r>
                        <a:rPr sz="1800" b="1" spc="-10"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(SUBNETS)</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algn="l">
                        <a:lnSpc>
                          <a:spcPct val="100000"/>
                        </a:lnSpc>
                        <a:spcBef>
                          <a:spcPts val="315"/>
                        </a:spcBef>
                      </a:pPr>
                      <a:r>
                        <a:rPr sz="1800" b="1" dirty="0">
                          <a:solidFill>
                            <a:schemeClr val="tx1"/>
                          </a:solidFill>
                          <a:latin typeface="游ゴシック" panose="020B0400000000000000" pitchFamily="50" charset="-128"/>
                          <a:ea typeface="游ゴシック" panose="020B0400000000000000" pitchFamily="50" charset="-128"/>
                          <a:cs typeface="Noto Sans Mono CJK JP Regular"/>
                        </a:rPr>
                        <a:t>精神神経疾患治療を目指した脳活動計測・刺激装置の開発</a:t>
                      </a: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46075">
                <a:tc>
                  <a:txBody>
                    <a:bodyPr/>
                    <a:lstStyle/>
                    <a:p>
                      <a:pPr marL="193040" marR="77470" indent="-114300" algn="l">
                        <a:lnSpc>
                          <a:spcPct val="100000"/>
                        </a:lnSpc>
                        <a:spcBef>
                          <a:spcPts val="315"/>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触覚インターフェースと手の感覚</a:t>
                      </a:r>
                      <a:r>
                        <a:rPr sz="1800" b="1" spc="-10"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(HAPTIX)</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algn="l">
                        <a:lnSpc>
                          <a:spcPct val="100000"/>
                        </a:lnSpc>
                        <a:spcBef>
                          <a:spcPts val="315"/>
                        </a:spcBef>
                      </a:pPr>
                      <a:r>
                        <a:rPr sz="1800" b="1" dirty="0">
                          <a:solidFill>
                            <a:schemeClr val="tx1"/>
                          </a:solidFill>
                          <a:latin typeface="游ゴシック" panose="020B0400000000000000" pitchFamily="50" charset="-128"/>
                          <a:ea typeface="游ゴシック" panose="020B0400000000000000" pitchFamily="50" charset="-128"/>
                          <a:cs typeface="Noto Sans Mono CJK JP Regular"/>
                        </a:rPr>
                        <a:t>義手の運動制御・感覚（触覚）再建技術開発</a:t>
                      </a: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46075">
                <a:tc>
                  <a:txBody>
                    <a:bodyPr/>
                    <a:lstStyle/>
                    <a:p>
                      <a:pPr marL="78740" algn="l">
                        <a:lnSpc>
                          <a:spcPct val="100000"/>
                        </a:lnSpc>
                        <a:spcBef>
                          <a:spcPts val="320"/>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電子処方箋</a:t>
                      </a:r>
                      <a:r>
                        <a:rPr sz="1800" b="1" spc="-15"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(ElectRx)</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64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marR="59055" algn="l">
                        <a:lnSpc>
                          <a:spcPct val="100000"/>
                        </a:lnSpc>
                        <a:spcBef>
                          <a:spcPts val="320"/>
                        </a:spcBef>
                      </a:pP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個々</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の</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神</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経</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線</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維</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程</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の</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大</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き</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さ</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の</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超小</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型</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デ</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バ</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イ</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ス</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を</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用</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い</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た</a:t>
                      </a:r>
                      <a:r>
                        <a:rPr sz="1800" b="1" spc="35" dirty="0" err="1">
                          <a:solidFill>
                            <a:schemeClr val="tx1"/>
                          </a:solidFill>
                          <a:latin typeface="游ゴシック" panose="020B0400000000000000" pitchFamily="50" charset="-128"/>
                          <a:ea typeface="游ゴシック" panose="020B0400000000000000" pitchFamily="50" charset="-128"/>
                          <a:cs typeface="Noto Sans Mono CJK JP Regular"/>
                        </a:rPr>
                        <a:t>臓</a:t>
                      </a:r>
                      <a:r>
                        <a:rPr sz="1800" b="1" spc="20" dirty="0" err="1">
                          <a:solidFill>
                            <a:schemeClr val="tx1"/>
                          </a:solidFill>
                          <a:latin typeface="游ゴシック" panose="020B0400000000000000" pitchFamily="50" charset="-128"/>
                          <a:ea typeface="游ゴシック" panose="020B0400000000000000" pitchFamily="50" charset="-128"/>
                          <a:cs typeface="Noto Sans Mono CJK JP Regular"/>
                        </a:rPr>
                        <a:t>器</a:t>
                      </a: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機能の調整</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64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46075">
                <a:tc>
                  <a:txBody>
                    <a:bodyPr/>
                    <a:lstStyle/>
                    <a:p>
                      <a:pPr marL="193040" marR="191770" indent="-114300" algn="l">
                        <a:lnSpc>
                          <a:spcPct val="100000"/>
                        </a:lnSpc>
                        <a:spcBef>
                          <a:spcPts val="315"/>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爆発的な神経外傷の防止</a:t>
                      </a:r>
                      <a:r>
                        <a:rPr sz="1800" b="1"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(PREVENT)</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algn="l">
                        <a:lnSpc>
                          <a:spcPct val="100000"/>
                        </a:lnSpc>
                        <a:spcBef>
                          <a:spcPts val="315"/>
                        </a:spcBef>
                      </a:pPr>
                      <a:r>
                        <a:rPr sz="1800" b="1" dirty="0">
                          <a:solidFill>
                            <a:schemeClr val="tx1"/>
                          </a:solidFill>
                          <a:latin typeface="游ゴシック" panose="020B0400000000000000" pitchFamily="50" charset="-128"/>
                          <a:ea typeface="游ゴシック" panose="020B0400000000000000" pitchFamily="50" charset="-128"/>
                          <a:cs typeface="Noto Sans Mono CJK JP Regular"/>
                        </a:rPr>
                        <a:t>脳に損傷を与える爆風損傷と脳との相互作用の解明</a:t>
                      </a:r>
                    </a:p>
                  </a:txBody>
                  <a:tcPr marL="0" marR="0" marT="4000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46075">
                <a:tc>
                  <a:txBody>
                    <a:bodyPr/>
                    <a:lstStyle/>
                    <a:p>
                      <a:pPr marL="193040" marR="77470" indent="-114300" algn="l">
                        <a:lnSpc>
                          <a:spcPct val="100000"/>
                        </a:lnSpc>
                        <a:spcBef>
                          <a:spcPts val="320"/>
                        </a:spcBef>
                      </a:pPr>
                      <a:r>
                        <a:rPr sz="1800" b="1" spc="-105"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神経インターフェースの信頼性向上</a:t>
                      </a:r>
                      <a:r>
                        <a:rPr sz="1800" b="1" spc="-10" dirty="0">
                          <a:solidFill>
                            <a:schemeClr val="tx1"/>
                          </a:solidFill>
                          <a:latin typeface="游ゴシック" panose="020B0400000000000000" pitchFamily="50" charset="-128"/>
                          <a:ea typeface="游ゴシック" panose="020B0400000000000000" pitchFamily="50" charset="-128"/>
                          <a:cs typeface="Noto Sans Mono CJK JP Regular"/>
                        </a:rPr>
                        <a:t> </a:t>
                      </a: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(RE-NET)</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64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algn="l">
                        <a:lnSpc>
                          <a:spcPct val="100000"/>
                        </a:lnSpc>
                        <a:spcBef>
                          <a:spcPts val="320"/>
                        </a:spcBef>
                      </a:pPr>
                      <a:r>
                        <a:rPr sz="1800" b="1" dirty="0">
                          <a:solidFill>
                            <a:schemeClr val="tx1"/>
                          </a:solidFill>
                          <a:latin typeface="游ゴシック" panose="020B0400000000000000" pitchFamily="50" charset="-128"/>
                          <a:ea typeface="游ゴシック" panose="020B0400000000000000" pitchFamily="50" charset="-128"/>
                          <a:cs typeface="Noto Sans Mono CJK JP Regular"/>
                        </a:rPr>
                        <a:t>神経システムからの情報の解釈精度向上</a:t>
                      </a:r>
                    </a:p>
                  </a:txBody>
                  <a:tcPr marL="0" marR="0" marT="4064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08915">
                <a:tc>
                  <a:txBody>
                    <a:bodyPr/>
                    <a:lstStyle/>
                    <a:p>
                      <a:pPr marL="78740" algn="l">
                        <a:lnSpc>
                          <a:spcPct val="100000"/>
                        </a:lnSpc>
                        <a:spcBef>
                          <a:spcPts val="320"/>
                        </a:spcBef>
                      </a:pPr>
                      <a:r>
                        <a:rPr sz="1800" b="1" dirty="0" err="1">
                          <a:solidFill>
                            <a:schemeClr val="tx1"/>
                          </a:solidFill>
                          <a:latin typeface="游ゴシック" panose="020B0400000000000000" pitchFamily="50" charset="-128"/>
                          <a:ea typeface="游ゴシック" panose="020B0400000000000000" pitchFamily="50" charset="-128"/>
                          <a:cs typeface="Noto Sans Mono CJK JP Regular"/>
                        </a:rPr>
                        <a:t>革新的な補助装具開発</a:t>
                      </a:r>
                      <a:endParaRPr sz="1800" b="1" dirty="0">
                        <a:solidFill>
                          <a:schemeClr val="tx1"/>
                        </a:solidFill>
                        <a:latin typeface="游ゴシック" panose="020B0400000000000000" pitchFamily="50" charset="-128"/>
                        <a:ea typeface="游ゴシック" panose="020B0400000000000000" pitchFamily="50" charset="-128"/>
                        <a:cs typeface="Noto Sans Mono CJK JP Regular"/>
                      </a:endParaRPr>
                    </a:p>
                  </a:txBody>
                  <a:tcPr marL="0" marR="0" marT="4064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8740" algn="l">
                        <a:lnSpc>
                          <a:spcPct val="100000"/>
                        </a:lnSpc>
                        <a:spcBef>
                          <a:spcPts val="320"/>
                        </a:spcBef>
                      </a:pPr>
                      <a:r>
                        <a:rPr sz="1800" b="1" spc="-5" dirty="0">
                          <a:solidFill>
                            <a:schemeClr val="tx1"/>
                          </a:solidFill>
                          <a:latin typeface="游ゴシック" panose="020B0400000000000000" pitchFamily="50" charset="-128"/>
                          <a:ea typeface="游ゴシック" panose="020B0400000000000000" pitchFamily="50" charset="-128"/>
                          <a:cs typeface="Noto Sans Mono CJK JP Regular"/>
                        </a:rPr>
                        <a:t>DARPA</a:t>
                      </a:r>
                      <a:r>
                        <a:rPr sz="1800" b="1" dirty="0">
                          <a:solidFill>
                            <a:schemeClr val="tx1"/>
                          </a:solidFill>
                          <a:latin typeface="游ゴシック" panose="020B0400000000000000" pitchFamily="50" charset="-128"/>
                          <a:ea typeface="游ゴシック" panose="020B0400000000000000" pitchFamily="50" charset="-128"/>
                          <a:cs typeface="Noto Sans Mono CJK JP Regular"/>
                        </a:rPr>
                        <a:t>が開発したアームシステムの機能性の向上</a:t>
                      </a:r>
                    </a:p>
                  </a:txBody>
                  <a:tcPr marL="0" marR="0" marT="4064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
        <p:nvSpPr>
          <p:cNvPr id="22" name="object 7"/>
          <p:cNvSpPr txBox="1"/>
          <p:nvPr/>
        </p:nvSpPr>
        <p:spPr>
          <a:xfrm>
            <a:off x="0" y="6691929"/>
            <a:ext cx="5273296" cy="166071"/>
          </a:xfrm>
          <a:prstGeom prst="rect">
            <a:avLst/>
          </a:prstGeom>
        </p:spPr>
        <p:txBody>
          <a:bodyPr vert="horz" wrap="square" lIns="0" tIns="12065" rIns="0" bIns="0" rtlCol="0">
            <a:spAutoFit/>
          </a:bodyPr>
          <a:lstStyle/>
          <a:p>
            <a:pPr marL="12700">
              <a:lnSpc>
                <a:spcPct val="100000"/>
              </a:lnSpc>
              <a:spcBef>
                <a:spcPts val="95"/>
              </a:spcBef>
            </a:pPr>
            <a:r>
              <a:rPr lang="ja-JP" altLang="en-US" sz="10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sz="1000" b="1" spc="-10" dirty="0" err="1">
                <a:solidFill>
                  <a:srgbClr val="4A4A4A"/>
                </a:solidFill>
                <a:latin typeface="游ゴシック" panose="020B0400000000000000" pitchFamily="50" charset="-128"/>
                <a:ea typeface="游ゴシック" panose="020B0400000000000000" pitchFamily="50" charset="-128"/>
                <a:cs typeface="Noto Sans Mono CJK JP Regular"/>
              </a:rPr>
              <a:t>出典</a:t>
            </a:r>
            <a:r>
              <a:rPr lang="ja-JP" altLang="en-US" sz="10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sz="1000" b="1" spc="-10" dirty="0" err="1">
                <a:solidFill>
                  <a:srgbClr val="4A4A4A"/>
                </a:solidFill>
                <a:latin typeface="游ゴシック" panose="020B0400000000000000" pitchFamily="50" charset="-128"/>
                <a:ea typeface="游ゴシック" panose="020B0400000000000000" pitchFamily="50" charset="-128"/>
                <a:cs typeface="Times New Roman"/>
              </a:rPr>
              <a:t>Robbin</a:t>
            </a:r>
            <a:r>
              <a:rPr sz="1000" b="1" spc="30" dirty="0">
                <a:solidFill>
                  <a:srgbClr val="4A4A4A"/>
                </a:solidFill>
                <a:latin typeface="游ゴシック" panose="020B0400000000000000" pitchFamily="50" charset="-128"/>
                <a:ea typeface="游ゴシック" panose="020B0400000000000000" pitchFamily="50" charset="-128"/>
                <a:cs typeface="Times New Roman"/>
              </a:rPr>
              <a:t> </a:t>
            </a:r>
            <a:r>
              <a:rPr sz="1000" b="1" spc="-10" dirty="0">
                <a:solidFill>
                  <a:srgbClr val="4A4A4A"/>
                </a:solidFill>
                <a:latin typeface="游ゴシック" panose="020B0400000000000000" pitchFamily="50" charset="-128"/>
                <a:ea typeface="游ゴシック" panose="020B0400000000000000" pitchFamily="50" charset="-128"/>
                <a:cs typeface="Times New Roman"/>
              </a:rPr>
              <a:t>A.</a:t>
            </a:r>
            <a:r>
              <a:rPr sz="1000" b="1" spc="10" dirty="0">
                <a:solidFill>
                  <a:srgbClr val="4A4A4A"/>
                </a:solidFill>
                <a:latin typeface="游ゴシック" panose="020B0400000000000000" pitchFamily="50" charset="-128"/>
                <a:ea typeface="游ゴシック" panose="020B0400000000000000" pitchFamily="50" charset="-128"/>
                <a:cs typeface="Times New Roman"/>
              </a:rPr>
              <a:t> </a:t>
            </a:r>
            <a:r>
              <a:rPr sz="1000" b="1" spc="-10" dirty="0">
                <a:solidFill>
                  <a:srgbClr val="4A4A4A"/>
                </a:solidFill>
                <a:latin typeface="游ゴシック" panose="020B0400000000000000" pitchFamily="50" charset="-128"/>
                <a:ea typeface="游ゴシック" panose="020B0400000000000000" pitchFamily="50" charset="-128"/>
                <a:cs typeface="Times New Roman"/>
              </a:rPr>
              <a:t>Miranda</a:t>
            </a:r>
            <a:r>
              <a:rPr sz="1000" b="1" spc="55"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et.</a:t>
            </a:r>
            <a:r>
              <a:rPr sz="1000" b="1" spc="10"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al.,</a:t>
            </a:r>
            <a:r>
              <a:rPr sz="1000" b="1" spc="10"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J.</a:t>
            </a:r>
            <a:r>
              <a:rPr sz="1000" b="1" spc="10"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Neurosci.</a:t>
            </a:r>
            <a:r>
              <a:rPr sz="1000" b="1" spc="50"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Methods.</a:t>
            </a:r>
            <a:r>
              <a:rPr sz="1000" b="1" spc="25"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244</a:t>
            </a:r>
            <a:r>
              <a:rPr sz="1000" b="1"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(2015)</a:t>
            </a:r>
            <a:r>
              <a:rPr sz="1000" b="1" spc="25" dirty="0">
                <a:solidFill>
                  <a:srgbClr val="4A4A4A"/>
                </a:solidFill>
                <a:latin typeface="游ゴシック" panose="020B0400000000000000" pitchFamily="50" charset="-128"/>
                <a:ea typeface="游ゴシック" panose="020B0400000000000000" pitchFamily="50" charset="-128"/>
                <a:cs typeface="Times New Roman"/>
              </a:rPr>
              <a:t> </a:t>
            </a:r>
            <a:r>
              <a:rPr sz="1000" b="1" spc="-5" dirty="0">
                <a:solidFill>
                  <a:srgbClr val="4A4A4A"/>
                </a:solidFill>
                <a:latin typeface="游ゴシック" panose="020B0400000000000000" pitchFamily="50" charset="-128"/>
                <a:ea typeface="游ゴシック" panose="020B0400000000000000" pitchFamily="50" charset="-128"/>
                <a:cs typeface="Times New Roman"/>
              </a:rPr>
              <a:t>52-67</a:t>
            </a:r>
            <a:endParaRPr sz="1000" b="1" dirty="0">
              <a:latin typeface="游ゴシック" panose="020B0400000000000000" pitchFamily="50" charset="-128"/>
              <a:ea typeface="游ゴシック" panose="020B0400000000000000" pitchFamily="50" charset="-128"/>
              <a:cs typeface="Times New Roman"/>
            </a:endParaRPr>
          </a:p>
        </p:txBody>
      </p:sp>
      <p:sp>
        <p:nvSpPr>
          <p:cNvPr id="23" name="テキスト ボックス 22"/>
          <p:cNvSpPr txBox="1"/>
          <p:nvPr/>
        </p:nvSpPr>
        <p:spPr>
          <a:xfrm>
            <a:off x="-48744" y="34670"/>
            <a:ext cx="12189943" cy="830997"/>
          </a:xfrm>
          <a:prstGeom prst="rect">
            <a:avLst/>
          </a:prstGeom>
          <a:noFill/>
        </p:spPr>
        <p:txBody>
          <a:bodyPr wrap="square" rtlCol="0">
            <a:spAutoFit/>
          </a:bodyPr>
          <a:lstStyle/>
          <a:p>
            <a:pPr algn="ctr"/>
            <a:r>
              <a:rPr kumimoji="1" lang="en-US" altLang="ja-JP" sz="4800" b="1" dirty="0">
                <a:latin typeface="GungsuhChe" panose="02030609000101010101" pitchFamily="49" charset="-127"/>
                <a:ea typeface="GungsuhChe" panose="02030609000101010101" pitchFamily="49" charset="-127"/>
              </a:rPr>
              <a:t>Brain</a:t>
            </a:r>
            <a:r>
              <a:rPr lang="ja-JP" altLang="en-US" sz="4800" b="1" dirty="0">
                <a:latin typeface="GungsuhChe" panose="02030609000101010101" pitchFamily="49" charset="-127"/>
                <a:ea typeface="GungsuhChe" panose="02030609000101010101" pitchFamily="49" charset="-127"/>
              </a:rPr>
              <a:t> </a:t>
            </a:r>
            <a:r>
              <a:rPr lang="en-US" altLang="ja-JP" sz="4800" b="1" dirty="0">
                <a:latin typeface="GungsuhChe" panose="02030609000101010101" pitchFamily="49" charset="-127"/>
                <a:ea typeface="GungsuhChe" panose="02030609000101010101" pitchFamily="49" charset="-127"/>
              </a:rPr>
              <a:t>Initiative</a:t>
            </a:r>
            <a:endParaRPr kumimoji="1" lang="ja-JP" altLang="en-US" sz="4800" b="1" dirty="0">
              <a:latin typeface="GungsuhChe" panose="02030609000101010101" pitchFamily="49" charset="-127"/>
              <a:ea typeface="GungsuhChe" panose="02030609000101010101" pitchFamily="49" charset="-127"/>
            </a:endParaRP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39</a:t>
            </a:r>
            <a:endParaRPr kumimoji="1" lang="ja-JP" altLang="en-US" sz="2000" b="1" dirty="0"/>
          </a:p>
        </p:txBody>
      </p:sp>
    </p:spTree>
    <p:extLst>
      <p:ext uri="{BB962C8B-B14F-4D97-AF65-F5344CB8AC3E}">
        <p14:creationId xmlns:p14="http://schemas.microsoft.com/office/powerpoint/2010/main" val="3735052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1"/>
          <p:cNvSpPr>
            <a:spLocks noChangeArrowheads="1"/>
          </p:cNvSpPr>
          <p:nvPr/>
        </p:nvSpPr>
        <p:spPr bwMode="auto">
          <a:xfrm>
            <a:off x="7659" y="1506973"/>
            <a:ext cx="568710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dirty="0">
                <a:latin typeface="Meiryo UI" panose="020B0604030504040204" pitchFamily="50" charset="-128"/>
                <a:ea typeface="Meiryo UI" panose="020B0604030504040204" pitchFamily="50" charset="-128"/>
              </a:rPr>
              <a:t>DARPA</a:t>
            </a:r>
            <a:r>
              <a:rPr lang="ja-JP" altLang="en-US" sz="1400" dirty="0">
                <a:latin typeface="Meiryo UI" panose="020B0604030504040204" pitchFamily="50" charset="-128"/>
                <a:ea typeface="Meiryo UI" panose="020B0604030504040204" pitchFamily="50" charset="-128"/>
              </a:rPr>
              <a:t>は、スパイキング・ニューラルネットワークを実装した「ニューロモフィック・チップ」を開発中。 このチップは、脳の仕組みを集積回路で実現するもの。スパイキング・ネットワークは、従来のニューラルネットワークにニューロンが発するパルス（時間の変動に従って上下に変動するパルス）追加したもの。</a:t>
            </a:r>
            <a:endParaRPr lang="en-US" altLang="ja-JP" sz="1400" dirty="0">
              <a:latin typeface="Meiryo UI" panose="020B0604030504040204" pitchFamily="50" charset="-128"/>
              <a:ea typeface="Meiryo UI" panose="020B0604030504040204" pitchFamily="50" charset="-128"/>
            </a:endParaRPr>
          </a:p>
          <a:p>
            <a:pPr>
              <a:spcBef>
                <a:spcPct val="0"/>
              </a:spcBef>
              <a:buFontTx/>
              <a:buNone/>
            </a:pPr>
            <a:r>
              <a:rPr lang="ja-JP" altLang="en-US" sz="1400" dirty="0">
                <a:latin typeface="Meiryo UI" panose="020B0604030504040204" pitchFamily="50" charset="-128"/>
                <a:ea typeface="Meiryo UI" panose="020B0604030504040204" pitchFamily="50" charset="-128"/>
              </a:rPr>
              <a:t>現在</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チップ上に</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万個のニューロンを実装しており、</a:t>
            </a:r>
            <a:r>
              <a:rPr lang="en-US" altLang="ja-JP" sz="1400" dirty="0">
                <a:latin typeface="Meiryo UI" panose="020B0604030504040204" pitchFamily="50" charset="-128"/>
                <a:ea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rPr>
              <a:t>年までには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億個に到達する見込みで、これを使用したロボットは猫と同等のふるまいができる可能性がある。</a:t>
            </a:r>
          </a:p>
        </p:txBody>
      </p:sp>
      <p:sp>
        <p:nvSpPr>
          <p:cNvPr id="13" name="正方形/長方形 8"/>
          <p:cNvSpPr>
            <a:spLocks noChangeArrowheads="1"/>
          </p:cNvSpPr>
          <p:nvPr/>
        </p:nvSpPr>
        <p:spPr bwMode="auto">
          <a:xfrm>
            <a:off x="160252" y="5540671"/>
            <a:ext cx="54271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システム動作クロックは</a:t>
            </a:r>
            <a:r>
              <a:rPr lang="en-US" altLang="ja-JP" sz="18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消費電力密度は</a:t>
            </a:r>
            <a:r>
              <a:rPr lang="en-US" altLang="ja-JP" sz="1800" dirty="0">
                <a:latin typeface="Meiryo UI" panose="020B0604030504040204" pitchFamily="50" charset="-128"/>
                <a:ea typeface="Meiryo UI" panose="020B0604030504040204" pitchFamily="50" charset="-128"/>
              </a:rPr>
              <a:t>1</a:t>
            </a:r>
            <a:r>
              <a:rPr lang="ja-JP" altLang="en-US" sz="1800" dirty="0">
                <a:latin typeface="Meiryo UI" panose="020B0604030504040204" pitchFamily="50" charset="-128"/>
                <a:ea typeface="Meiryo UI" panose="020B0604030504040204" pitchFamily="50" charset="-128"/>
              </a:rPr>
              <a:t>平方センチあたり</a:t>
            </a:r>
            <a:r>
              <a:rPr lang="en-US" altLang="ja-JP" sz="1800" b="1" dirty="0">
                <a:solidFill>
                  <a:srgbClr val="FF0000"/>
                </a:solidFill>
                <a:latin typeface="Meiryo UI" panose="020B0604030504040204" pitchFamily="50" charset="-128"/>
                <a:ea typeface="Meiryo UI" panose="020B0604030504040204" pitchFamily="50" charset="-128"/>
              </a:rPr>
              <a:t>20mW</a:t>
            </a:r>
            <a:r>
              <a:rPr lang="ja-JP" altLang="en-US" sz="1800" dirty="0" err="1">
                <a:latin typeface="Meiryo UI" panose="020B0604030504040204" pitchFamily="50" charset="-128"/>
                <a:ea typeface="Meiryo UI" panose="020B0604030504040204" pitchFamily="50" charset="-128"/>
              </a:rPr>
              <a:t>。</a:t>
            </a:r>
            <a:endParaRPr lang="en-US" altLang="ja-JP" sz="18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800" b="1" dirty="0">
                <a:solidFill>
                  <a:srgbClr val="FF0000"/>
                </a:solidFill>
                <a:latin typeface="Meiryo UI" panose="020B0604030504040204" pitchFamily="50" charset="-128"/>
                <a:ea typeface="Meiryo UI" panose="020B0604030504040204" pitchFamily="50" charset="-128"/>
              </a:rPr>
              <a:t>従来の</a:t>
            </a:r>
            <a:r>
              <a:rPr lang="en-US" altLang="ja-JP" sz="1800" b="1" dirty="0">
                <a:solidFill>
                  <a:srgbClr val="FF0000"/>
                </a:solidFill>
                <a:latin typeface="Meiryo UI" panose="020B0604030504040204" pitchFamily="50" charset="-128"/>
                <a:ea typeface="Meiryo UI" panose="020B0604030504040204" pitchFamily="50" charset="-128"/>
              </a:rPr>
              <a:t>CPU</a:t>
            </a:r>
            <a:r>
              <a:rPr lang="ja-JP" altLang="en-US" sz="1800" b="1" dirty="0">
                <a:solidFill>
                  <a:srgbClr val="FF0000"/>
                </a:solidFill>
                <a:latin typeface="Meiryo UI" panose="020B0604030504040204" pitchFamily="50" charset="-128"/>
                <a:ea typeface="Meiryo UI" panose="020B0604030504040204" pitchFamily="50" charset="-128"/>
              </a:rPr>
              <a:t>の</a:t>
            </a:r>
            <a:r>
              <a:rPr lang="en-US" altLang="ja-JP" sz="1800" b="1" dirty="0">
                <a:solidFill>
                  <a:srgbClr val="FF0000"/>
                </a:solidFill>
                <a:latin typeface="Meiryo UI" panose="020B0604030504040204" pitchFamily="50" charset="-128"/>
                <a:ea typeface="Meiryo UI" panose="020B0604030504040204" pitchFamily="50" charset="-128"/>
              </a:rPr>
              <a:t>1</a:t>
            </a:r>
            <a:r>
              <a:rPr lang="ja-JP" altLang="en-US" sz="1800" b="1" dirty="0">
                <a:solidFill>
                  <a:srgbClr val="FF0000"/>
                </a:solidFill>
                <a:latin typeface="Meiryo UI" panose="020B0604030504040204" pitchFamily="50" charset="-128"/>
                <a:ea typeface="Meiryo UI" panose="020B0604030504040204" pitchFamily="50" charset="-128"/>
              </a:rPr>
              <a:t>／</a:t>
            </a:r>
            <a:r>
              <a:rPr lang="en-US" altLang="ja-JP" sz="1800" b="1" dirty="0">
                <a:solidFill>
                  <a:srgbClr val="FF0000"/>
                </a:solidFill>
                <a:latin typeface="Meiryo UI" panose="020B0604030504040204" pitchFamily="50" charset="-128"/>
                <a:ea typeface="Meiryo UI" panose="020B0604030504040204" pitchFamily="50" charset="-128"/>
              </a:rPr>
              <a:t>200</a:t>
            </a:r>
            <a:r>
              <a:rPr lang="ja-JP" altLang="en-US" sz="1800" b="1" dirty="0">
                <a:solidFill>
                  <a:srgbClr val="FF0000"/>
                </a:solidFill>
                <a:latin typeface="Meiryo UI" panose="020B0604030504040204" pitchFamily="50" charset="-128"/>
                <a:ea typeface="Meiryo UI" panose="020B0604030504040204" pitchFamily="50" charset="-128"/>
              </a:rPr>
              <a:t>と飛躍的な省電力</a:t>
            </a:r>
            <a:r>
              <a:rPr lang="ja-JP" altLang="en-US" sz="1800" dirty="0">
                <a:latin typeface="Meiryo UI" panose="020B0604030504040204" pitchFamily="50" charset="-128"/>
                <a:ea typeface="Meiryo UI" panose="020B0604030504040204" pitchFamily="50" charset="-128"/>
              </a:rPr>
              <a:t>を実現</a:t>
            </a:r>
          </a:p>
        </p:txBody>
      </p:sp>
      <p:pic>
        <p:nvPicPr>
          <p:cNvPr id="10" name="Picture 4" descr="SyNAPSE logo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 y="0"/>
            <a:ext cx="2095187" cy="13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2"/>
          <p:cNvSpPr>
            <a:spLocks noChangeArrowheads="1"/>
          </p:cNvSpPr>
          <p:nvPr/>
        </p:nvSpPr>
        <p:spPr bwMode="auto">
          <a:xfrm>
            <a:off x="1047906" y="561115"/>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游ゴシック" panose="020B0400000000000000" pitchFamily="50" charset="-128"/>
                <a:ea typeface="游ゴシック" panose="020B0400000000000000" pitchFamily="50" charset="-128"/>
              </a:rPr>
              <a:t>IBM</a:t>
            </a:r>
            <a:r>
              <a:rPr lang="ja-JP" altLang="en-US" sz="6000" b="1" dirty="0">
                <a:latin typeface="游ゴシック" panose="020B0400000000000000" pitchFamily="50" charset="-128"/>
                <a:ea typeface="游ゴシック" panose="020B0400000000000000" pitchFamily="50" charset="-128"/>
              </a:rPr>
              <a:t>のニューロチップ</a:t>
            </a:r>
            <a:endParaRPr kumimoji="1" lang="ja-JP" altLang="en-US" sz="6000" b="1" dirty="0">
              <a:latin typeface="游ゴシック" panose="020B0400000000000000" pitchFamily="50" charset="-128"/>
              <a:ea typeface="游ゴシック" panose="020B0400000000000000" pitchFamily="50" charset="-128"/>
            </a:endParaRPr>
          </a:p>
        </p:txBody>
      </p:sp>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767" y="1015663"/>
            <a:ext cx="6497232" cy="5899487"/>
          </a:xfrm>
          <a:prstGeom prst="rect">
            <a:avLst/>
          </a:prstGeom>
        </p:spPr>
      </p:pic>
      <p:pic>
        <p:nvPicPr>
          <p:cNvPr id="20" name="Picture 7" descr="blue brain simulation uses micro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719" y="3204056"/>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20" y="3493720"/>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3531026" y="3175333"/>
            <a:ext cx="2433314" cy="369332"/>
          </a:xfrm>
          <a:prstGeom prst="rect">
            <a:avLst/>
          </a:prstGeom>
          <a:noFill/>
        </p:spPr>
        <p:txBody>
          <a:bodyPr wrap="square" rtlCol="0">
            <a:spAutoFit/>
          </a:bodyPr>
          <a:lstStyle/>
          <a:p>
            <a:pPr algn="ctr"/>
            <a:r>
              <a:rPr lang="ja-JP" altLang="en-US" sz="1800" b="1" dirty="0">
                <a:solidFill>
                  <a:schemeClr val="bg1"/>
                </a:solidFill>
                <a:latin typeface="游ゴシック" panose="020B0400000000000000" pitchFamily="50" charset="-128"/>
                <a:ea typeface="游ゴシック" panose="020B0400000000000000" pitchFamily="50" charset="-128"/>
              </a:rPr>
              <a:t>脳神経</a:t>
            </a:r>
            <a:r>
              <a:rPr kumimoji="1" lang="ja-JP" altLang="en-US" sz="1800" b="1" dirty="0">
                <a:solidFill>
                  <a:schemeClr val="bg1"/>
                </a:solidFill>
                <a:latin typeface="游ゴシック" panose="020B0400000000000000" pitchFamily="50" charset="-128"/>
                <a:ea typeface="游ゴシック" panose="020B0400000000000000" pitchFamily="50" charset="-128"/>
              </a:rPr>
              <a:t>シナプス</a:t>
            </a:r>
          </a:p>
        </p:txBody>
      </p:sp>
      <p:sp>
        <p:nvSpPr>
          <p:cNvPr id="23" name="テキスト ボックス 1"/>
          <p:cNvSpPr txBox="1">
            <a:spLocks noChangeArrowheads="1"/>
          </p:cNvSpPr>
          <p:nvPr/>
        </p:nvSpPr>
        <p:spPr bwMode="auto">
          <a:xfrm>
            <a:off x="-138061" y="4770486"/>
            <a:ext cx="1728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dirty="0">
                <a:latin typeface="游ゴシック" panose="020B0400000000000000" pitchFamily="50" charset="-128"/>
                <a:ea typeface="游ゴシック" panose="020B0400000000000000" pitchFamily="50" charset="-128"/>
              </a:rPr>
              <a:t>ニューロチップ</a:t>
            </a:r>
          </a:p>
        </p:txBody>
      </p:sp>
      <p:cxnSp>
        <p:nvCxnSpPr>
          <p:cNvPr id="24" name="直線コネクタ 23"/>
          <p:cNvCxnSpPr/>
          <p:nvPr/>
        </p:nvCxnSpPr>
        <p:spPr>
          <a:xfrm flipH="1">
            <a:off x="2250878" y="3204058"/>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flipV="1">
            <a:off x="2217983" y="4473889"/>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080734" y="3399644"/>
            <a:ext cx="615553" cy="1647309"/>
          </a:xfrm>
          <a:prstGeom prst="rect">
            <a:avLst/>
          </a:prstGeom>
          <a:noFill/>
        </p:spPr>
        <p:txBody>
          <a:bodyPr vert="eaVert" wrap="square" rtlCol="0">
            <a:spAutoFit/>
          </a:bodyPr>
          <a:lstStyle/>
          <a:p>
            <a:pPr algn="ctr"/>
            <a:r>
              <a:rPr kumimoji="1" lang="ja-JP" altLang="en-US" sz="1400" dirty="0">
                <a:latin typeface="游ゴシック" panose="020B0400000000000000" pitchFamily="50" charset="-128"/>
                <a:ea typeface="游ゴシック" panose="020B0400000000000000" pitchFamily="50" charset="-128"/>
              </a:rPr>
              <a:t>ニューロチップは</a:t>
            </a:r>
            <a:endParaRPr kumimoji="1" lang="en-US" altLang="ja-JP" sz="1400" dirty="0">
              <a:latin typeface="游ゴシック" panose="020B0400000000000000" pitchFamily="50" charset="-128"/>
              <a:ea typeface="游ゴシック" panose="020B0400000000000000" pitchFamily="50" charset="-128"/>
            </a:endParaRPr>
          </a:p>
          <a:p>
            <a:pPr algn="ctr"/>
            <a:r>
              <a:rPr lang="ja-JP" altLang="en-US" sz="1400" dirty="0">
                <a:latin typeface="游ゴシック" panose="020B0400000000000000" pitchFamily="50" charset="-128"/>
                <a:ea typeface="游ゴシック" panose="020B0400000000000000" pitchFamily="50" charset="-128"/>
              </a:rPr>
              <a:t>多入力・多出力</a:t>
            </a:r>
            <a:endParaRPr kumimoji="1" lang="ja-JP" altLang="en-US" sz="1400" dirty="0">
              <a:latin typeface="游ゴシック" panose="020B0400000000000000" pitchFamily="50" charset="-128"/>
              <a:ea typeface="游ゴシック" panose="020B0400000000000000" pitchFamily="50" charset="-128"/>
            </a:endParaRPr>
          </a:p>
        </p:txBody>
      </p:sp>
      <p:sp>
        <p:nvSpPr>
          <p:cNvPr id="15" name="テキスト ボックス 1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40</a:t>
            </a:r>
            <a:endParaRPr kumimoji="1" lang="ja-JP" altLang="en-US" sz="2000" b="1" dirty="0"/>
          </a:p>
        </p:txBody>
      </p:sp>
    </p:spTree>
    <p:extLst>
      <p:ext uri="{BB962C8B-B14F-4D97-AF65-F5344CB8AC3E}">
        <p14:creationId xmlns:p14="http://schemas.microsoft.com/office/powerpoint/2010/main" val="115444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056" y="0"/>
            <a:ext cx="12189943" cy="1015663"/>
          </a:xfrm>
          <a:prstGeom prst="rect">
            <a:avLst/>
          </a:prstGeom>
          <a:noFill/>
        </p:spPr>
        <p:txBody>
          <a:bodyPr wrap="square" rtlCol="0">
            <a:spAutoFit/>
          </a:bodyPr>
          <a:lstStyle/>
          <a:p>
            <a:pPr algn="ctr"/>
            <a:r>
              <a:rPr lang="ja-JP" altLang="en-US" sz="4800" b="1" dirty="0">
                <a:latin typeface="游ゴシック" panose="020B0400000000000000" pitchFamily="50" charset="-128"/>
                <a:ea typeface="游ゴシック" panose="020B0400000000000000" pitchFamily="50" charset="-128"/>
              </a:rPr>
              <a:t>（参考）</a:t>
            </a:r>
            <a:r>
              <a:rPr lang="ja-JP" altLang="en-US" sz="6000" b="1" dirty="0">
                <a:latin typeface="游ゴシック" panose="020B0400000000000000" pitchFamily="50" charset="-128"/>
                <a:ea typeface="游ゴシック" panose="020B0400000000000000" pitchFamily="50" charset="-128"/>
              </a:rPr>
              <a:t>次世代のチップ</a:t>
            </a:r>
            <a:endParaRPr kumimoji="1" lang="ja-JP" altLang="en-US" sz="6000" b="1" dirty="0">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2"/>
          <a:stretch>
            <a:fillRect/>
          </a:stretch>
        </p:blipFill>
        <p:spPr>
          <a:xfrm>
            <a:off x="1841500" y="953043"/>
            <a:ext cx="8521700" cy="5892257"/>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41</a:t>
            </a:r>
            <a:endParaRPr kumimoji="1" lang="ja-JP" altLang="en-US" sz="2000" b="1" dirty="0"/>
          </a:p>
        </p:txBody>
      </p:sp>
      <p:sp>
        <p:nvSpPr>
          <p:cNvPr id="4" name="正方形/長方形 3"/>
          <p:cNvSpPr/>
          <p:nvPr/>
        </p:nvSpPr>
        <p:spPr>
          <a:xfrm>
            <a:off x="9955212" y="4991616"/>
            <a:ext cx="2274888" cy="1169551"/>
          </a:xfrm>
          <a:prstGeom prst="rect">
            <a:avLst/>
          </a:prstGeom>
        </p:spPr>
        <p:txBody>
          <a:bodyPr wrap="square">
            <a:spAutoFit/>
          </a:bodyPr>
          <a:lstStyle/>
          <a:p>
            <a:r>
              <a:rPr lang="ja-JP" altLang="en-US" sz="1400" dirty="0">
                <a:solidFill>
                  <a:srgbClr val="0070C0"/>
                </a:solidFill>
                <a:latin typeface="游ゴシック" panose="020B0400000000000000" pitchFamily="50" charset="-128"/>
                <a:ea typeface="游ゴシック" panose="020B0400000000000000" pitchFamily="50" charset="-128"/>
              </a:rPr>
              <a:t>★</a:t>
            </a:r>
            <a:r>
              <a:rPr lang="en-US" altLang="ja-JP" sz="1400" dirty="0">
                <a:solidFill>
                  <a:srgbClr val="0070C0"/>
                </a:solidFill>
                <a:latin typeface="游ゴシック" panose="020B0400000000000000" pitchFamily="50" charset="-128"/>
                <a:ea typeface="游ゴシック" panose="020B0400000000000000" pitchFamily="50" charset="-128"/>
              </a:rPr>
              <a:t>FPGA</a:t>
            </a:r>
          </a:p>
          <a:p>
            <a:r>
              <a:rPr lang="ja-JP" altLang="en-US" sz="1400" dirty="0">
                <a:solidFill>
                  <a:srgbClr val="0070C0"/>
                </a:solidFill>
                <a:latin typeface="游ゴシック" panose="020B0400000000000000" pitchFamily="50" charset="-128"/>
                <a:ea typeface="游ゴシック" panose="020B0400000000000000" pitchFamily="50" charset="-128"/>
              </a:rPr>
              <a:t>（</a:t>
            </a:r>
            <a:r>
              <a:rPr lang="en-US" altLang="ja-JP" sz="1400" dirty="0">
                <a:solidFill>
                  <a:srgbClr val="0070C0"/>
                </a:solidFill>
                <a:latin typeface="游ゴシック" panose="020B0400000000000000" pitchFamily="50" charset="-128"/>
                <a:ea typeface="游ゴシック" panose="020B0400000000000000" pitchFamily="50" charset="-128"/>
              </a:rPr>
              <a:t>Field-Programmable Gate Array</a:t>
            </a:r>
            <a:r>
              <a:rPr lang="ja-JP" altLang="en-US" sz="1400" dirty="0">
                <a:solidFill>
                  <a:srgbClr val="0070C0"/>
                </a:solidFill>
                <a:latin typeface="游ゴシック" panose="020B0400000000000000" pitchFamily="50" charset="-128"/>
                <a:ea typeface="游ゴシック" panose="020B0400000000000000" pitchFamily="50" charset="-128"/>
              </a:rPr>
              <a:t>）は、製造後に設計者が構成を設定できる集積回路。</a:t>
            </a:r>
          </a:p>
        </p:txBody>
      </p:sp>
    </p:spTree>
    <p:extLst>
      <p:ext uri="{BB962C8B-B14F-4D97-AF65-F5344CB8AC3E}">
        <p14:creationId xmlns:p14="http://schemas.microsoft.com/office/powerpoint/2010/main" val="159123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EU</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8" name="object 4"/>
          <p:cNvSpPr/>
          <p:nvPr/>
        </p:nvSpPr>
        <p:spPr>
          <a:xfrm>
            <a:off x="7021194" y="1031030"/>
            <a:ext cx="4126865" cy="0"/>
          </a:xfrm>
          <a:custGeom>
            <a:avLst/>
            <a:gdLst/>
            <a:ahLst/>
            <a:cxnLst/>
            <a:rect l="l" t="t" r="r" b="b"/>
            <a:pathLst>
              <a:path w="4126865">
                <a:moveTo>
                  <a:pt x="0" y="0"/>
                </a:moveTo>
                <a:lnTo>
                  <a:pt x="4126865" y="0"/>
                </a:lnTo>
              </a:path>
            </a:pathLst>
          </a:custGeom>
          <a:ln w="12700">
            <a:solidFill>
              <a:srgbClr val="000000"/>
            </a:solidFill>
          </a:ln>
        </p:spPr>
        <p:txBody>
          <a:bodyPr wrap="square" lIns="0" tIns="0" rIns="0" bIns="0" rtlCol="0"/>
          <a:lstStyle/>
          <a:p>
            <a:endParaRPr/>
          </a:p>
        </p:txBody>
      </p:sp>
      <p:sp>
        <p:nvSpPr>
          <p:cNvPr id="9" name="object 5"/>
          <p:cNvSpPr txBox="1"/>
          <p:nvPr/>
        </p:nvSpPr>
        <p:spPr>
          <a:xfrm>
            <a:off x="7322057" y="1084242"/>
            <a:ext cx="8255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Noto Sans Mono CJK JP Regular"/>
                <a:cs typeface="Noto Sans Mono CJK JP Regular"/>
              </a:rPr>
              <a:t>プロジェクト名</a:t>
            </a:r>
            <a:endParaRPr sz="900">
              <a:latin typeface="Noto Sans Mono CJK JP Regular"/>
              <a:cs typeface="Noto Sans Mono CJK JP Regular"/>
            </a:endParaRPr>
          </a:p>
        </p:txBody>
      </p:sp>
      <p:sp>
        <p:nvSpPr>
          <p:cNvPr id="10" name="object 6"/>
          <p:cNvSpPr txBox="1"/>
          <p:nvPr/>
        </p:nvSpPr>
        <p:spPr>
          <a:xfrm>
            <a:off x="8772017" y="1015663"/>
            <a:ext cx="2283460" cy="162560"/>
          </a:xfrm>
          <a:prstGeom prst="rect">
            <a:avLst/>
          </a:prstGeom>
        </p:spPr>
        <p:txBody>
          <a:bodyPr vert="horz" wrap="square" lIns="0" tIns="12700" rIns="0" bIns="0" rtlCol="0">
            <a:spAutoFit/>
          </a:bodyPr>
          <a:lstStyle/>
          <a:p>
            <a:pPr marL="12700">
              <a:lnSpc>
                <a:spcPct val="100000"/>
              </a:lnSpc>
              <a:spcBef>
                <a:spcPts val="100"/>
              </a:spcBef>
              <a:tabLst>
                <a:tab pos="683895" algn="l"/>
                <a:tab pos="1584325" algn="l"/>
              </a:tabLst>
            </a:pPr>
            <a:r>
              <a:rPr sz="900" dirty="0">
                <a:latin typeface="Noto Sans Mono CJK JP Regular"/>
                <a:cs typeface="Noto Sans Mono CJK JP Regular"/>
              </a:rPr>
              <a:t>予算	プロジェクト	プロジェクト</a:t>
            </a:r>
            <a:endParaRPr sz="900">
              <a:latin typeface="Noto Sans Mono CJK JP Regular"/>
              <a:cs typeface="Noto Sans Mono CJK JP Regular"/>
            </a:endParaRPr>
          </a:p>
        </p:txBody>
      </p:sp>
      <p:sp>
        <p:nvSpPr>
          <p:cNvPr id="11" name="object 7"/>
          <p:cNvSpPr txBox="1"/>
          <p:nvPr/>
        </p:nvSpPr>
        <p:spPr>
          <a:xfrm>
            <a:off x="7008494" y="1152822"/>
            <a:ext cx="4152265" cy="162560"/>
          </a:xfrm>
          <a:prstGeom prst="rect">
            <a:avLst/>
          </a:prstGeom>
        </p:spPr>
        <p:txBody>
          <a:bodyPr vert="horz" wrap="square" lIns="0" tIns="12700" rIns="0" bIns="0" rtlCol="0">
            <a:spAutoFit/>
          </a:bodyPr>
          <a:lstStyle/>
          <a:p>
            <a:pPr marL="12700">
              <a:lnSpc>
                <a:spcPct val="100000"/>
              </a:lnSpc>
              <a:spcBef>
                <a:spcPts val="100"/>
              </a:spcBef>
              <a:tabLst>
                <a:tab pos="1564005" algn="l"/>
                <a:tab pos="2675890" algn="l"/>
                <a:tab pos="3576320" algn="l"/>
                <a:tab pos="4138929" algn="l"/>
              </a:tabLst>
            </a:pPr>
            <a:r>
              <a:rPr sz="900" b="1" u="sng" dirty="0">
                <a:uFill>
                  <a:solidFill>
                    <a:srgbClr val="000000"/>
                  </a:solidFill>
                </a:uFill>
                <a:latin typeface="Times New Roman"/>
                <a:cs typeface="Times New Roman"/>
              </a:rPr>
              <a:t> 	(</a:t>
            </a:r>
            <a:r>
              <a:rPr sz="900" u="sng" spc="20" dirty="0">
                <a:uFill>
                  <a:solidFill>
                    <a:srgbClr val="000000"/>
                  </a:solidFill>
                </a:uFill>
                <a:latin typeface="Noto Sans Mono CJK JP Regular"/>
                <a:cs typeface="Noto Sans Mono CJK JP Regular"/>
              </a:rPr>
              <a:t>百</a:t>
            </a:r>
            <a:r>
              <a:rPr sz="900" u="sng" spc="10" dirty="0">
                <a:uFill>
                  <a:solidFill>
                    <a:srgbClr val="000000"/>
                  </a:solidFill>
                </a:uFill>
                <a:latin typeface="Noto Sans Mono CJK JP Regular"/>
                <a:cs typeface="Noto Sans Mono CJK JP Regular"/>
              </a:rPr>
              <a:t>万</a:t>
            </a:r>
            <a:r>
              <a:rPr sz="900" u="sng" dirty="0">
                <a:uFill>
                  <a:solidFill>
                    <a:srgbClr val="000000"/>
                  </a:solidFill>
                </a:uFill>
                <a:latin typeface="Noto Sans Mono CJK JP Regular"/>
                <a:cs typeface="Noto Sans Mono CJK JP Regular"/>
              </a:rPr>
              <a:t>ユーロ</a:t>
            </a:r>
            <a:r>
              <a:rPr sz="900" b="1" u="sng" dirty="0">
                <a:uFill>
                  <a:solidFill>
                    <a:srgbClr val="000000"/>
                  </a:solidFill>
                </a:uFill>
                <a:latin typeface="Times New Roman"/>
                <a:cs typeface="Times New Roman"/>
              </a:rPr>
              <a:t>)	</a:t>
            </a:r>
            <a:r>
              <a:rPr sz="900" u="sng" dirty="0">
                <a:uFill>
                  <a:solidFill>
                    <a:srgbClr val="000000"/>
                  </a:solidFill>
                </a:uFill>
                <a:latin typeface="Noto Sans Mono CJK JP Regular"/>
                <a:cs typeface="Noto Sans Mono CJK JP Regular"/>
              </a:rPr>
              <a:t>開始	終了	</a:t>
            </a:r>
            <a:endParaRPr sz="900">
              <a:latin typeface="Noto Sans Mono CJK JP Regular"/>
              <a:cs typeface="Noto Sans Mono CJK JP Regular"/>
            </a:endParaRPr>
          </a:p>
        </p:txBody>
      </p:sp>
      <p:graphicFrame>
        <p:nvGraphicFramePr>
          <p:cNvPr id="12" name="object 8"/>
          <p:cNvGraphicFramePr>
            <a:graphicFrameLocks noGrp="1"/>
          </p:cNvGraphicFramePr>
          <p:nvPr>
            <p:extLst>
              <p:ext uri="{D42A27DB-BD31-4B8C-83A1-F6EECF244321}">
                <p14:modId xmlns:p14="http://schemas.microsoft.com/office/powerpoint/2010/main" val="2152808169"/>
              </p:ext>
            </p:extLst>
          </p:nvPr>
        </p:nvGraphicFramePr>
        <p:xfrm>
          <a:off x="7021194" y="1344662"/>
          <a:ext cx="4126230" cy="3123565"/>
        </p:xfrm>
        <a:graphic>
          <a:graphicData uri="http://schemas.openxmlformats.org/drawingml/2006/table">
            <a:tbl>
              <a:tblPr firstRow="1" bandRow="1">
                <a:tableStyleId>{2D5ABB26-0587-4C30-8999-92F81FD0307C}</a:tableStyleId>
              </a:tblPr>
              <a:tblGrid>
                <a:gridCol w="1514475">
                  <a:extLst>
                    <a:ext uri="{9D8B030D-6E8A-4147-A177-3AD203B41FA5}">
                      <a16:colId xmlns:a16="http://schemas.microsoft.com/office/drawing/2014/main" val="20000"/>
                    </a:ext>
                  </a:extLst>
                </a:gridCol>
                <a:gridCol w="1024255">
                  <a:extLst>
                    <a:ext uri="{9D8B030D-6E8A-4147-A177-3AD203B41FA5}">
                      <a16:colId xmlns:a16="http://schemas.microsoft.com/office/drawing/2014/main" val="20001"/>
                    </a:ext>
                  </a:extLst>
                </a:gridCol>
                <a:gridCol w="900430">
                  <a:extLst>
                    <a:ext uri="{9D8B030D-6E8A-4147-A177-3AD203B41FA5}">
                      <a16:colId xmlns:a16="http://schemas.microsoft.com/office/drawing/2014/main" val="20002"/>
                    </a:ext>
                  </a:extLst>
                </a:gridCol>
                <a:gridCol w="687070">
                  <a:extLst>
                    <a:ext uri="{9D8B030D-6E8A-4147-A177-3AD203B41FA5}">
                      <a16:colId xmlns:a16="http://schemas.microsoft.com/office/drawing/2014/main" val="20003"/>
                    </a:ext>
                  </a:extLst>
                </a:gridCol>
              </a:tblGrid>
              <a:tr h="146685">
                <a:tc>
                  <a:txBody>
                    <a:bodyPr/>
                    <a:lstStyle/>
                    <a:p>
                      <a:pPr marL="69215">
                        <a:lnSpc>
                          <a:spcPts val="875"/>
                        </a:lnSpc>
                      </a:pPr>
                      <a:r>
                        <a:rPr sz="800" spc="-5" dirty="0">
                          <a:latin typeface="Times New Roman"/>
                          <a:cs typeface="Times New Roman"/>
                        </a:rPr>
                        <a:t>ABC</a:t>
                      </a:r>
                      <a:endParaRPr sz="800">
                        <a:latin typeface="Times New Roman"/>
                        <a:cs typeface="Times New Roman"/>
                      </a:endParaRPr>
                    </a:p>
                  </a:txBody>
                  <a:tcPr marL="0" marR="0" marT="0" marB="0">
                    <a:lnB w="12700">
                      <a:solidFill>
                        <a:srgbClr val="000000"/>
                      </a:solidFill>
                      <a:prstDash val="solid"/>
                    </a:lnB>
                  </a:tcPr>
                </a:tc>
                <a:tc>
                  <a:txBody>
                    <a:bodyPr/>
                    <a:lstStyle/>
                    <a:p>
                      <a:pPr marR="273685" algn="r">
                        <a:lnSpc>
                          <a:spcPts val="875"/>
                        </a:lnSpc>
                      </a:pPr>
                      <a:r>
                        <a:rPr sz="800" dirty="0">
                          <a:latin typeface="Times New Roman"/>
                          <a:cs typeface="Times New Roman"/>
                        </a:rPr>
                        <a:t>2.5</a:t>
                      </a:r>
                      <a:endParaRPr sz="800">
                        <a:latin typeface="Times New Roman"/>
                        <a:cs typeface="Times New Roman"/>
                      </a:endParaRPr>
                    </a:p>
                  </a:txBody>
                  <a:tcPr marL="0" marR="0" marT="0" marB="0">
                    <a:lnB w="12700">
                      <a:solidFill>
                        <a:srgbClr val="000000"/>
                      </a:solidFill>
                      <a:prstDash val="solid"/>
                    </a:lnB>
                  </a:tcPr>
                </a:tc>
                <a:tc>
                  <a:txBody>
                    <a:bodyPr/>
                    <a:lstStyle/>
                    <a:p>
                      <a:pPr marR="274320" algn="r">
                        <a:lnSpc>
                          <a:spcPts val="875"/>
                        </a:lnSpc>
                      </a:pPr>
                      <a:r>
                        <a:rPr sz="800" dirty="0">
                          <a:latin typeface="Times New Roman"/>
                          <a:cs typeface="Times New Roman"/>
                        </a:rPr>
                        <a:t>11/20</a:t>
                      </a:r>
                      <a:r>
                        <a:rPr sz="800" spc="-10" dirty="0">
                          <a:latin typeface="Times New Roman"/>
                          <a:cs typeface="Times New Roman"/>
                        </a:rPr>
                        <a:t>1</a:t>
                      </a:r>
                      <a:r>
                        <a:rPr sz="800" dirty="0">
                          <a:latin typeface="Times New Roman"/>
                          <a:cs typeface="Times New Roman"/>
                        </a:rPr>
                        <a:t>1</a:t>
                      </a:r>
                      <a:endParaRPr sz="800">
                        <a:latin typeface="Times New Roman"/>
                        <a:cs typeface="Times New Roman"/>
                      </a:endParaRPr>
                    </a:p>
                  </a:txBody>
                  <a:tcPr marL="0" marR="0" marT="0" marB="0">
                    <a:lnB w="12700">
                      <a:solidFill>
                        <a:srgbClr val="000000"/>
                      </a:solidFill>
                      <a:prstDash val="solid"/>
                    </a:lnB>
                  </a:tcPr>
                </a:tc>
                <a:tc>
                  <a:txBody>
                    <a:bodyPr/>
                    <a:lstStyle/>
                    <a:p>
                      <a:pPr marR="59690" algn="r">
                        <a:lnSpc>
                          <a:spcPts val="875"/>
                        </a:lnSpc>
                      </a:pPr>
                      <a:r>
                        <a:rPr sz="800" dirty="0">
                          <a:latin typeface="Times New Roman"/>
                          <a:cs typeface="Times New Roman"/>
                        </a:rPr>
                        <a:t>1/2015</a:t>
                      </a:r>
                      <a:endParaRPr sz="800">
                        <a:latin typeface="Times New Roman"/>
                        <a:cs typeface="Times New Roman"/>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186055">
                <a:tc>
                  <a:txBody>
                    <a:bodyPr/>
                    <a:lstStyle/>
                    <a:p>
                      <a:pPr marL="69215">
                        <a:lnSpc>
                          <a:spcPct val="100000"/>
                        </a:lnSpc>
                        <a:spcBef>
                          <a:spcPts val="225"/>
                        </a:spcBef>
                      </a:pPr>
                      <a:r>
                        <a:rPr sz="800" spc="-10" dirty="0">
                          <a:latin typeface="Times New Roman"/>
                          <a:cs typeface="Times New Roman"/>
                        </a:rPr>
                        <a:t>AsTeRICS</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2.7</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1/2010</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60960" algn="r">
                        <a:lnSpc>
                          <a:spcPct val="100000"/>
                        </a:lnSpc>
                        <a:spcBef>
                          <a:spcPts val="225"/>
                        </a:spcBef>
                      </a:pPr>
                      <a:r>
                        <a:rPr sz="800" dirty="0">
                          <a:latin typeface="Times New Roman"/>
                          <a:cs typeface="Times New Roman"/>
                        </a:rPr>
                        <a:t>12/20</a:t>
                      </a:r>
                      <a:r>
                        <a:rPr sz="800" spc="-10" dirty="0">
                          <a:latin typeface="Times New Roman"/>
                          <a:cs typeface="Times New Roman"/>
                        </a:rPr>
                        <a:t>1</a:t>
                      </a:r>
                      <a:r>
                        <a:rPr sz="800" dirty="0">
                          <a:latin typeface="Times New Roman"/>
                          <a:cs typeface="Times New Roman"/>
                        </a:rPr>
                        <a:t>2</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6055">
                <a:tc>
                  <a:txBody>
                    <a:bodyPr/>
                    <a:lstStyle/>
                    <a:p>
                      <a:pPr marL="69215">
                        <a:lnSpc>
                          <a:spcPct val="100000"/>
                        </a:lnSpc>
                        <a:spcBef>
                          <a:spcPts val="225"/>
                        </a:spcBef>
                      </a:pPr>
                      <a:r>
                        <a:rPr sz="800" dirty="0">
                          <a:latin typeface="Times New Roman"/>
                          <a:cs typeface="Times New Roman"/>
                        </a:rPr>
                        <a:t>BackHome</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3.1</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1/2012</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59690" algn="r">
                        <a:lnSpc>
                          <a:spcPct val="100000"/>
                        </a:lnSpc>
                        <a:spcBef>
                          <a:spcPts val="225"/>
                        </a:spcBef>
                      </a:pPr>
                      <a:r>
                        <a:rPr sz="800" dirty="0">
                          <a:latin typeface="Times New Roman"/>
                          <a:cs typeface="Times New Roman"/>
                        </a:rPr>
                        <a:t>6/2015</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86055">
                <a:tc>
                  <a:txBody>
                    <a:bodyPr/>
                    <a:lstStyle/>
                    <a:p>
                      <a:pPr marL="69215">
                        <a:lnSpc>
                          <a:spcPct val="100000"/>
                        </a:lnSpc>
                        <a:spcBef>
                          <a:spcPts val="225"/>
                        </a:spcBef>
                      </a:pPr>
                      <a:r>
                        <a:rPr sz="800" spc="-5" dirty="0">
                          <a:latin typeface="Times New Roman"/>
                          <a:cs typeface="Times New Roman"/>
                        </a:rPr>
                        <a:t>BETTER</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3.3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2/2010</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59690" algn="r">
                        <a:lnSpc>
                          <a:spcPct val="100000"/>
                        </a:lnSpc>
                        <a:spcBef>
                          <a:spcPts val="225"/>
                        </a:spcBef>
                      </a:pPr>
                      <a:r>
                        <a:rPr sz="800" dirty="0">
                          <a:latin typeface="Times New Roman"/>
                          <a:cs typeface="Times New Roman"/>
                        </a:rPr>
                        <a:t>1/2013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86055">
                <a:tc>
                  <a:txBody>
                    <a:bodyPr/>
                    <a:lstStyle/>
                    <a:p>
                      <a:pPr marL="69215">
                        <a:lnSpc>
                          <a:spcPct val="100000"/>
                        </a:lnSpc>
                        <a:spcBef>
                          <a:spcPts val="225"/>
                        </a:spcBef>
                      </a:pPr>
                      <a:r>
                        <a:rPr sz="800" dirty="0">
                          <a:latin typeface="Times New Roman"/>
                          <a:cs typeface="Times New Roman"/>
                        </a:rPr>
                        <a:t>BNCI </a:t>
                      </a:r>
                      <a:r>
                        <a:rPr sz="800" spc="-5" dirty="0">
                          <a:latin typeface="Times New Roman"/>
                          <a:cs typeface="Times New Roman"/>
                        </a:rPr>
                        <a:t>Horizon</a:t>
                      </a:r>
                      <a:r>
                        <a:rPr sz="800" spc="-25" dirty="0">
                          <a:latin typeface="Times New Roman"/>
                          <a:cs typeface="Times New Roman"/>
                        </a:rPr>
                        <a:t> </a:t>
                      </a:r>
                      <a:r>
                        <a:rPr sz="800" dirty="0">
                          <a:latin typeface="Times New Roman"/>
                          <a:cs typeface="Times New Roman"/>
                        </a:rPr>
                        <a:t>2020</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0.9</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11/20</a:t>
                      </a:r>
                      <a:r>
                        <a:rPr sz="800" spc="-10" dirty="0">
                          <a:latin typeface="Times New Roman"/>
                          <a:cs typeface="Times New Roman"/>
                        </a:rPr>
                        <a:t>1</a:t>
                      </a:r>
                      <a:r>
                        <a:rPr sz="800" dirty="0">
                          <a:latin typeface="Times New Roman"/>
                          <a:cs typeface="Times New Roman"/>
                        </a:rPr>
                        <a:t>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57785" algn="r">
                        <a:lnSpc>
                          <a:spcPct val="100000"/>
                        </a:lnSpc>
                        <a:spcBef>
                          <a:spcPts val="225"/>
                        </a:spcBef>
                      </a:pPr>
                      <a:r>
                        <a:rPr sz="800" dirty="0">
                          <a:latin typeface="Times New Roman"/>
                          <a:cs typeface="Times New Roman"/>
                        </a:rPr>
                        <a:t>4/2015</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86055">
                <a:tc>
                  <a:txBody>
                    <a:bodyPr/>
                    <a:lstStyle/>
                    <a:p>
                      <a:pPr marL="69215">
                        <a:lnSpc>
                          <a:spcPct val="100000"/>
                        </a:lnSpc>
                        <a:spcBef>
                          <a:spcPts val="225"/>
                        </a:spcBef>
                      </a:pPr>
                      <a:r>
                        <a:rPr sz="800" spc="-10" dirty="0">
                          <a:latin typeface="Times New Roman"/>
                          <a:cs typeface="Times New Roman"/>
                        </a:rPr>
                        <a:t>BRAIN</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2.7</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9/2008</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59690" algn="r">
                        <a:lnSpc>
                          <a:spcPct val="100000"/>
                        </a:lnSpc>
                        <a:spcBef>
                          <a:spcPts val="225"/>
                        </a:spcBef>
                      </a:pPr>
                      <a:r>
                        <a:rPr sz="800" dirty="0">
                          <a:latin typeface="Times New Roman"/>
                          <a:cs typeface="Times New Roman"/>
                        </a:rPr>
                        <a:t>8/2011</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86055">
                <a:tc>
                  <a:txBody>
                    <a:bodyPr/>
                    <a:lstStyle/>
                    <a:p>
                      <a:pPr marL="69215">
                        <a:lnSpc>
                          <a:spcPct val="100000"/>
                        </a:lnSpc>
                        <a:spcBef>
                          <a:spcPts val="225"/>
                        </a:spcBef>
                      </a:pPr>
                      <a:r>
                        <a:rPr sz="800" spc="-5" dirty="0">
                          <a:latin typeface="Times New Roman"/>
                          <a:cs typeface="Times New Roman"/>
                        </a:rPr>
                        <a:t>BrainAble</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2.3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1/2010</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60960" algn="r">
                        <a:lnSpc>
                          <a:spcPct val="100000"/>
                        </a:lnSpc>
                        <a:spcBef>
                          <a:spcPts val="225"/>
                        </a:spcBef>
                      </a:pPr>
                      <a:r>
                        <a:rPr sz="800" dirty="0">
                          <a:latin typeface="Times New Roman"/>
                          <a:cs typeface="Times New Roman"/>
                        </a:rPr>
                        <a:t>12/20</a:t>
                      </a:r>
                      <a:r>
                        <a:rPr sz="800" spc="-10" dirty="0">
                          <a:latin typeface="Times New Roman"/>
                          <a:cs typeface="Times New Roman"/>
                        </a:rPr>
                        <a:t>1</a:t>
                      </a:r>
                      <a:r>
                        <a:rPr sz="800" dirty="0">
                          <a:latin typeface="Times New Roman"/>
                          <a:cs typeface="Times New Roman"/>
                        </a:rPr>
                        <a:t>2</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86055">
                <a:tc>
                  <a:txBody>
                    <a:bodyPr/>
                    <a:lstStyle/>
                    <a:p>
                      <a:pPr marL="69215">
                        <a:lnSpc>
                          <a:spcPct val="100000"/>
                        </a:lnSpc>
                        <a:spcBef>
                          <a:spcPts val="225"/>
                        </a:spcBef>
                      </a:pPr>
                      <a:r>
                        <a:rPr sz="800" spc="-5" dirty="0">
                          <a:latin typeface="Times New Roman"/>
                          <a:cs typeface="Times New Roman"/>
                        </a:rPr>
                        <a:t>CONTRAST</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3.2</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4320" algn="r">
                        <a:lnSpc>
                          <a:spcPct val="100000"/>
                        </a:lnSpc>
                        <a:spcBef>
                          <a:spcPts val="225"/>
                        </a:spcBef>
                      </a:pPr>
                      <a:r>
                        <a:rPr sz="800" dirty="0">
                          <a:latin typeface="Times New Roman"/>
                          <a:cs typeface="Times New Roman"/>
                        </a:rPr>
                        <a:t>11/20</a:t>
                      </a:r>
                      <a:r>
                        <a:rPr sz="800" spc="-10" dirty="0">
                          <a:latin typeface="Times New Roman"/>
                          <a:cs typeface="Times New Roman"/>
                        </a:rPr>
                        <a:t>1</a:t>
                      </a:r>
                      <a:r>
                        <a:rPr sz="800" dirty="0">
                          <a:latin typeface="Times New Roman"/>
                          <a:cs typeface="Times New Roman"/>
                        </a:rPr>
                        <a:t>1</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60960" algn="r">
                        <a:lnSpc>
                          <a:spcPct val="100000"/>
                        </a:lnSpc>
                        <a:spcBef>
                          <a:spcPts val="225"/>
                        </a:spcBef>
                      </a:pPr>
                      <a:r>
                        <a:rPr sz="800" dirty="0">
                          <a:latin typeface="Times New Roman"/>
                          <a:cs typeface="Times New Roman"/>
                        </a:rPr>
                        <a:t>10/20</a:t>
                      </a:r>
                      <a:r>
                        <a:rPr sz="800" spc="-10" dirty="0">
                          <a:latin typeface="Times New Roman"/>
                          <a:cs typeface="Times New Roman"/>
                        </a:rPr>
                        <a:t>1</a:t>
                      </a:r>
                      <a:r>
                        <a:rPr sz="800" dirty="0">
                          <a:latin typeface="Times New Roman"/>
                          <a:cs typeface="Times New Roman"/>
                        </a:rPr>
                        <a:t>4</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86055">
                <a:tc>
                  <a:txBody>
                    <a:bodyPr/>
                    <a:lstStyle/>
                    <a:p>
                      <a:pPr marL="69215">
                        <a:lnSpc>
                          <a:spcPct val="100000"/>
                        </a:lnSpc>
                        <a:spcBef>
                          <a:spcPts val="225"/>
                        </a:spcBef>
                      </a:pPr>
                      <a:r>
                        <a:rPr sz="800" dirty="0">
                          <a:latin typeface="Times New Roman"/>
                          <a:cs typeface="Times New Roman"/>
                        </a:rPr>
                        <a:t>DECODER</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2.8</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2/2010</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59690" algn="r">
                        <a:lnSpc>
                          <a:spcPct val="100000"/>
                        </a:lnSpc>
                        <a:spcBef>
                          <a:spcPts val="225"/>
                        </a:spcBef>
                      </a:pPr>
                      <a:r>
                        <a:rPr sz="800" dirty="0">
                          <a:latin typeface="Times New Roman"/>
                          <a:cs typeface="Times New Roman"/>
                        </a:rPr>
                        <a:t>4/2013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86055">
                <a:tc>
                  <a:txBody>
                    <a:bodyPr/>
                    <a:lstStyle/>
                    <a:p>
                      <a:pPr marL="69215">
                        <a:lnSpc>
                          <a:spcPct val="100000"/>
                        </a:lnSpc>
                        <a:spcBef>
                          <a:spcPts val="225"/>
                        </a:spcBef>
                      </a:pPr>
                      <a:r>
                        <a:rPr sz="800" spc="-5" dirty="0">
                          <a:latin typeface="Times New Roman"/>
                          <a:cs typeface="Times New Roman"/>
                        </a:rPr>
                        <a:t>Future</a:t>
                      </a:r>
                      <a:r>
                        <a:rPr sz="800" spc="-15" dirty="0">
                          <a:latin typeface="Times New Roman"/>
                          <a:cs typeface="Times New Roman"/>
                        </a:rPr>
                        <a:t> </a:t>
                      </a:r>
                      <a:r>
                        <a:rPr sz="800" dirty="0">
                          <a:latin typeface="Times New Roman"/>
                          <a:cs typeface="Times New Roman"/>
                        </a:rPr>
                        <a:t>BNCI</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3685" algn="r">
                        <a:lnSpc>
                          <a:spcPct val="100000"/>
                        </a:lnSpc>
                        <a:spcBef>
                          <a:spcPts val="225"/>
                        </a:spcBef>
                      </a:pPr>
                      <a:r>
                        <a:rPr sz="800" dirty="0">
                          <a:latin typeface="Times New Roman"/>
                          <a:cs typeface="Times New Roman"/>
                        </a:rPr>
                        <a:t>0.5</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2415" algn="r">
                        <a:lnSpc>
                          <a:spcPct val="100000"/>
                        </a:lnSpc>
                        <a:spcBef>
                          <a:spcPts val="225"/>
                        </a:spcBef>
                      </a:pPr>
                      <a:r>
                        <a:rPr sz="800" dirty="0">
                          <a:latin typeface="Times New Roman"/>
                          <a:cs typeface="Times New Roman"/>
                        </a:rPr>
                        <a:t>1/2010</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60960" algn="r">
                        <a:lnSpc>
                          <a:spcPct val="100000"/>
                        </a:lnSpc>
                        <a:spcBef>
                          <a:spcPts val="225"/>
                        </a:spcBef>
                      </a:pPr>
                      <a:r>
                        <a:rPr sz="800" dirty="0">
                          <a:latin typeface="Times New Roman"/>
                          <a:cs typeface="Times New Roman"/>
                        </a:rPr>
                        <a:t>12/20</a:t>
                      </a:r>
                      <a:r>
                        <a:rPr sz="800" spc="-10" dirty="0">
                          <a:latin typeface="Times New Roman"/>
                          <a:cs typeface="Times New Roman"/>
                        </a:rPr>
                        <a:t>1</a:t>
                      </a:r>
                      <a:r>
                        <a:rPr sz="800" dirty="0">
                          <a:latin typeface="Times New Roman"/>
                          <a:cs typeface="Times New Roman"/>
                        </a:rPr>
                        <a:t>1</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86055">
                <a:tc>
                  <a:txBody>
                    <a:bodyPr/>
                    <a:lstStyle/>
                    <a:p>
                      <a:pPr marL="69215">
                        <a:lnSpc>
                          <a:spcPct val="100000"/>
                        </a:lnSpc>
                        <a:spcBef>
                          <a:spcPts val="225"/>
                        </a:spcBef>
                      </a:pPr>
                      <a:r>
                        <a:rPr sz="800" spc="-5" dirty="0">
                          <a:latin typeface="Times New Roman"/>
                          <a:cs typeface="Times New Roman"/>
                        </a:rPr>
                        <a:t>MindSee</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4320" algn="r">
                        <a:lnSpc>
                          <a:spcPct val="100000"/>
                        </a:lnSpc>
                        <a:spcBef>
                          <a:spcPts val="225"/>
                        </a:spcBef>
                      </a:pPr>
                      <a:r>
                        <a:rPr sz="800" dirty="0">
                          <a:latin typeface="Times New Roman"/>
                          <a:cs typeface="Times New Roman"/>
                        </a:rPr>
                        <a:t>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274320" algn="r">
                        <a:lnSpc>
                          <a:spcPct val="100000"/>
                        </a:lnSpc>
                        <a:spcBef>
                          <a:spcPts val="225"/>
                        </a:spcBef>
                      </a:pPr>
                      <a:r>
                        <a:rPr sz="800" dirty="0">
                          <a:latin typeface="Times New Roman"/>
                          <a:cs typeface="Times New Roman"/>
                        </a:rPr>
                        <a:t>10/20</a:t>
                      </a:r>
                      <a:r>
                        <a:rPr sz="800" spc="-10" dirty="0">
                          <a:latin typeface="Times New Roman"/>
                          <a:cs typeface="Times New Roman"/>
                        </a:rPr>
                        <a:t>1</a:t>
                      </a:r>
                      <a:r>
                        <a:rPr sz="800" dirty="0">
                          <a:latin typeface="Times New Roman"/>
                          <a:cs typeface="Times New Roman"/>
                        </a:rPr>
                        <a:t>3</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tc>
                  <a:txBody>
                    <a:bodyPr/>
                    <a:lstStyle/>
                    <a:p>
                      <a:pPr marR="59690" algn="r">
                        <a:lnSpc>
                          <a:spcPct val="100000"/>
                        </a:lnSpc>
                        <a:spcBef>
                          <a:spcPts val="225"/>
                        </a:spcBef>
                      </a:pPr>
                      <a:r>
                        <a:rPr sz="800" dirty="0">
                          <a:latin typeface="Times New Roman"/>
                          <a:cs typeface="Times New Roman"/>
                        </a:rPr>
                        <a:t>9/2016</a:t>
                      </a:r>
                      <a:endParaRPr sz="800">
                        <a:latin typeface="Times New Roman"/>
                        <a:cs typeface="Times New Roman"/>
                      </a:endParaRPr>
                    </a:p>
                  </a:txBody>
                  <a:tcPr marL="0" marR="0" marT="2857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86055">
                <a:tc>
                  <a:txBody>
                    <a:bodyPr/>
                    <a:lstStyle/>
                    <a:p>
                      <a:pPr marL="69215">
                        <a:lnSpc>
                          <a:spcPct val="100000"/>
                        </a:lnSpc>
                        <a:spcBef>
                          <a:spcPts val="229"/>
                        </a:spcBef>
                      </a:pPr>
                      <a:r>
                        <a:rPr sz="800" spc="-10" dirty="0">
                          <a:latin typeface="Times New Roman"/>
                          <a:cs typeface="Times New Roman"/>
                        </a:rPr>
                        <a:t>MINDWALKER</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3685" algn="r">
                        <a:lnSpc>
                          <a:spcPct val="100000"/>
                        </a:lnSpc>
                        <a:spcBef>
                          <a:spcPts val="229"/>
                        </a:spcBef>
                      </a:pPr>
                      <a:r>
                        <a:rPr sz="800" dirty="0">
                          <a:latin typeface="Times New Roman"/>
                          <a:cs typeface="Times New Roman"/>
                        </a:rPr>
                        <a:t>2.8</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2415" algn="r">
                        <a:lnSpc>
                          <a:spcPct val="100000"/>
                        </a:lnSpc>
                        <a:spcBef>
                          <a:spcPts val="229"/>
                        </a:spcBef>
                      </a:pPr>
                      <a:r>
                        <a:rPr sz="800" dirty="0">
                          <a:latin typeface="Times New Roman"/>
                          <a:cs typeface="Times New Roman"/>
                        </a:rPr>
                        <a:t>1/2010</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59690" algn="r">
                        <a:lnSpc>
                          <a:spcPct val="100000"/>
                        </a:lnSpc>
                        <a:spcBef>
                          <a:spcPts val="229"/>
                        </a:spcBef>
                      </a:pPr>
                      <a:r>
                        <a:rPr sz="800" dirty="0">
                          <a:latin typeface="Times New Roman"/>
                          <a:cs typeface="Times New Roman"/>
                        </a:rPr>
                        <a:t>5/2013</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86055">
                <a:tc>
                  <a:txBody>
                    <a:bodyPr/>
                    <a:lstStyle/>
                    <a:p>
                      <a:pPr marL="69215">
                        <a:lnSpc>
                          <a:spcPct val="100000"/>
                        </a:lnSpc>
                        <a:spcBef>
                          <a:spcPts val="229"/>
                        </a:spcBef>
                      </a:pPr>
                      <a:r>
                        <a:rPr sz="800" spc="-5" dirty="0">
                          <a:latin typeface="Times New Roman"/>
                          <a:cs typeface="Times New Roman"/>
                        </a:rPr>
                        <a:t>MUNDUS</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3685" algn="r">
                        <a:lnSpc>
                          <a:spcPct val="100000"/>
                        </a:lnSpc>
                        <a:spcBef>
                          <a:spcPts val="229"/>
                        </a:spcBef>
                      </a:pPr>
                      <a:r>
                        <a:rPr sz="800" dirty="0">
                          <a:latin typeface="Times New Roman"/>
                          <a:cs typeface="Times New Roman"/>
                        </a:rPr>
                        <a:t>3.4</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2415" algn="r">
                        <a:lnSpc>
                          <a:spcPct val="100000"/>
                        </a:lnSpc>
                        <a:spcBef>
                          <a:spcPts val="229"/>
                        </a:spcBef>
                      </a:pPr>
                      <a:r>
                        <a:rPr sz="800" dirty="0">
                          <a:latin typeface="Times New Roman"/>
                          <a:cs typeface="Times New Roman"/>
                        </a:rPr>
                        <a:t>3/2010</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59690" algn="r">
                        <a:lnSpc>
                          <a:spcPct val="100000"/>
                        </a:lnSpc>
                        <a:spcBef>
                          <a:spcPts val="229"/>
                        </a:spcBef>
                      </a:pPr>
                      <a:r>
                        <a:rPr sz="800" dirty="0">
                          <a:latin typeface="Times New Roman"/>
                          <a:cs typeface="Times New Roman"/>
                        </a:rPr>
                        <a:t>2/2013</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86055">
                <a:tc>
                  <a:txBody>
                    <a:bodyPr/>
                    <a:lstStyle/>
                    <a:p>
                      <a:pPr marL="69215">
                        <a:lnSpc>
                          <a:spcPct val="100000"/>
                        </a:lnSpc>
                        <a:spcBef>
                          <a:spcPts val="229"/>
                        </a:spcBef>
                      </a:pPr>
                      <a:r>
                        <a:rPr sz="800" spc="-10" dirty="0">
                          <a:latin typeface="Times New Roman"/>
                          <a:cs typeface="Times New Roman"/>
                        </a:rPr>
                        <a:t>NEBIAS</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3685" algn="r">
                        <a:lnSpc>
                          <a:spcPct val="100000"/>
                        </a:lnSpc>
                        <a:spcBef>
                          <a:spcPts val="229"/>
                        </a:spcBef>
                      </a:pPr>
                      <a:r>
                        <a:rPr sz="800" dirty="0">
                          <a:latin typeface="Times New Roman"/>
                          <a:cs typeface="Times New Roman"/>
                        </a:rPr>
                        <a:t>3.5</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4320" algn="r">
                        <a:lnSpc>
                          <a:spcPct val="100000"/>
                        </a:lnSpc>
                        <a:spcBef>
                          <a:spcPts val="229"/>
                        </a:spcBef>
                      </a:pPr>
                      <a:r>
                        <a:rPr sz="800" dirty="0">
                          <a:latin typeface="Times New Roman"/>
                          <a:cs typeface="Times New Roman"/>
                        </a:rPr>
                        <a:t>11/20</a:t>
                      </a:r>
                      <a:r>
                        <a:rPr sz="800" spc="-10" dirty="0">
                          <a:latin typeface="Times New Roman"/>
                          <a:cs typeface="Times New Roman"/>
                        </a:rPr>
                        <a:t>1</a:t>
                      </a:r>
                      <a:r>
                        <a:rPr sz="800" dirty="0">
                          <a:latin typeface="Times New Roman"/>
                          <a:cs typeface="Times New Roman"/>
                        </a:rPr>
                        <a:t>3</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60960" algn="r">
                        <a:lnSpc>
                          <a:spcPct val="100000"/>
                        </a:lnSpc>
                        <a:spcBef>
                          <a:spcPts val="229"/>
                        </a:spcBef>
                      </a:pPr>
                      <a:r>
                        <a:rPr sz="800" dirty="0">
                          <a:latin typeface="Times New Roman"/>
                          <a:cs typeface="Times New Roman"/>
                        </a:rPr>
                        <a:t>10/20</a:t>
                      </a:r>
                      <a:r>
                        <a:rPr sz="800" spc="-10" dirty="0">
                          <a:latin typeface="Times New Roman"/>
                          <a:cs typeface="Times New Roman"/>
                        </a:rPr>
                        <a:t>1</a:t>
                      </a:r>
                      <a:r>
                        <a:rPr sz="800" dirty="0">
                          <a:latin typeface="Times New Roman"/>
                          <a:cs typeface="Times New Roman"/>
                        </a:rPr>
                        <a:t>7</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86055">
                <a:tc>
                  <a:txBody>
                    <a:bodyPr/>
                    <a:lstStyle/>
                    <a:p>
                      <a:pPr marL="69215">
                        <a:lnSpc>
                          <a:spcPct val="100000"/>
                        </a:lnSpc>
                        <a:spcBef>
                          <a:spcPts val="229"/>
                        </a:spcBef>
                      </a:pPr>
                      <a:r>
                        <a:rPr sz="800" spc="-5" dirty="0">
                          <a:latin typeface="Times New Roman"/>
                          <a:cs typeface="Times New Roman"/>
                        </a:rPr>
                        <a:t>TOBI</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3685" algn="r">
                        <a:lnSpc>
                          <a:spcPct val="100000"/>
                        </a:lnSpc>
                        <a:spcBef>
                          <a:spcPts val="229"/>
                        </a:spcBef>
                      </a:pPr>
                      <a:r>
                        <a:rPr sz="800" dirty="0">
                          <a:latin typeface="Times New Roman"/>
                          <a:cs typeface="Times New Roman"/>
                        </a:rPr>
                        <a:t>9.1</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4320" algn="r">
                        <a:lnSpc>
                          <a:spcPct val="100000"/>
                        </a:lnSpc>
                        <a:spcBef>
                          <a:spcPts val="229"/>
                        </a:spcBef>
                      </a:pPr>
                      <a:r>
                        <a:rPr sz="800" dirty="0">
                          <a:latin typeface="Times New Roman"/>
                          <a:cs typeface="Times New Roman"/>
                        </a:rPr>
                        <a:t>11/20</a:t>
                      </a:r>
                      <a:r>
                        <a:rPr sz="800" spc="-10" dirty="0">
                          <a:latin typeface="Times New Roman"/>
                          <a:cs typeface="Times New Roman"/>
                        </a:rPr>
                        <a:t>0</a:t>
                      </a:r>
                      <a:r>
                        <a:rPr sz="800" dirty="0">
                          <a:latin typeface="Times New Roman"/>
                          <a:cs typeface="Times New Roman"/>
                        </a:rPr>
                        <a:t>8</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59690" algn="r">
                        <a:lnSpc>
                          <a:spcPct val="100000"/>
                        </a:lnSpc>
                        <a:spcBef>
                          <a:spcPts val="229"/>
                        </a:spcBef>
                      </a:pPr>
                      <a:r>
                        <a:rPr sz="800" dirty="0">
                          <a:latin typeface="Times New Roman"/>
                          <a:cs typeface="Times New Roman"/>
                        </a:rPr>
                        <a:t>1/2013</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86055">
                <a:tc>
                  <a:txBody>
                    <a:bodyPr/>
                    <a:lstStyle/>
                    <a:p>
                      <a:pPr marL="69215">
                        <a:lnSpc>
                          <a:spcPct val="100000"/>
                        </a:lnSpc>
                        <a:spcBef>
                          <a:spcPts val="229"/>
                        </a:spcBef>
                      </a:pPr>
                      <a:r>
                        <a:rPr sz="800" spc="-5" dirty="0">
                          <a:latin typeface="Times New Roman"/>
                          <a:cs typeface="Times New Roman"/>
                        </a:rPr>
                        <a:t>TREMOR</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3685" algn="r">
                        <a:lnSpc>
                          <a:spcPct val="100000"/>
                        </a:lnSpc>
                        <a:spcBef>
                          <a:spcPts val="229"/>
                        </a:spcBef>
                      </a:pPr>
                      <a:r>
                        <a:rPr sz="800" dirty="0">
                          <a:latin typeface="Times New Roman"/>
                          <a:cs typeface="Times New Roman"/>
                        </a:rPr>
                        <a:t>2.5</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2415" algn="r">
                        <a:lnSpc>
                          <a:spcPct val="100000"/>
                        </a:lnSpc>
                        <a:spcBef>
                          <a:spcPts val="229"/>
                        </a:spcBef>
                      </a:pPr>
                      <a:r>
                        <a:rPr sz="800" dirty="0">
                          <a:latin typeface="Times New Roman"/>
                          <a:cs typeface="Times New Roman"/>
                        </a:rPr>
                        <a:t>9/2008</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59690" algn="r">
                        <a:lnSpc>
                          <a:spcPct val="100000"/>
                        </a:lnSpc>
                        <a:spcBef>
                          <a:spcPts val="229"/>
                        </a:spcBef>
                      </a:pPr>
                      <a:r>
                        <a:rPr sz="800" dirty="0">
                          <a:latin typeface="Times New Roman"/>
                          <a:cs typeface="Times New Roman"/>
                        </a:rPr>
                        <a:t>4/2010</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86055">
                <a:tc>
                  <a:txBody>
                    <a:bodyPr/>
                    <a:lstStyle/>
                    <a:p>
                      <a:pPr marL="69215">
                        <a:lnSpc>
                          <a:spcPct val="100000"/>
                        </a:lnSpc>
                        <a:spcBef>
                          <a:spcPts val="229"/>
                        </a:spcBef>
                      </a:pPr>
                      <a:r>
                        <a:rPr sz="800" spc="-15" dirty="0">
                          <a:latin typeface="Times New Roman"/>
                          <a:cs typeface="Times New Roman"/>
                        </a:rPr>
                        <a:t>WAY</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3685" algn="r">
                        <a:lnSpc>
                          <a:spcPct val="100000"/>
                        </a:lnSpc>
                        <a:spcBef>
                          <a:spcPts val="229"/>
                        </a:spcBef>
                      </a:pPr>
                      <a:r>
                        <a:rPr sz="800" dirty="0">
                          <a:latin typeface="Times New Roman"/>
                          <a:cs typeface="Times New Roman"/>
                        </a:rPr>
                        <a:t>2.3</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274320" algn="r">
                        <a:lnSpc>
                          <a:spcPct val="100000"/>
                        </a:lnSpc>
                        <a:spcBef>
                          <a:spcPts val="229"/>
                        </a:spcBef>
                      </a:pPr>
                      <a:r>
                        <a:rPr sz="800" dirty="0">
                          <a:latin typeface="Times New Roman"/>
                          <a:cs typeface="Times New Roman"/>
                        </a:rPr>
                        <a:t>10/20</a:t>
                      </a:r>
                      <a:r>
                        <a:rPr sz="800" spc="-10" dirty="0">
                          <a:latin typeface="Times New Roman"/>
                          <a:cs typeface="Times New Roman"/>
                        </a:rPr>
                        <a:t>1</a:t>
                      </a:r>
                      <a:r>
                        <a:rPr sz="800" dirty="0">
                          <a:latin typeface="Times New Roman"/>
                          <a:cs typeface="Times New Roman"/>
                        </a:rPr>
                        <a:t>1</a:t>
                      </a:r>
                      <a:endParaRPr sz="800">
                        <a:latin typeface="Times New Roman"/>
                        <a:cs typeface="Times New Roman"/>
                      </a:endParaRPr>
                    </a:p>
                  </a:txBody>
                  <a:tcPr marL="0" marR="0" marT="29209" marB="0">
                    <a:lnT w="12700">
                      <a:solidFill>
                        <a:srgbClr val="000000"/>
                      </a:solidFill>
                      <a:prstDash val="solid"/>
                    </a:lnT>
                    <a:lnB w="12700">
                      <a:solidFill>
                        <a:srgbClr val="000000"/>
                      </a:solidFill>
                      <a:prstDash val="solid"/>
                    </a:lnB>
                  </a:tcPr>
                </a:tc>
                <a:tc>
                  <a:txBody>
                    <a:bodyPr/>
                    <a:lstStyle/>
                    <a:p>
                      <a:pPr marR="59690" algn="r">
                        <a:lnSpc>
                          <a:spcPct val="100000"/>
                        </a:lnSpc>
                        <a:spcBef>
                          <a:spcPts val="229"/>
                        </a:spcBef>
                      </a:pPr>
                      <a:r>
                        <a:rPr sz="800" dirty="0">
                          <a:latin typeface="Times New Roman"/>
                          <a:cs typeface="Times New Roman"/>
                        </a:rPr>
                        <a:t>9/2014</a:t>
                      </a:r>
                    </a:p>
                  </a:txBody>
                  <a:tcPr marL="0" marR="0" marT="29209"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bl>
          </a:graphicData>
        </a:graphic>
      </p:graphicFrame>
      <p:sp>
        <p:nvSpPr>
          <p:cNvPr id="13" name="object 9"/>
          <p:cNvSpPr txBox="1"/>
          <p:nvPr/>
        </p:nvSpPr>
        <p:spPr>
          <a:xfrm>
            <a:off x="6458078" y="6104890"/>
            <a:ext cx="5441821" cy="625812"/>
          </a:xfrm>
          <a:prstGeom prst="rect">
            <a:avLst/>
          </a:prstGeom>
        </p:spPr>
        <p:txBody>
          <a:bodyPr vert="horz" wrap="square" lIns="0" tIns="66040" rIns="0" bIns="0" rtlCol="0">
            <a:spAutoFit/>
          </a:bodyPr>
          <a:lstStyle/>
          <a:p>
            <a:pPr marL="12700">
              <a:lnSpc>
                <a:spcPct val="100000"/>
              </a:lnSpc>
              <a:spcBef>
                <a:spcPts val="520"/>
              </a:spcBef>
            </a:pPr>
            <a:r>
              <a:rPr sz="700" spc="-5" dirty="0">
                <a:solidFill>
                  <a:srgbClr val="4A4A4A"/>
                </a:solidFill>
                <a:latin typeface="Arial"/>
                <a:cs typeface="Arial"/>
              </a:rPr>
              <a:t>*1</a:t>
            </a:r>
            <a:r>
              <a:rPr sz="700" spc="5" dirty="0">
                <a:solidFill>
                  <a:srgbClr val="4A4A4A"/>
                </a:solidFill>
                <a:latin typeface="Arial"/>
                <a:cs typeface="Arial"/>
              </a:rPr>
              <a:t> </a:t>
            </a:r>
            <a:r>
              <a:rPr sz="700" spc="-5" dirty="0">
                <a:solidFill>
                  <a:srgbClr val="4A4A4A"/>
                </a:solidFill>
                <a:latin typeface="Noto Sans Mono CJK JP Regular"/>
                <a:cs typeface="Noto Sans Mono CJK JP Regular"/>
              </a:rPr>
              <a:t>出典：</a:t>
            </a:r>
            <a:r>
              <a:rPr sz="700" spc="-5" dirty="0">
                <a:solidFill>
                  <a:srgbClr val="4A4A4A"/>
                </a:solidFill>
                <a:latin typeface="Arial"/>
                <a:cs typeface="Arial"/>
              </a:rPr>
              <a:t>Clemens</a:t>
            </a:r>
            <a:r>
              <a:rPr sz="700" spc="20" dirty="0">
                <a:solidFill>
                  <a:srgbClr val="4A4A4A"/>
                </a:solidFill>
                <a:latin typeface="Arial"/>
                <a:cs typeface="Arial"/>
              </a:rPr>
              <a:t> </a:t>
            </a:r>
            <a:r>
              <a:rPr sz="700" spc="-10" dirty="0">
                <a:solidFill>
                  <a:srgbClr val="4A4A4A"/>
                </a:solidFill>
                <a:latin typeface="Arial"/>
                <a:cs typeface="Arial"/>
              </a:rPr>
              <a:t>Brunner</a:t>
            </a:r>
            <a:r>
              <a:rPr sz="700" spc="25" dirty="0">
                <a:solidFill>
                  <a:srgbClr val="4A4A4A"/>
                </a:solidFill>
                <a:latin typeface="Arial"/>
                <a:cs typeface="Arial"/>
              </a:rPr>
              <a:t> </a:t>
            </a:r>
            <a:r>
              <a:rPr sz="700" spc="-5" dirty="0">
                <a:solidFill>
                  <a:srgbClr val="4A4A4A"/>
                </a:solidFill>
                <a:latin typeface="Arial"/>
                <a:cs typeface="Arial"/>
              </a:rPr>
              <a:t>et.</a:t>
            </a:r>
            <a:r>
              <a:rPr sz="700" spc="15" dirty="0">
                <a:solidFill>
                  <a:srgbClr val="4A4A4A"/>
                </a:solidFill>
                <a:latin typeface="Arial"/>
                <a:cs typeface="Arial"/>
              </a:rPr>
              <a:t> </a:t>
            </a:r>
            <a:r>
              <a:rPr sz="700" spc="-5" dirty="0">
                <a:solidFill>
                  <a:srgbClr val="4A4A4A"/>
                </a:solidFill>
                <a:latin typeface="Arial"/>
                <a:cs typeface="Arial"/>
              </a:rPr>
              <a:t>al.,</a:t>
            </a:r>
            <a:r>
              <a:rPr sz="700" spc="15" dirty="0">
                <a:solidFill>
                  <a:srgbClr val="4A4A4A"/>
                </a:solidFill>
                <a:latin typeface="Arial"/>
                <a:cs typeface="Arial"/>
              </a:rPr>
              <a:t> </a:t>
            </a:r>
            <a:r>
              <a:rPr sz="700" spc="-5" dirty="0">
                <a:solidFill>
                  <a:srgbClr val="4A4A4A"/>
                </a:solidFill>
                <a:latin typeface="Arial"/>
                <a:cs typeface="Arial"/>
              </a:rPr>
              <a:t>Brain-Comp.</a:t>
            </a:r>
            <a:r>
              <a:rPr sz="700" spc="30" dirty="0">
                <a:solidFill>
                  <a:srgbClr val="4A4A4A"/>
                </a:solidFill>
                <a:latin typeface="Arial"/>
                <a:cs typeface="Arial"/>
              </a:rPr>
              <a:t> </a:t>
            </a:r>
            <a:r>
              <a:rPr sz="700" spc="-10" dirty="0">
                <a:solidFill>
                  <a:srgbClr val="4A4A4A"/>
                </a:solidFill>
                <a:latin typeface="Arial"/>
                <a:cs typeface="Arial"/>
              </a:rPr>
              <a:t>Interf.</a:t>
            </a:r>
            <a:r>
              <a:rPr sz="700" spc="55" dirty="0">
                <a:solidFill>
                  <a:srgbClr val="4A4A4A"/>
                </a:solidFill>
                <a:latin typeface="Arial"/>
                <a:cs typeface="Arial"/>
              </a:rPr>
              <a:t> </a:t>
            </a:r>
            <a:r>
              <a:rPr sz="700" spc="-5" dirty="0">
                <a:solidFill>
                  <a:srgbClr val="4A4A4A"/>
                </a:solidFill>
                <a:latin typeface="Arial"/>
                <a:cs typeface="Arial"/>
              </a:rPr>
              <a:t>2</a:t>
            </a:r>
            <a:r>
              <a:rPr sz="700" spc="5" dirty="0">
                <a:solidFill>
                  <a:srgbClr val="4A4A4A"/>
                </a:solidFill>
                <a:latin typeface="Arial"/>
                <a:cs typeface="Arial"/>
              </a:rPr>
              <a:t> </a:t>
            </a:r>
            <a:r>
              <a:rPr sz="700" spc="-10" dirty="0">
                <a:solidFill>
                  <a:srgbClr val="4A4A4A"/>
                </a:solidFill>
                <a:latin typeface="Arial"/>
                <a:cs typeface="Arial"/>
              </a:rPr>
              <a:t>(2015)</a:t>
            </a:r>
            <a:r>
              <a:rPr sz="700" spc="45" dirty="0">
                <a:solidFill>
                  <a:srgbClr val="4A4A4A"/>
                </a:solidFill>
                <a:latin typeface="Arial"/>
                <a:cs typeface="Arial"/>
              </a:rPr>
              <a:t> </a:t>
            </a:r>
            <a:r>
              <a:rPr sz="700" spc="-5" dirty="0">
                <a:solidFill>
                  <a:srgbClr val="4A4A4A"/>
                </a:solidFill>
                <a:latin typeface="Arial"/>
                <a:cs typeface="Arial"/>
              </a:rPr>
              <a:t>1,</a:t>
            </a:r>
            <a:r>
              <a:rPr sz="700" spc="5" dirty="0">
                <a:solidFill>
                  <a:srgbClr val="4A4A4A"/>
                </a:solidFill>
                <a:latin typeface="Arial"/>
                <a:cs typeface="Arial"/>
              </a:rPr>
              <a:t> </a:t>
            </a:r>
            <a:r>
              <a:rPr sz="700" spc="-10" dirty="0">
                <a:solidFill>
                  <a:srgbClr val="4A4A4A"/>
                </a:solidFill>
                <a:latin typeface="Arial"/>
                <a:cs typeface="Arial"/>
              </a:rPr>
              <a:t>1-10</a:t>
            </a:r>
            <a:endParaRPr sz="700" dirty="0">
              <a:latin typeface="Arial"/>
              <a:cs typeface="Arial"/>
            </a:endParaRPr>
          </a:p>
          <a:p>
            <a:pPr marL="12700">
              <a:lnSpc>
                <a:spcPct val="100000"/>
              </a:lnSpc>
              <a:spcBef>
                <a:spcPts val="425"/>
              </a:spcBef>
            </a:pPr>
            <a:r>
              <a:rPr sz="700" spc="-5" dirty="0">
                <a:solidFill>
                  <a:srgbClr val="4A4A4A"/>
                </a:solidFill>
                <a:latin typeface="Arial"/>
                <a:cs typeface="Arial"/>
              </a:rPr>
              <a:t>*2</a:t>
            </a:r>
            <a:r>
              <a:rPr sz="700" spc="5" dirty="0">
                <a:solidFill>
                  <a:srgbClr val="4A4A4A"/>
                </a:solidFill>
                <a:latin typeface="Arial"/>
                <a:cs typeface="Arial"/>
              </a:rPr>
              <a:t> </a:t>
            </a:r>
            <a:r>
              <a:rPr sz="700" spc="-5" dirty="0">
                <a:solidFill>
                  <a:srgbClr val="4A4A4A"/>
                </a:solidFill>
                <a:latin typeface="Noto Sans Mono CJK JP Regular"/>
                <a:cs typeface="Noto Sans Mono CJK JP Regular"/>
              </a:rPr>
              <a:t>出典：</a:t>
            </a:r>
            <a:r>
              <a:rPr sz="700" spc="-5" dirty="0">
                <a:solidFill>
                  <a:srgbClr val="4A4A4A"/>
                </a:solidFill>
                <a:latin typeface="Arial"/>
                <a:cs typeface="Arial"/>
              </a:rPr>
              <a:t>BNCI</a:t>
            </a:r>
            <a:r>
              <a:rPr sz="700" spc="5" dirty="0">
                <a:solidFill>
                  <a:srgbClr val="4A4A4A"/>
                </a:solidFill>
                <a:latin typeface="Arial"/>
                <a:cs typeface="Arial"/>
              </a:rPr>
              <a:t> </a:t>
            </a:r>
            <a:r>
              <a:rPr sz="700" spc="-10" dirty="0">
                <a:solidFill>
                  <a:srgbClr val="4A4A4A"/>
                </a:solidFill>
                <a:latin typeface="Arial"/>
                <a:cs typeface="Arial"/>
              </a:rPr>
              <a:t>Horizon</a:t>
            </a:r>
            <a:r>
              <a:rPr sz="700" spc="35" dirty="0">
                <a:solidFill>
                  <a:srgbClr val="4A4A4A"/>
                </a:solidFill>
                <a:latin typeface="Arial"/>
                <a:cs typeface="Arial"/>
              </a:rPr>
              <a:t> </a:t>
            </a:r>
            <a:r>
              <a:rPr sz="700" spc="-10" dirty="0">
                <a:solidFill>
                  <a:srgbClr val="4A4A4A"/>
                </a:solidFill>
                <a:latin typeface="Arial"/>
                <a:cs typeface="Arial"/>
              </a:rPr>
              <a:t>2020</a:t>
            </a:r>
            <a:r>
              <a:rPr sz="700" spc="15" dirty="0">
                <a:solidFill>
                  <a:srgbClr val="4A4A4A"/>
                </a:solidFill>
                <a:latin typeface="Arial"/>
                <a:cs typeface="Arial"/>
              </a:rPr>
              <a:t> </a:t>
            </a:r>
            <a:r>
              <a:rPr sz="700" dirty="0">
                <a:solidFill>
                  <a:srgbClr val="4A4A4A"/>
                </a:solidFill>
                <a:latin typeface="Arial"/>
                <a:cs typeface="Arial"/>
              </a:rPr>
              <a:t>HP</a:t>
            </a:r>
            <a:r>
              <a:rPr sz="700" spc="-5" dirty="0">
                <a:solidFill>
                  <a:srgbClr val="4A4A4A"/>
                </a:solidFill>
                <a:latin typeface="Noto Sans Mono CJK JP Regular"/>
                <a:cs typeface="Noto Sans Mono CJK JP Regular"/>
              </a:rPr>
              <a:t>より</a:t>
            </a:r>
            <a:r>
              <a:rPr sz="700" spc="-5" dirty="0">
                <a:solidFill>
                  <a:srgbClr val="4A4A4A"/>
                </a:solidFill>
                <a:latin typeface="Arial"/>
                <a:cs typeface="Arial"/>
                <a:hlinkClick r:id="rId3"/>
              </a:rPr>
              <a:t>http://bnci-horizon-2020.eu/</a:t>
            </a:r>
            <a:r>
              <a:rPr sz="700" spc="-5" dirty="0">
                <a:solidFill>
                  <a:srgbClr val="4A4A4A"/>
                </a:solidFill>
                <a:latin typeface="Noto Sans Mono CJK JP Regular"/>
                <a:cs typeface="Noto Sans Mono CJK JP Regular"/>
              </a:rPr>
              <a:t>（アク</a:t>
            </a:r>
            <a:r>
              <a:rPr sz="700" spc="5" dirty="0">
                <a:solidFill>
                  <a:srgbClr val="4A4A4A"/>
                </a:solidFill>
                <a:latin typeface="Noto Sans Mono CJK JP Regular"/>
                <a:cs typeface="Noto Sans Mono CJK JP Regular"/>
              </a:rPr>
              <a:t>セ</a:t>
            </a:r>
            <a:r>
              <a:rPr sz="700" spc="-5" dirty="0">
                <a:solidFill>
                  <a:srgbClr val="4A4A4A"/>
                </a:solidFill>
                <a:latin typeface="Noto Sans Mono CJK JP Regular"/>
                <a:cs typeface="Noto Sans Mono CJK JP Regular"/>
              </a:rPr>
              <a:t>ス日：</a:t>
            </a:r>
            <a:r>
              <a:rPr sz="700" spc="-5" dirty="0">
                <a:solidFill>
                  <a:srgbClr val="4A4A4A"/>
                </a:solidFill>
                <a:latin typeface="Arial"/>
                <a:cs typeface="Arial"/>
              </a:rPr>
              <a:t>2016</a:t>
            </a:r>
            <a:r>
              <a:rPr sz="700" spc="-5" dirty="0">
                <a:solidFill>
                  <a:srgbClr val="4A4A4A"/>
                </a:solidFill>
                <a:latin typeface="Noto Sans Mono CJK JP Regular"/>
                <a:cs typeface="Noto Sans Mono CJK JP Regular"/>
              </a:rPr>
              <a:t>年</a:t>
            </a:r>
            <a:r>
              <a:rPr sz="700" spc="-10" dirty="0">
                <a:solidFill>
                  <a:srgbClr val="4A4A4A"/>
                </a:solidFill>
                <a:latin typeface="Arial"/>
                <a:cs typeface="Arial"/>
              </a:rPr>
              <a:t>2</a:t>
            </a:r>
            <a:r>
              <a:rPr sz="700" spc="5" dirty="0">
                <a:solidFill>
                  <a:srgbClr val="4A4A4A"/>
                </a:solidFill>
                <a:latin typeface="Noto Sans Mono CJK JP Regular"/>
                <a:cs typeface="Noto Sans Mono CJK JP Regular"/>
              </a:rPr>
              <a:t>月</a:t>
            </a:r>
            <a:r>
              <a:rPr sz="700" spc="-10" dirty="0">
                <a:solidFill>
                  <a:srgbClr val="4A4A4A"/>
                </a:solidFill>
                <a:latin typeface="Arial"/>
                <a:cs typeface="Arial"/>
              </a:rPr>
              <a:t>24</a:t>
            </a:r>
            <a:r>
              <a:rPr sz="700" spc="5" dirty="0">
                <a:solidFill>
                  <a:srgbClr val="4A4A4A"/>
                </a:solidFill>
                <a:latin typeface="Noto Sans Mono CJK JP Regular"/>
                <a:cs typeface="Noto Sans Mono CJK JP Regular"/>
              </a:rPr>
              <a:t>日）</a:t>
            </a:r>
            <a:endParaRPr sz="700" dirty="0">
              <a:latin typeface="Noto Sans Mono CJK JP Regular"/>
              <a:cs typeface="Noto Sans Mono CJK JP Regular"/>
            </a:endParaRPr>
          </a:p>
          <a:p>
            <a:pPr marL="12700">
              <a:lnSpc>
                <a:spcPct val="100000"/>
              </a:lnSpc>
              <a:spcBef>
                <a:spcPts val="420"/>
              </a:spcBef>
            </a:pPr>
            <a:r>
              <a:rPr sz="700" spc="-5" dirty="0">
                <a:solidFill>
                  <a:srgbClr val="4A4A4A"/>
                </a:solidFill>
                <a:latin typeface="Arial"/>
                <a:cs typeface="Arial"/>
                <a:hlinkClick r:id="rId4"/>
              </a:rPr>
              <a:t>*3</a:t>
            </a:r>
            <a:r>
              <a:rPr sz="700" spc="35" dirty="0">
                <a:solidFill>
                  <a:srgbClr val="4A4A4A"/>
                </a:solidFill>
                <a:latin typeface="Arial"/>
                <a:cs typeface="Arial"/>
                <a:hlinkClick r:id="rId4"/>
              </a:rPr>
              <a:t> </a:t>
            </a:r>
            <a:r>
              <a:rPr sz="700" spc="-5" dirty="0">
                <a:solidFill>
                  <a:srgbClr val="4A4A4A"/>
                </a:solidFill>
                <a:latin typeface="Noto Sans Mono CJK JP Regular"/>
                <a:cs typeface="Noto Sans Mono CJK JP Regular"/>
                <a:hlinkClick r:id="rId4"/>
              </a:rPr>
              <a:t>出典</a:t>
            </a:r>
            <a:r>
              <a:rPr sz="700" spc="-10" dirty="0">
                <a:solidFill>
                  <a:srgbClr val="4A4A4A"/>
                </a:solidFill>
                <a:latin typeface="Noto Sans Mono CJK JP Regular"/>
                <a:cs typeface="Noto Sans Mono CJK JP Regular"/>
                <a:hlinkClick r:id="rId4"/>
              </a:rPr>
              <a:t>：</a:t>
            </a:r>
            <a:r>
              <a:rPr sz="700" spc="-10" dirty="0">
                <a:solidFill>
                  <a:srgbClr val="4A4A4A"/>
                </a:solidFill>
                <a:latin typeface="Arial"/>
                <a:cs typeface="Arial"/>
                <a:hlinkClick r:id="rId4"/>
              </a:rPr>
              <a:t>Europearn</a:t>
            </a:r>
            <a:r>
              <a:rPr sz="700" spc="75" dirty="0">
                <a:solidFill>
                  <a:srgbClr val="4A4A4A"/>
                </a:solidFill>
                <a:latin typeface="Arial"/>
                <a:cs typeface="Arial"/>
                <a:hlinkClick r:id="rId4"/>
              </a:rPr>
              <a:t> </a:t>
            </a:r>
            <a:r>
              <a:rPr sz="700" spc="-5" dirty="0">
                <a:solidFill>
                  <a:srgbClr val="4A4A4A"/>
                </a:solidFill>
                <a:latin typeface="Arial"/>
                <a:cs typeface="Arial"/>
                <a:hlinkClick r:id="rId4"/>
              </a:rPr>
              <a:t>Commission</a:t>
            </a:r>
            <a:r>
              <a:rPr sz="700" spc="35" dirty="0">
                <a:solidFill>
                  <a:srgbClr val="4A4A4A"/>
                </a:solidFill>
                <a:latin typeface="Arial"/>
                <a:cs typeface="Arial"/>
                <a:hlinkClick r:id="rId4"/>
              </a:rPr>
              <a:t> </a:t>
            </a:r>
            <a:r>
              <a:rPr sz="700" dirty="0">
                <a:solidFill>
                  <a:srgbClr val="4A4A4A"/>
                </a:solidFill>
                <a:latin typeface="Arial"/>
                <a:cs typeface="Arial"/>
                <a:hlinkClick r:id="rId4"/>
              </a:rPr>
              <a:t>HP</a:t>
            </a:r>
            <a:r>
              <a:rPr sz="700" spc="-5" dirty="0">
                <a:solidFill>
                  <a:srgbClr val="4A4A4A"/>
                </a:solidFill>
                <a:latin typeface="Noto Sans Mono CJK JP Regular"/>
                <a:cs typeface="Noto Sans Mono CJK JP Regular"/>
                <a:hlinkClick r:id="rId4"/>
              </a:rPr>
              <a:t>より</a:t>
            </a:r>
            <a:r>
              <a:rPr sz="700" u="sng" spc="-5" dirty="0">
                <a:solidFill>
                  <a:srgbClr val="766C61"/>
                </a:solidFill>
                <a:uFill>
                  <a:solidFill>
                    <a:srgbClr val="766C61"/>
                  </a:solidFill>
                </a:uFill>
                <a:latin typeface="Arial"/>
                <a:cs typeface="Arial"/>
                <a:hlinkClick r:id="rId4"/>
              </a:rPr>
              <a:t>http://Europa.eu/rapid/press-release_IP-13-54_en.htm</a:t>
            </a:r>
            <a:r>
              <a:rPr sz="700" u="sng" spc="-5" dirty="0">
                <a:solidFill>
                  <a:srgbClr val="766C61"/>
                </a:solidFill>
                <a:uFill>
                  <a:solidFill>
                    <a:srgbClr val="766C61"/>
                  </a:solidFill>
                </a:uFill>
                <a:latin typeface="Noto Sans Mono CJK JP Regular"/>
                <a:cs typeface="Noto Sans Mono CJK JP Regular"/>
                <a:hlinkClick r:id="rId4"/>
              </a:rPr>
              <a:t>（</a:t>
            </a:r>
            <a:r>
              <a:rPr sz="700" u="sng" spc="5" dirty="0">
                <a:solidFill>
                  <a:srgbClr val="766C61"/>
                </a:solidFill>
                <a:uFill>
                  <a:solidFill>
                    <a:srgbClr val="766C61"/>
                  </a:solidFill>
                </a:uFill>
                <a:latin typeface="Noto Sans Mono CJK JP Regular"/>
                <a:cs typeface="Noto Sans Mono CJK JP Regular"/>
                <a:hlinkClick r:id="rId4"/>
              </a:rPr>
              <a:t>ア</a:t>
            </a:r>
            <a:r>
              <a:rPr sz="700" u="sng" spc="-5" dirty="0">
                <a:solidFill>
                  <a:srgbClr val="766C61"/>
                </a:solidFill>
                <a:uFill>
                  <a:solidFill>
                    <a:srgbClr val="766C61"/>
                  </a:solidFill>
                </a:uFill>
                <a:latin typeface="Noto Sans Mono CJK JP Regular"/>
                <a:cs typeface="Noto Sans Mono CJK JP Regular"/>
                <a:hlinkClick r:id="rId4"/>
              </a:rPr>
              <a:t>クセ</a:t>
            </a:r>
            <a:r>
              <a:rPr sz="700" u="sng" spc="5" dirty="0">
                <a:solidFill>
                  <a:srgbClr val="766C61"/>
                </a:solidFill>
                <a:uFill>
                  <a:solidFill>
                    <a:srgbClr val="766C61"/>
                  </a:solidFill>
                </a:uFill>
                <a:latin typeface="Noto Sans Mono CJK JP Regular"/>
                <a:cs typeface="Noto Sans Mono CJK JP Regular"/>
                <a:hlinkClick r:id="rId4"/>
              </a:rPr>
              <a:t>ス</a:t>
            </a:r>
            <a:r>
              <a:rPr sz="700" u="sng" spc="-5" dirty="0">
                <a:solidFill>
                  <a:srgbClr val="766C61"/>
                </a:solidFill>
                <a:uFill>
                  <a:solidFill>
                    <a:srgbClr val="766C61"/>
                  </a:solidFill>
                </a:uFill>
                <a:latin typeface="Noto Sans Mono CJK JP Regular"/>
                <a:cs typeface="Noto Sans Mono CJK JP Regular"/>
                <a:hlinkClick r:id="rId4"/>
              </a:rPr>
              <a:t>日：</a:t>
            </a:r>
            <a:r>
              <a:rPr sz="700" u="sng" spc="-5" dirty="0">
                <a:solidFill>
                  <a:srgbClr val="766C61"/>
                </a:solidFill>
                <a:uFill>
                  <a:solidFill>
                    <a:srgbClr val="766C61"/>
                  </a:solidFill>
                </a:uFill>
                <a:latin typeface="Arial"/>
                <a:cs typeface="Arial"/>
                <a:hlinkClick r:id="rId4"/>
              </a:rPr>
              <a:t>201</a:t>
            </a:r>
            <a:r>
              <a:rPr sz="700" u="sng" spc="-10" dirty="0">
                <a:solidFill>
                  <a:srgbClr val="766C61"/>
                </a:solidFill>
                <a:uFill>
                  <a:solidFill>
                    <a:srgbClr val="766C61"/>
                  </a:solidFill>
                </a:uFill>
                <a:latin typeface="Arial"/>
                <a:cs typeface="Arial"/>
                <a:hlinkClick r:id="rId4"/>
              </a:rPr>
              <a:t>6</a:t>
            </a:r>
            <a:r>
              <a:rPr sz="700" u="sng" spc="-5" dirty="0">
                <a:solidFill>
                  <a:srgbClr val="766C61"/>
                </a:solidFill>
                <a:uFill>
                  <a:solidFill>
                    <a:srgbClr val="766C61"/>
                  </a:solidFill>
                </a:uFill>
                <a:latin typeface="Noto Sans Mono CJK JP Regular"/>
                <a:cs typeface="Noto Sans Mono CJK JP Regular"/>
                <a:hlinkClick r:id="rId4"/>
              </a:rPr>
              <a:t>年</a:t>
            </a:r>
            <a:r>
              <a:rPr sz="700" u="sng" spc="-10" dirty="0">
                <a:solidFill>
                  <a:srgbClr val="766C61"/>
                </a:solidFill>
                <a:uFill>
                  <a:solidFill>
                    <a:srgbClr val="766C61"/>
                  </a:solidFill>
                </a:uFill>
                <a:latin typeface="Arial"/>
                <a:cs typeface="Arial"/>
                <a:hlinkClick r:id="rId4"/>
              </a:rPr>
              <a:t>2</a:t>
            </a:r>
            <a:r>
              <a:rPr sz="700" u="sng" spc="-5" dirty="0">
                <a:solidFill>
                  <a:srgbClr val="766C61"/>
                </a:solidFill>
                <a:uFill>
                  <a:solidFill>
                    <a:srgbClr val="766C61"/>
                  </a:solidFill>
                </a:uFill>
                <a:latin typeface="Noto Sans Mono CJK JP Regular"/>
                <a:cs typeface="Noto Sans Mono CJK JP Regular"/>
                <a:hlinkClick r:id="rId4"/>
              </a:rPr>
              <a:t>月</a:t>
            </a:r>
            <a:r>
              <a:rPr sz="700" u="sng" spc="-10" dirty="0">
                <a:solidFill>
                  <a:srgbClr val="766C61"/>
                </a:solidFill>
                <a:uFill>
                  <a:solidFill>
                    <a:srgbClr val="766C61"/>
                  </a:solidFill>
                </a:uFill>
                <a:latin typeface="Arial"/>
                <a:cs typeface="Arial"/>
                <a:hlinkClick r:id="rId4"/>
              </a:rPr>
              <a:t>24</a:t>
            </a:r>
            <a:r>
              <a:rPr sz="700" u="sng" spc="-5" dirty="0">
                <a:solidFill>
                  <a:srgbClr val="766C61"/>
                </a:solidFill>
                <a:uFill>
                  <a:solidFill>
                    <a:srgbClr val="766C61"/>
                  </a:solidFill>
                </a:uFill>
                <a:latin typeface="Noto Sans Mono CJK JP Regular"/>
                <a:cs typeface="Noto Sans Mono CJK JP Regular"/>
                <a:hlinkClick r:id="rId4"/>
              </a:rPr>
              <a:t>日</a:t>
            </a:r>
            <a:r>
              <a:rPr sz="700" spc="-5" dirty="0">
                <a:solidFill>
                  <a:srgbClr val="4A4A4A"/>
                </a:solidFill>
                <a:latin typeface="Noto Sans Mono CJK JP Regular"/>
                <a:cs typeface="Noto Sans Mono CJK JP Regular"/>
                <a:hlinkClick r:id="rId4"/>
              </a:rPr>
              <a:t>）</a:t>
            </a:r>
            <a:endParaRPr sz="700" dirty="0">
              <a:latin typeface="Noto Sans Mono CJK JP Regular"/>
              <a:cs typeface="Noto Sans Mono CJK JP Regular"/>
            </a:endParaRPr>
          </a:p>
          <a:p>
            <a:pPr marL="12700">
              <a:lnSpc>
                <a:spcPct val="100000"/>
              </a:lnSpc>
              <a:spcBef>
                <a:spcPts val="220"/>
              </a:spcBef>
            </a:pPr>
            <a:r>
              <a:rPr sz="700" spc="-5" dirty="0">
                <a:solidFill>
                  <a:srgbClr val="4A4A4A"/>
                </a:solidFill>
                <a:latin typeface="Arial"/>
                <a:cs typeface="Arial"/>
              </a:rPr>
              <a:t>*4</a:t>
            </a:r>
            <a:r>
              <a:rPr sz="700" spc="5" dirty="0">
                <a:solidFill>
                  <a:srgbClr val="4A4A4A"/>
                </a:solidFill>
                <a:latin typeface="Arial"/>
                <a:cs typeface="Arial"/>
              </a:rPr>
              <a:t> </a:t>
            </a:r>
            <a:r>
              <a:rPr sz="700" spc="-5" dirty="0">
                <a:solidFill>
                  <a:srgbClr val="4A4A4A"/>
                </a:solidFill>
                <a:latin typeface="Noto Sans Mono CJK JP Regular"/>
                <a:cs typeface="Noto Sans Mono CJK JP Regular"/>
              </a:rPr>
              <a:t>出典：</a:t>
            </a:r>
            <a:r>
              <a:rPr sz="700" spc="-5" dirty="0">
                <a:solidFill>
                  <a:srgbClr val="4A4A4A"/>
                </a:solidFill>
                <a:latin typeface="Arial"/>
                <a:cs typeface="Arial"/>
              </a:rPr>
              <a:t>Human</a:t>
            </a:r>
            <a:r>
              <a:rPr sz="700" spc="20" dirty="0">
                <a:solidFill>
                  <a:srgbClr val="4A4A4A"/>
                </a:solidFill>
                <a:latin typeface="Arial"/>
                <a:cs typeface="Arial"/>
              </a:rPr>
              <a:t> </a:t>
            </a:r>
            <a:r>
              <a:rPr sz="700" spc="-5" dirty="0">
                <a:solidFill>
                  <a:srgbClr val="4A4A4A"/>
                </a:solidFill>
                <a:latin typeface="Arial"/>
                <a:cs typeface="Arial"/>
              </a:rPr>
              <a:t>Brain</a:t>
            </a:r>
            <a:r>
              <a:rPr sz="700" spc="10" dirty="0">
                <a:solidFill>
                  <a:srgbClr val="4A4A4A"/>
                </a:solidFill>
                <a:latin typeface="Arial"/>
                <a:cs typeface="Arial"/>
              </a:rPr>
              <a:t> </a:t>
            </a:r>
            <a:r>
              <a:rPr sz="700" spc="-5" dirty="0">
                <a:solidFill>
                  <a:srgbClr val="4A4A4A"/>
                </a:solidFill>
                <a:latin typeface="Arial"/>
                <a:cs typeface="Arial"/>
              </a:rPr>
              <a:t>Project</a:t>
            </a:r>
            <a:r>
              <a:rPr sz="700" spc="20" dirty="0">
                <a:solidFill>
                  <a:srgbClr val="4A4A4A"/>
                </a:solidFill>
                <a:latin typeface="Arial"/>
                <a:cs typeface="Arial"/>
              </a:rPr>
              <a:t> </a:t>
            </a:r>
            <a:r>
              <a:rPr sz="700" dirty="0">
                <a:solidFill>
                  <a:srgbClr val="4A4A4A"/>
                </a:solidFill>
                <a:latin typeface="Arial"/>
                <a:cs typeface="Arial"/>
              </a:rPr>
              <a:t>HP</a:t>
            </a:r>
            <a:r>
              <a:rPr sz="700" spc="-5" dirty="0">
                <a:solidFill>
                  <a:srgbClr val="4A4A4A"/>
                </a:solidFill>
                <a:latin typeface="Noto Sans Mono CJK JP Regular"/>
                <a:cs typeface="Noto Sans Mono CJK JP Regular"/>
              </a:rPr>
              <a:t>より</a:t>
            </a:r>
            <a:r>
              <a:rPr sz="700" spc="-5" dirty="0">
                <a:solidFill>
                  <a:srgbClr val="4A4A4A"/>
                </a:solidFill>
                <a:latin typeface="Arial"/>
                <a:cs typeface="Arial"/>
              </a:rPr>
              <a:t>https:/</a:t>
            </a:r>
            <a:r>
              <a:rPr sz="700" spc="-5" dirty="0">
                <a:solidFill>
                  <a:srgbClr val="4A4A4A"/>
                </a:solidFill>
                <a:latin typeface="Arial"/>
                <a:cs typeface="Arial"/>
                <a:hlinkClick r:id="rId5"/>
              </a:rPr>
              <a:t>/www.h</a:t>
            </a:r>
            <a:r>
              <a:rPr sz="700" spc="-5" dirty="0">
                <a:solidFill>
                  <a:srgbClr val="4A4A4A"/>
                </a:solidFill>
                <a:latin typeface="Arial"/>
                <a:cs typeface="Arial"/>
              </a:rPr>
              <a:t>u</a:t>
            </a:r>
            <a:r>
              <a:rPr sz="700" spc="-5" dirty="0">
                <a:solidFill>
                  <a:srgbClr val="4A4A4A"/>
                </a:solidFill>
                <a:latin typeface="Arial"/>
                <a:cs typeface="Arial"/>
                <a:hlinkClick r:id="rId5"/>
              </a:rPr>
              <a:t>manbrainproject.eu/</a:t>
            </a:r>
            <a:r>
              <a:rPr sz="700" spc="-5" dirty="0">
                <a:solidFill>
                  <a:srgbClr val="4A4A4A"/>
                </a:solidFill>
                <a:latin typeface="Noto Sans Mono CJK JP Regular"/>
                <a:cs typeface="Noto Sans Mono CJK JP Regular"/>
              </a:rPr>
              <a:t>（アク</a:t>
            </a:r>
            <a:r>
              <a:rPr sz="700" spc="5" dirty="0">
                <a:solidFill>
                  <a:srgbClr val="4A4A4A"/>
                </a:solidFill>
                <a:latin typeface="Noto Sans Mono CJK JP Regular"/>
                <a:cs typeface="Noto Sans Mono CJK JP Regular"/>
              </a:rPr>
              <a:t>セ</a:t>
            </a:r>
            <a:r>
              <a:rPr sz="700" spc="-5" dirty="0">
                <a:solidFill>
                  <a:srgbClr val="4A4A4A"/>
                </a:solidFill>
                <a:latin typeface="Noto Sans Mono CJK JP Regular"/>
                <a:cs typeface="Noto Sans Mono CJK JP Regular"/>
              </a:rPr>
              <a:t>ス日：</a:t>
            </a:r>
            <a:r>
              <a:rPr sz="700" spc="-5" dirty="0">
                <a:solidFill>
                  <a:srgbClr val="4A4A4A"/>
                </a:solidFill>
                <a:latin typeface="Arial"/>
                <a:cs typeface="Arial"/>
              </a:rPr>
              <a:t>2016</a:t>
            </a:r>
            <a:r>
              <a:rPr sz="700" spc="-5" dirty="0">
                <a:solidFill>
                  <a:srgbClr val="4A4A4A"/>
                </a:solidFill>
                <a:latin typeface="Noto Sans Mono CJK JP Regular"/>
                <a:cs typeface="Noto Sans Mono CJK JP Regular"/>
              </a:rPr>
              <a:t>年</a:t>
            </a:r>
            <a:r>
              <a:rPr sz="700" spc="-10" dirty="0">
                <a:solidFill>
                  <a:srgbClr val="4A4A4A"/>
                </a:solidFill>
                <a:latin typeface="Arial"/>
                <a:cs typeface="Arial"/>
              </a:rPr>
              <a:t>2</a:t>
            </a:r>
            <a:r>
              <a:rPr sz="700" spc="5" dirty="0">
                <a:solidFill>
                  <a:srgbClr val="4A4A4A"/>
                </a:solidFill>
                <a:latin typeface="Noto Sans Mono CJK JP Regular"/>
                <a:cs typeface="Noto Sans Mono CJK JP Regular"/>
              </a:rPr>
              <a:t>月</a:t>
            </a:r>
            <a:r>
              <a:rPr sz="700" spc="-10" dirty="0">
                <a:solidFill>
                  <a:srgbClr val="4A4A4A"/>
                </a:solidFill>
                <a:latin typeface="Arial"/>
                <a:cs typeface="Arial"/>
              </a:rPr>
              <a:t>24</a:t>
            </a:r>
            <a:r>
              <a:rPr sz="700" spc="5" dirty="0">
                <a:solidFill>
                  <a:srgbClr val="4A4A4A"/>
                </a:solidFill>
                <a:latin typeface="Noto Sans Mono CJK JP Regular"/>
                <a:cs typeface="Noto Sans Mono CJK JP Regular"/>
              </a:rPr>
              <a:t>日</a:t>
            </a:r>
            <a:r>
              <a:rPr sz="700" spc="-20" dirty="0">
                <a:solidFill>
                  <a:srgbClr val="4A4A4A"/>
                </a:solidFill>
                <a:latin typeface="Noto Sans Mono CJK JP Regular"/>
                <a:cs typeface="Noto Sans Mono CJK JP Regular"/>
              </a:rPr>
              <a:t>）</a:t>
            </a:r>
            <a:endParaRPr sz="1400" baseline="-18518" dirty="0">
              <a:latin typeface="Noto Sans Mono CJK JP Regular"/>
              <a:cs typeface="Noto Sans Mono CJK JP Regular"/>
            </a:endParaRPr>
          </a:p>
        </p:txBody>
      </p:sp>
      <p:sp>
        <p:nvSpPr>
          <p:cNvPr id="14" name="object 10"/>
          <p:cNvSpPr/>
          <p:nvPr/>
        </p:nvSpPr>
        <p:spPr>
          <a:xfrm>
            <a:off x="6458078" y="4832389"/>
            <a:ext cx="2490384" cy="1119425"/>
          </a:xfrm>
          <a:prstGeom prst="rect">
            <a:avLst/>
          </a:prstGeom>
          <a:blipFill>
            <a:blip r:embed="rId6" cstate="print"/>
            <a:stretch>
              <a:fillRect/>
            </a:stretch>
          </a:blipFill>
        </p:spPr>
        <p:txBody>
          <a:bodyPr wrap="square" lIns="0" tIns="0" rIns="0" bIns="0" rtlCol="0"/>
          <a:lstStyle/>
          <a:p>
            <a:endParaRPr/>
          </a:p>
        </p:txBody>
      </p:sp>
      <p:sp>
        <p:nvSpPr>
          <p:cNvPr id="15" name="object 12"/>
          <p:cNvSpPr/>
          <p:nvPr/>
        </p:nvSpPr>
        <p:spPr>
          <a:xfrm>
            <a:off x="9846309" y="4832389"/>
            <a:ext cx="1132331" cy="1136904"/>
          </a:xfrm>
          <a:prstGeom prst="rect">
            <a:avLst/>
          </a:prstGeom>
          <a:blipFill>
            <a:blip r:embed="rId7" cstate="print"/>
            <a:stretch>
              <a:fillRect/>
            </a:stretch>
          </a:blipFill>
        </p:spPr>
        <p:txBody>
          <a:bodyPr wrap="square" lIns="0" tIns="0" rIns="0" bIns="0" rtlCol="0"/>
          <a:lstStyle/>
          <a:p>
            <a:endParaRPr/>
          </a:p>
        </p:txBody>
      </p:sp>
      <p:sp>
        <p:nvSpPr>
          <p:cNvPr id="3" name="正方形/長方形 2"/>
          <p:cNvSpPr/>
          <p:nvPr/>
        </p:nvSpPr>
        <p:spPr>
          <a:xfrm>
            <a:off x="72603" y="1519227"/>
            <a:ext cx="6216522" cy="5324535"/>
          </a:xfrm>
          <a:prstGeom prst="rect">
            <a:avLst/>
          </a:prstGeom>
        </p:spPr>
        <p:txBody>
          <a:bodyPr wrap="square">
            <a:spAutoFit/>
          </a:bodyPr>
          <a:lstStyle/>
          <a:p>
            <a:r>
              <a:rPr lang="ja-JP" altLang="en-US" sz="2000" b="1" dirty="0">
                <a:latin typeface="游ゴシック" panose="020B0400000000000000" pitchFamily="50" charset="-128"/>
                <a:ea typeface="游ゴシック" panose="020B0400000000000000" pitchFamily="50" charset="-128"/>
              </a:rPr>
              <a:t>欧州委員会</a:t>
            </a:r>
            <a:r>
              <a:rPr lang="en-US" altLang="ja-JP" sz="2000" b="1" dirty="0">
                <a:latin typeface="游ゴシック" panose="020B0400000000000000" pitchFamily="50" charset="-128"/>
                <a:ea typeface="游ゴシック" panose="020B0400000000000000" pitchFamily="50" charset="-128"/>
              </a:rPr>
              <a:t>(European Communities:</a:t>
            </a:r>
            <a:r>
              <a:rPr lang="ja-JP" altLang="en-US" sz="2000" b="1" dirty="0">
                <a:latin typeface="游ゴシック" panose="020B0400000000000000" pitchFamily="50" charset="-128"/>
                <a:ea typeface="游ゴシック" panose="020B0400000000000000" pitchFamily="50" charset="-128"/>
              </a:rPr>
              <a:t>以下</a:t>
            </a:r>
            <a:r>
              <a:rPr lang="en-US" altLang="ja-JP" sz="2000" b="1" dirty="0">
                <a:latin typeface="游ゴシック" panose="020B0400000000000000" pitchFamily="50" charset="-128"/>
                <a:ea typeface="游ゴシック" panose="020B0400000000000000" pitchFamily="50" charset="-128"/>
              </a:rPr>
              <a:t>EC)</a:t>
            </a:r>
            <a:r>
              <a:rPr lang="ja-JP" altLang="en-US" sz="2000" b="1" dirty="0">
                <a:latin typeface="游ゴシック" panose="020B0400000000000000" pitchFamily="50" charset="-128"/>
                <a:ea typeface="游ゴシック" panose="020B0400000000000000" pitchFamily="50" charset="-128"/>
              </a:rPr>
              <a:t>は、</a:t>
            </a:r>
            <a:r>
              <a:rPr lang="en-US" altLang="ja-JP" sz="2000" b="1" dirty="0">
                <a:latin typeface="游ゴシック" panose="020B0400000000000000" pitchFamily="50" charset="-128"/>
                <a:ea typeface="游ゴシック" panose="020B0400000000000000" pitchFamily="50" charset="-128"/>
              </a:rPr>
              <a:t>Framework Project (FP6, FP7</a:t>
            </a:r>
            <a:r>
              <a:rPr lang="ja-JP" altLang="en-US" sz="2000" b="1" dirty="0">
                <a:latin typeface="游ゴシック" panose="020B0400000000000000" pitchFamily="50" charset="-128"/>
                <a:ea typeface="游ゴシック" panose="020B0400000000000000" pitchFamily="50" charset="-128"/>
              </a:rPr>
              <a:t>など</a:t>
            </a:r>
            <a:r>
              <a:rPr lang="en-US" altLang="ja-JP" sz="2000" b="1" dirty="0">
                <a:latin typeface="游ゴシック" panose="020B0400000000000000" pitchFamily="50" charset="-128"/>
                <a:ea typeface="游ゴシック" panose="020B0400000000000000" pitchFamily="50" charset="-128"/>
              </a:rPr>
              <a:t>)</a:t>
            </a:r>
            <a:r>
              <a:rPr lang="ja-JP" altLang="en-US" sz="2000" b="1" dirty="0">
                <a:latin typeface="游ゴシック" panose="020B0400000000000000" pitchFamily="50" charset="-128"/>
                <a:ea typeface="游ゴシック" panose="020B0400000000000000" pitchFamily="50" charset="-128"/>
              </a:rPr>
              <a:t>を通じて脳科学などの研究に資金提供している。主なプロジェクトは、右表。</a:t>
            </a:r>
          </a:p>
          <a:p>
            <a:endParaRPr lang="en-US" altLang="ja-JP" sz="2000" b="1" dirty="0">
              <a:latin typeface="游ゴシック" panose="020B0400000000000000" pitchFamily="50" charset="-128"/>
              <a:ea typeface="游ゴシック" panose="020B0400000000000000" pitchFamily="50" charset="-128"/>
            </a:endParaRPr>
          </a:p>
          <a:p>
            <a:r>
              <a:rPr lang="en-US" altLang="ja-JP" sz="2000" b="1" dirty="0">
                <a:latin typeface="游ゴシック" panose="020B0400000000000000" pitchFamily="50" charset="-128"/>
                <a:ea typeface="游ゴシック" panose="020B0400000000000000" pitchFamily="50" charset="-128"/>
              </a:rPr>
              <a:t>EC</a:t>
            </a:r>
            <a:r>
              <a:rPr lang="ja-JP" altLang="en-US" sz="2000" b="1" dirty="0">
                <a:latin typeface="游ゴシック" panose="020B0400000000000000" pitchFamily="50" charset="-128"/>
                <a:ea typeface="游ゴシック" panose="020B0400000000000000" pitchFamily="50" charset="-128"/>
              </a:rPr>
              <a:t>は、</a:t>
            </a:r>
            <a:r>
              <a:rPr lang="en-US" altLang="ja-JP" sz="2000" b="1" dirty="0">
                <a:latin typeface="游ゴシック" panose="020B0400000000000000" pitchFamily="50" charset="-128"/>
                <a:ea typeface="游ゴシック" panose="020B0400000000000000" pitchFamily="50" charset="-128"/>
              </a:rPr>
              <a:t>The Future of Brain/Neural Computer  Interaction </a:t>
            </a:r>
            <a:r>
              <a:rPr lang="ja-JP" altLang="en-US" sz="2000" b="1" dirty="0">
                <a:latin typeface="游ゴシック" panose="020B0400000000000000" pitchFamily="50" charset="-128"/>
                <a:ea typeface="游ゴシック" panose="020B0400000000000000" pitchFamily="50" charset="-128"/>
              </a:rPr>
              <a:t>（以下、</a:t>
            </a:r>
            <a:r>
              <a:rPr lang="en-US" altLang="ja-JP" sz="2000" b="1" dirty="0">
                <a:latin typeface="游ゴシック" panose="020B0400000000000000" pitchFamily="50" charset="-128"/>
                <a:ea typeface="游ゴシック" panose="020B0400000000000000" pitchFamily="50" charset="-128"/>
              </a:rPr>
              <a:t>Future BNCI</a:t>
            </a:r>
            <a:r>
              <a:rPr lang="ja-JP" altLang="en-US" sz="2000" b="1" dirty="0">
                <a:latin typeface="游ゴシック" panose="020B0400000000000000" pitchFamily="50" charset="-128"/>
                <a:ea typeface="游ゴシック" panose="020B0400000000000000" pitchFamily="50" charset="-128"/>
              </a:rPr>
              <a:t>）や、その後継である</a:t>
            </a:r>
            <a:r>
              <a:rPr lang="en-US" altLang="ja-JP" sz="2000" b="1" dirty="0">
                <a:latin typeface="游ゴシック" panose="020B0400000000000000" pitchFamily="50" charset="-128"/>
                <a:ea typeface="游ゴシック" panose="020B0400000000000000" pitchFamily="50" charset="-128"/>
              </a:rPr>
              <a:t>The Future of Brain/Neural Computer Interaction:  Horizon 2020</a:t>
            </a:r>
            <a:r>
              <a:rPr lang="ja-JP" altLang="en-US" sz="2000" b="1" dirty="0">
                <a:latin typeface="游ゴシック" panose="020B0400000000000000" pitchFamily="50" charset="-128"/>
                <a:ea typeface="游ゴシック" panose="020B0400000000000000" pitchFamily="50" charset="-128"/>
              </a:rPr>
              <a:t>（以下、</a:t>
            </a:r>
            <a:r>
              <a:rPr lang="en-US" altLang="ja-JP" sz="2000" b="1" dirty="0">
                <a:latin typeface="游ゴシック" panose="020B0400000000000000" pitchFamily="50" charset="-128"/>
                <a:ea typeface="游ゴシック" panose="020B0400000000000000" pitchFamily="50" charset="-128"/>
              </a:rPr>
              <a:t>NCI Horizon 2020</a:t>
            </a:r>
            <a:r>
              <a:rPr lang="ja-JP" altLang="en-US" sz="2000" b="1" dirty="0">
                <a:latin typeface="游ゴシック" panose="020B0400000000000000" pitchFamily="50" charset="-128"/>
                <a:ea typeface="游ゴシック" panose="020B0400000000000000" pitchFamily="50" charset="-128"/>
              </a:rPr>
              <a:t>）</a:t>
            </a:r>
            <a:r>
              <a:rPr lang="en-US" altLang="ja-JP" sz="2000" b="1" dirty="0">
                <a:latin typeface="游ゴシック" panose="020B0400000000000000" pitchFamily="50" charset="-128"/>
                <a:ea typeface="游ゴシック" panose="020B0400000000000000" pitchFamily="50" charset="-128"/>
              </a:rPr>
              <a:t>*2  </a:t>
            </a:r>
            <a:r>
              <a:rPr lang="ja-JP" altLang="en-US" sz="2000" b="1" dirty="0">
                <a:latin typeface="游ゴシック" panose="020B0400000000000000" pitchFamily="50" charset="-128"/>
                <a:ea typeface="游ゴシック" panose="020B0400000000000000" pitchFamily="50" charset="-128"/>
              </a:rPr>
              <a:t>を設け、複数のプロジェクトをコーディネートしている。</a:t>
            </a:r>
            <a:endParaRPr lang="en-US" altLang="ja-JP" sz="2000" b="1" dirty="0">
              <a:latin typeface="游ゴシック" panose="020B0400000000000000" pitchFamily="50" charset="-128"/>
              <a:ea typeface="游ゴシック" panose="020B0400000000000000" pitchFamily="50" charset="-128"/>
            </a:endParaRPr>
          </a:p>
          <a:p>
            <a:endParaRPr lang="ja-JP" altLang="en-US" sz="2000" b="1" dirty="0">
              <a:latin typeface="游ゴシック" panose="020B0400000000000000" pitchFamily="50" charset="-128"/>
              <a:ea typeface="游ゴシック" panose="020B0400000000000000" pitchFamily="50" charset="-128"/>
            </a:endParaRPr>
          </a:p>
          <a:p>
            <a:r>
              <a:rPr lang="ja-JP" altLang="en-US" sz="2000" b="1" dirty="0">
                <a:latin typeface="游ゴシック" panose="020B0400000000000000" pitchFamily="50" charset="-128"/>
                <a:ea typeface="游ゴシック" panose="020B0400000000000000" pitchFamily="50" charset="-128"/>
              </a:rPr>
              <a:t>また脳科学に関する 巨大プロジェクトとして、</a:t>
            </a:r>
            <a:r>
              <a:rPr lang="en-US" altLang="ja-JP" sz="2000" b="1" dirty="0">
                <a:latin typeface="游ゴシック" panose="020B0400000000000000" pitchFamily="50" charset="-128"/>
                <a:ea typeface="游ゴシック" panose="020B0400000000000000" pitchFamily="50" charset="-128"/>
              </a:rPr>
              <a:t>2013</a:t>
            </a:r>
            <a:r>
              <a:rPr lang="ja-JP" altLang="en-US" sz="2000" b="1" dirty="0">
                <a:latin typeface="游ゴシック" panose="020B0400000000000000" pitchFamily="50" charset="-128"/>
                <a:ea typeface="游ゴシック" panose="020B0400000000000000" pitchFamily="50" charset="-128"/>
              </a:rPr>
              <a:t>年に</a:t>
            </a:r>
            <a:r>
              <a:rPr lang="en-US" altLang="ja-JP" sz="2000" b="1" dirty="0">
                <a:latin typeface="游ゴシック" panose="020B0400000000000000" pitchFamily="50" charset="-128"/>
                <a:ea typeface="游ゴシック" panose="020B0400000000000000" pitchFamily="50" charset="-128"/>
              </a:rPr>
              <a:t>EC</a:t>
            </a:r>
            <a:r>
              <a:rPr lang="ja-JP" altLang="en-US" sz="2000" b="1" dirty="0">
                <a:latin typeface="游ゴシック" panose="020B0400000000000000" pitchFamily="50" charset="-128"/>
                <a:ea typeface="游ゴシック" panose="020B0400000000000000" pitchFamily="50" charset="-128"/>
              </a:rPr>
              <a:t>の</a:t>
            </a:r>
            <a:r>
              <a:rPr lang="en-US" altLang="ja-JP" sz="2000" b="1" dirty="0">
                <a:latin typeface="游ゴシック" panose="020B0400000000000000" pitchFamily="50" charset="-128"/>
                <a:ea typeface="游ゴシック" panose="020B0400000000000000" pitchFamily="50" charset="-128"/>
              </a:rPr>
              <a:t>Future and  Emerging Technologies</a:t>
            </a:r>
            <a:r>
              <a:rPr lang="ja-JP" altLang="en-US" sz="2000" b="1" dirty="0">
                <a:latin typeface="游ゴシック" panose="020B0400000000000000" pitchFamily="50" charset="-128"/>
                <a:ea typeface="游ゴシック" panose="020B0400000000000000" pitchFamily="50" charset="-128"/>
              </a:rPr>
              <a:t>（以下、</a:t>
            </a:r>
            <a:r>
              <a:rPr lang="en-US" altLang="ja-JP" sz="2000" b="1" dirty="0">
                <a:latin typeface="游ゴシック" panose="020B0400000000000000" pitchFamily="50" charset="-128"/>
                <a:ea typeface="游ゴシック" panose="020B0400000000000000" pitchFamily="50" charset="-128"/>
              </a:rPr>
              <a:t>FET</a:t>
            </a:r>
            <a:r>
              <a:rPr lang="ja-JP" altLang="en-US" sz="2000" b="1" dirty="0">
                <a:latin typeface="游ゴシック" panose="020B0400000000000000" pitchFamily="50" charset="-128"/>
                <a:ea typeface="游ゴシック" panose="020B0400000000000000" pitchFamily="50" charset="-128"/>
              </a:rPr>
              <a:t>）のフラッ グシッププログラムとして</a:t>
            </a:r>
            <a:r>
              <a:rPr lang="en-US" altLang="ja-JP" sz="2000" b="1" dirty="0">
                <a:latin typeface="游ゴシック" panose="020B0400000000000000" pitchFamily="50" charset="-128"/>
                <a:ea typeface="游ゴシック" panose="020B0400000000000000" pitchFamily="50" charset="-128"/>
              </a:rPr>
              <a:t>Human Brain Project </a:t>
            </a:r>
            <a:r>
              <a:rPr lang="ja-JP" altLang="en-US" sz="2000" b="1" dirty="0">
                <a:latin typeface="游ゴシック" panose="020B0400000000000000" pitchFamily="50" charset="-128"/>
                <a:ea typeface="游ゴシック" panose="020B0400000000000000" pitchFamily="50" charset="-128"/>
              </a:rPr>
              <a:t>（以下、</a:t>
            </a:r>
            <a:r>
              <a:rPr lang="en-US" altLang="ja-JP" sz="2000" b="1" dirty="0">
                <a:latin typeface="游ゴシック" panose="020B0400000000000000" pitchFamily="50" charset="-128"/>
                <a:ea typeface="游ゴシック" panose="020B0400000000000000" pitchFamily="50" charset="-128"/>
              </a:rPr>
              <a:t>HBP</a:t>
            </a:r>
            <a:r>
              <a:rPr lang="ja-JP" altLang="en-US" sz="2000" b="1" dirty="0">
                <a:latin typeface="游ゴシック" panose="020B0400000000000000" pitchFamily="50" charset="-128"/>
                <a:ea typeface="游ゴシック" panose="020B0400000000000000" pitchFamily="50" charset="-128"/>
              </a:rPr>
              <a:t>）が採択され</a:t>
            </a:r>
            <a:r>
              <a:rPr lang="en-US" altLang="ja-JP" sz="2000" b="1" dirty="0">
                <a:latin typeface="游ゴシック" panose="020B0400000000000000" pitchFamily="50" charset="-128"/>
                <a:ea typeface="游ゴシック" panose="020B0400000000000000" pitchFamily="50" charset="-128"/>
              </a:rPr>
              <a:t>(*3,*4)</a:t>
            </a:r>
            <a:r>
              <a:rPr lang="ja-JP" altLang="en-US" sz="2000" b="1" dirty="0" err="1">
                <a:latin typeface="游ゴシック" panose="020B0400000000000000" pitchFamily="50" charset="-128"/>
                <a:ea typeface="游ゴシック" panose="020B0400000000000000" pitchFamily="50" charset="-128"/>
              </a:rPr>
              <a:t>、</a:t>
            </a:r>
            <a:r>
              <a:rPr lang="ja-JP" altLang="en-US" sz="2000" b="1" dirty="0">
                <a:latin typeface="游ゴシック" panose="020B0400000000000000" pitchFamily="50" charset="-128"/>
                <a:ea typeface="游ゴシック" panose="020B0400000000000000" pitchFamily="50" charset="-128"/>
              </a:rPr>
              <a:t>脳模倣型コンピュータの開発を進めている。</a:t>
            </a:r>
          </a:p>
        </p:txBody>
      </p:sp>
      <p:sp>
        <p:nvSpPr>
          <p:cNvPr id="16" name="テキスト ボックス 15"/>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42</a:t>
            </a:r>
            <a:endParaRPr kumimoji="1" lang="ja-JP" altLang="en-US" sz="2000" b="1" dirty="0"/>
          </a:p>
        </p:txBody>
      </p:sp>
    </p:spTree>
    <p:extLst>
      <p:ext uri="{BB962C8B-B14F-4D97-AF65-F5344CB8AC3E}">
        <p14:creationId xmlns:p14="http://schemas.microsoft.com/office/powerpoint/2010/main" val="82098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EU</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6" name="図 5"/>
          <p:cNvPicPr>
            <a:picLocks noChangeAspect="1"/>
          </p:cNvPicPr>
          <p:nvPr/>
        </p:nvPicPr>
        <p:blipFill>
          <a:blip r:embed="rId4"/>
          <a:stretch>
            <a:fillRect/>
          </a:stretch>
        </p:blipFill>
        <p:spPr>
          <a:xfrm>
            <a:off x="577806" y="1597288"/>
            <a:ext cx="3609975" cy="4867275"/>
          </a:xfrm>
          <a:prstGeom prst="rect">
            <a:avLst/>
          </a:prstGeom>
          <a:ln>
            <a:solidFill>
              <a:schemeClr val="accent1"/>
            </a:solidFill>
          </a:ln>
        </p:spPr>
      </p:pic>
      <p:sp>
        <p:nvSpPr>
          <p:cNvPr id="7" name="正方形/長方形 6"/>
          <p:cNvSpPr/>
          <p:nvPr/>
        </p:nvSpPr>
        <p:spPr>
          <a:xfrm>
            <a:off x="6595978" y="6464563"/>
            <a:ext cx="3064044" cy="369332"/>
          </a:xfrm>
          <a:prstGeom prst="rect">
            <a:avLst/>
          </a:prstGeom>
        </p:spPr>
        <p:txBody>
          <a:bodyPr wrap="none">
            <a:spAutoFit/>
          </a:bodyPr>
          <a:lstStyle/>
          <a:p>
            <a:r>
              <a:rPr lang="en-US" altLang="ja-JP" dirty="0"/>
              <a:t>https://youtu.be/2e06C-yUwlc</a:t>
            </a:r>
            <a:endParaRPr lang="ja-JP" altLang="en-US" dirty="0"/>
          </a:p>
        </p:txBody>
      </p:sp>
      <p:sp>
        <p:nvSpPr>
          <p:cNvPr id="8" name="正方形/長方形 7"/>
          <p:cNvSpPr/>
          <p:nvPr/>
        </p:nvSpPr>
        <p:spPr>
          <a:xfrm>
            <a:off x="4254499" y="1204765"/>
            <a:ext cx="7937500" cy="2308324"/>
          </a:xfrm>
          <a:prstGeom prst="rect">
            <a:avLst/>
          </a:prstGeom>
        </p:spPr>
        <p:txBody>
          <a:bodyPr wrap="square">
            <a:spAutoFit/>
          </a:bodyPr>
          <a:lstStyle/>
          <a:p>
            <a:r>
              <a:rPr lang="ja-JP" altLang="en-US" dirty="0"/>
              <a:t>「</a:t>
            </a:r>
            <a:r>
              <a:rPr lang="en-US" altLang="ja-JP" dirty="0" err="1"/>
              <a:t>SpiNNaker</a:t>
            </a:r>
            <a:r>
              <a:rPr lang="ja-JP" altLang="en-US" dirty="0"/>
              <a:t>は、スパイキングニューラルネットワークアーキテクチャ</a:t>
            </a:r>
            <a:r>
              <a:rPr lang="ja-JP" altLang="en-US" dirty="0" err="1"/>
              <a:t>を</a:t>
            </a:r>
            <a:r>
              <a:rPr lang="ja-JP" altLang="en-US" dirty="0"/>
              <a:t>実現するもの。将来的にリアルタイムに脳のモデリングを再現するために、</a:t>
            </a:r>
            <a:r>
              <a:rPr lang="en-US" altLang="ja-JP" dirty="0"/>
              <a:t>ARM</a:t>
            </a:r>
            <a:r>
              <a:rPr lang="ja-JP" altLang="en-US" dirty="0"/>
              <a:t>のプロセッサコアを</a:t>
            </a:r>
            <a:r>
              <a:rPr lang="en-US" altLang="ja-JP" dirty="0"/>
              <a:t>100</a:t>
            </a:r>
            <a:r>
              <a:rPr lang="ja-JP" altLang="en-US" dirty="0"/>
              <a:t>万個搭載し、</a:t>
            </a:r>
            <a:r>
              <a:rPr lang="en-US" altLang="ja-JP" dirty="0"/>
              <a:t>10</a:t>
            </a:r>
            <a:r>
              <a:rPr lang="ja-JP" altLang="en-US" dirty="0"/>
              <a:t>億個のニューロンをシミュレーションするマシンを構築する。</a:t>
            </a:r>
            <a:endParaRPr lang="en-US" altLang="ja-JP" dirty="0"/>
          </a:p>
          <a:p>
            <a:r>
              <a:rPr lang="ja-JP" altLang="en-US" dirty="0"/>
              <a:t>主導するのは、マンチェスター大学の</a:t>
            </a:r>
            <a:r>
              <a:rPr lang="en-US" altLang="ja-JP" dirty="0"/>
              <a:t>Steve </a:t>
            </a:r>
            <a:r>
              <a:rPr lang="en-US" altLang="ja-JP" dirty="0" err="1"/>
              <a:t>Furber</a:t>
            </a:r>
            <a:r>
              <a:rPr lang="ja-JP" altLang="en-US" dirty="0"/>
              <a:t>教授。</a:t>
            </a:r>
            <a:endParaRPr lang="en-US" altLang="ja-JP" dirty="0"/>
          </a:p>
          <a:p>
            <a:r>
              <a:rPr lang="en-US" altLang="ja-JP" dirty="0"/>
              <a:t>iOS</a:t>
            </a:r>
            <a:r>
              <a:rPr lang="ja-JP" altLang="en-US" dirty="0"/>
              <a:t>や</a:t>
            </a:r>
            <a:r>
              <a:rPr lang="en-US" altLang="ja-JP" dirty="0"/>
              <a:t>Android</a:t>
            </a:r>
            <a:r>
              <a:rPr lang="ja-JP" altLang="en-US" dirty="0"/>
              <a:t>のスマートフォンなどでも使用される</a:t>
            </a:r>
            <a:r>
              <a:rPr lang="en-US" altLang="ja-JP" dirty="0"/>
              <a:t>ARM</a:t>
            </a:r>
            <a:r>
              <a:rPr lang="ja-JP" altLang="en-US" dirty="0"/>
              <a:t>アーキテクチャを最初に開発したパイオニアとしても知られて</a:t>
            </a:r>
            <a:r>
              <a:rPr lang="ja-JP" altLang="en-US" dirty="0" err="1"/>
              <a:t>い</a:t>
            </a:r>
            <a:r>
              <a:rPr lang="ja-JP" altLang="en-US" dirty="0"/>
              <a:t>。</a:t>
            </a:r>
          </a:p>
          <a:p>
            <a:endParaRPr lang="ja-JP" altLang="en-US" dirty="0"/>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25" y="3454752"/>
            <a:ext cx="5334000" cy="3000375"/>
          </a:xfrm>
          <a:prstGeom prst="rect">
            <a:avLst/>
          </a:prstGeom>
        </p:spPr>
      </p:pic>
      <p:sp>
        <p:nvSpPr>
          <p:cNvPr id="10" name="正方形/長方形 9"/>
          <p:cNvSpPr/>
          <p:nvPr/>
        </p:nvSpPr>
        <p:spPr>
          <a:xfrm>
            <a:off x="6894333" y="470502"/>
            <a:ext cx="3355406" cy="584775"/>
          </a:xfrm>
          <a:prstGeom prst="rect">
            <a:avLst/>
          </a:prstGeom>
        </p:spPr>
        <p:txBody>
          <a:bodyPr wrap="none">
            <a:spAutoFit/>
          </a:bodyPr>
          <a:lstStyle/>
          <a:p>
            <a:r>
              <a:rPr lang="ja-JP" altLang="ja-JP" sz="3200" b="1" dirty="0">
                <a:latin typeface="+mn-ea"/>
              </a:rPr>
              <a:t>SpiNNaker project</a:t>
            </a:r>
          </a:p>
        </p:txBody>
      </p:sp>
      <p:sp>
        <p:nvSpPr>
          <p:cNvPr id="11" name="テキスト ボックス 10"/>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43</a:t>
            </a:r>
            <a:endParaRPr kumimoji="1" lang="ja-JP" altLang="en-US" sz="2000" b="1" dirty="0"/>
          </a:p>
        </p:txBody>
      </p:sp>
    </p:spTree>
    <p:extLst>
      <p:ext uri="{BB962C8B-B14F-4D97-AF65-F5344CB8AC3E}">
        <p14:creationId xmlns:p14="http://schemas.microsoft.com/office/powerpoint/2010/main" val="442739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11430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China</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392944" y="1595021"/>
            <a:ext cx="11626335" cy="4801314"/>
          </a:xfrm>
          <a:prstGeom prst="rect">
            <a:avLst/>
          </a:prstGeom>
        </p:spPr>
        <p:txBody>
          <a:bodyPr wrap="square">
            <a:spAutoFit/>
          </a:bodyPr>
          <a:lstStyle/>
          <a:p>
            <a:r>
              <a:rPr lang="ja-JP" altLang="en-US" b="1" dirty="0">
                <a:latin typeface="游ゴシック" panose="020B0400000000000000" pitchFamily="50" charset="-128"/>
                <a:ea typeface="游ゴシック" panose="020B0400000000000000" pitchFamily="50" charset="-128"/>
              </a:rPr>
              <a:t>脳の活動原理の解明を目標とする脳科学は、中国における最も重要な先端科学研究分野の一つと位置付けられている。米国、</a:t>
            </a:r>
            <a:r>
              <a:rPr lang="en-US" altLang="ja-JP" b="1" dirty="0">
                <a:latin typeface="游ゴシック" panose="020B0400000000000000" pitchFamily="50" charset="-128"/>
                <a:ea typeface="游ゴシック" panose="020B0400000000000000" pitchFamily="50" charset="-128"/>
              </a:rPr>
              <a:t>EU</a:t>
            </a:r>
            <a:r>
              <a:rPr lang="ja-JP" altLang="en-US" b="1" dirty="0" err="1">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日本において相次いで大規模な脳計画が発足した後、中国も脳科学研究「中国の脳科学計画」を打ち出した。</a:t>
            </a:r>
            <a:endParaRPr lang="en-US" altLang="ja-JP" b="1" dirty="0">
              <a:latin typeface="游ゴシック" panose="020B0400000000000000" pitchFamily="50" charset="-128"/>
              <a:ea typeface="游ゴシック" panose="020B0400000000000000" pitchFamily="50" charset="-128"/>
            </a:endParaRPr>
          </a:p>
          <a:p>
            <a:endParaRPr lang="en-US" altLang="ja-JP" b="1" dirty="0">
              <a:latin typeface="游ゴシック" panose="020B0400000000000000" pitchFamily="50" charset="-128"/>
              <a:ea typeface="游ゴシック" panose="020B0400000000000000" pitchFamily="50" charset="-128"/>
            </a:endParaRPr>
          </a:p>
          <a:p>
            <a:r>
              <a:rPr lang="ja-JP" altLang="en-US" b="1" dirty="0">
                <a:latin typeface="游ゴシック" panose="020B0400000000000000" pitchFamily="50" charset="-128"/>
                <a:ea typeface="游ゴシック" panose="020B0400000000000000" pitchFamily="50" charset="-128"/>
              </a:rPr>
              <a:t>「</a:t>
            </a:r>
            <a:r>
              <a:rPr lang="ja-JP" altLang="en-US" b="1" dirty="0">
                <a:solidFill>
                  <a:srgbClr val="FF0000"/>
                </a:solidFill>
                <a:latin typeface="游ゴシック" panose="020B0400000000000000" pitchFamily="50" charset="-128"/>
                <a:ea typeface="游ゴシック" panose="020B0400000000000000" pitchFamily="50" charset="-128"/>
              </a:rPr>
              <a:t>中国の脳科学計画</a:t>
            </a:r>
            <a:r>
              <a:rPr lang="ja-JP" altLang="en-US" b="1" dirty="0">
                <a:latin typeface="游ゴシック" panose="020B0400000000000000" pitchFamily="50" charset="-128"/>
                <a:ea typeface="游ゴシック" panose="020B0400000000000000" pitchFamily="50" charset="-128"/>
              </a:rPr>
              <a:t>」が国務院の承認を受け、①「脳に対する認識」、②「脳の保護」、③「脳機能の模擬」という三つの方向から研究を進める。この三つの方向性に従って、脳認識原理の基礎研究</a:t>
            </a:r>
            <a:r>
              <a:rPr lang="ja-JP" altLang="en-US" b="1" dirty="0" err="1">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脳重大疾患、脳型人工知能の研究枠組み設定されている。</a:t>
            </a:r>
          </a:p>
          <a:p>
            <a:r>
              <a:rPr lang="ja-JP" altLang="en-US" b="1" dirty="0">
                <a:latin typeface="游ゴシック" panose="020B0400000000000000" pitchFamily="50" charset="-128"/>
                <a:ea typeface="游ゴシック" panose="020B0400000000000000" pitchFamily="50" charset="-128"/>
              </a:rPr>
              <a:t>脳科学研究は、現在、上海市政府の重大科学技術プロジェクトに指定され、上海の復旦大学、浙江大学、華中科学技術大学、同済大学など十数校および中国科学院研究所と共同で「</a:t>
            </a:r>
            <a:r>
              <a:rPr lang="ja-JP" altLang="en-US" b="1" dirty="0">
                <a:solidFill>
                  <a:srgbClr val="FF0000"/>
                </a:solidFill>
                <a:latin typeface="游ゴシック" panose="020B0400000000000000" pitchFamily="50" charset="-128"/>
                <a:ea typeface="游ゴシック" panose="020B0400000000000000" pitchFamily="50" charset="-128"/>
              </a:rPr>
              <a:t>脳科学協同イノベーションセンター</a:t>
            </a:r>
            <a:r>
              <a:rPr lang="ja-JP" altLang="en-US" b="1" dirty="0">
                <a:latin typeface="游ゴシック" panose="020B0400000000000000" pitchFamily="50" charset="-128"/>
                <a:ea typeface="游ゴシック" panose="020B0400000000000000" pitchFamily="50" charset="-128"/>
              </a:rPr>
              <a:t>」を設置。同センターは脳科学の研究と転化</a:t>
            </a:r>
            <a:r>
              <a:rPr lang="en-US" altLang="ja-JP" b="1"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応用を促進し、中国の脳科学計画」の実施を積極的に推進していく。</a:t>
            </a:r>
            <a:endParaRPr lang="en-US" altLang="ja-JP" b="1" dirty="0">
              <a:latin typeface="游ゴシック" panose="020B0400000000000000" pitchFamily="50" charset="-128"/>
              <a:ea typeface="游ゴシック" panose="020B0400000000000000" pitchFamily="50" charset="-128"/>
            </a:endParaRPr>
          </a:p>
          <a:p>
            <a:endParaRPr lang="ja-JP" altLang="en-US" b="1" dirty="0">
              <a:latin typeface="游ゴシック" panose="020B0400000000000000" pitchFamily="50" charset="-128"/>
              <a:ea typeface="游ゴシック" panose="020B0400000000000000" pitchFamily="50" charset="-128"/>
            </a:endParaRPr>
          </a:p>
          <a:p>
            <a:r>
              <a:rPr lang="ja-JP" altLang="en-US" b="1" dirty="0">
                <a:latin typeface="游ゴシック" panose="020B0400000000000000" pitchFamily="50" charset="-128"/>
                <a:ea typeface="游ゴシック" panose="020B0400000000000000" pitchFamily="50" charset="-128"/>
              </a:rPr>
              <a:t>（１）脳科学ビッグデータと脳機能の模擬プラットフォームを構築し脳の認知と情報処理メカニズムを解析。</a:t>
            </a:r>
          </a:p>
          <a:p>
            <a:r>
              <a:rPr lang="ja-JP" altLang="en-US" b="1" dirty="0">
                <a:latin typeface="游ゴシック" panose="020B0400000000000000" pitchFamily="50" charset="-128"/>
                <a:ea typeface="游ゴシック" panose="020B0400000000000000" pitchFamily="50" charset="-128"/>
              </a:rPr>
              <a:t>（２）脳型人工知能のアルゴリズムを開発し、脳型人工知能のソフトウェアを研究開発する。</a:t>
            </a:r>
          </a:p>
          <a:p>
            <a:r>
              <a:rPr lang="ja-JP" altLang="en-US" b="1" dirty="0">
                <a:latin typeface="游ゴシック" panose="020B0400000000000000" pitchFamily="50" charset="-128"/>
                <a:ea typeface="游ゴシック" panose="020B0400000000000000" pitchFamily="50" charset="-128"/>
              </a:rPr>
              <a:t>（３）脳型チップと脳型ロボットを設計し、脳型人工知能のハードウェア</a:t>
            </a:r>
            <a:r>
              <a:rPr lang="en-US" altLang="ja-JP" b="1"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システムを研究・開発する。</a:t>
            </a:r>
          </a:p>
          <a:p>
            <a:r>
              <a:rPr lang="ja-JP" altLang="en-US" b="1" dirty="0">
                <a:latin typeface="游ゴシック" panose="020B0400000000000000" pitchFamily="50" charset="-128"/>
                <a:ea typeface="游ゴシック" panose="020B0400000000000000" pitchFamily="50" charset="-128"/>
              </a:rPr>
              <a:t>（４）脳の模擬技術における重症疾患の早期診断、新薬の研究開発および智能ナビゲーション、知能チップ、公共安全、スマート都市、航空技術等の領域の応用研究、新技術産業化（大規模サービス）の推進、脳型人工知能の研究領域の人材の育成</a:t>
            </a:r>
            <a:r>
              <a:rPr lang="en-US" altLang="ja-JP" b="1"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導入などを行う。</a:t>
            </a:r>
            <a:endParaRPr lang="ja-JP" altLang="en-US" b="1" dirty="0">
              <a:effectLst/>
              <a:latin typeface="游ゴシック" panose="020B0400000000000000" pitchFamily="50" charset="-128"/>
              <a:ea typeface="游ゴシック" panose="020B0400000000000000" pitchFamily="50" charset="-128"/>
            </a:endParaRP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44</a:t>
            </a:r>
            <a:endParaRPr kumimoji="1" lang="ja-JP" altLang="en-US" sz="2000" b="1" dirty="0"/>
          </a:p>
        </p:txBody>
      </p:sp>
      <p:sp>
        <p:nvSpPr>
          <p:cNvPr id="6" name="正方形/長方形 5"/>
          <p:cNvSpPr/>
          <p:nvPr/>
        </p:nvSpPr>
        <p:spPr>
          <a:xfrm>
            <a:off x="7050736" y="700054"/>
            <a:ext cx="2334293" cy="369332"/>
          </a:xfrm>
          <a:prstGeom prst="rect">
            <a:avLst/>
          </a:prstGeom>
        </p:spPr>
        <p:txBody>
          <a:bodyPr wrap="none">
            <a:spAutoFit/>
          </a:bodyPr>
          <a:lstStyle/>
          <a:p>
            <a:r>
              <a:rPr lang="ja-JP" altLang="en-US" b="1" dirty="0">
                <a:latin typeface="+mn-ea"/>
              </a:rPr>
              <a:t>情報がありません･･･</a:t>
            </a:r>
            <a:endParaRPr lang="ja-JP" altLang="ja-JP" b="1" dirty="0">
              <a:latin typeface="+mn-ea"/>
            </a:endParaRPr>
          </a:p>
        </p:txBody>
      </p:sp>
    </p:spTree>
    <p:extLst>
      <p:ext uri="{BB962C8B-B14F-4D97-AF65-F5344CB8AC3E}">
        <p14:creationId xmlns:p14="http://schemas.microsoft.com/office/powerpoint/2010/main" val="897504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Japan</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6" name="正方形/長方形 5"/>
          <p:cNvSpPr/>
          <p:nvPr/>
        </p:nvSpPr>
        <p:spPr>
          <a:xfrm>
            <a:off x="559827" y="1518077"/>
            <a:ext cx="11074400" cy="4801314"/>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脳科学関連の研究の大きな流れとして長期戦略指針「</a:t>
            </a:r>
            <a:r>
              <a:rPr lang="ja-JP" altLang="en-US" b="1" dirty="0">
                <a:latin typeface="游ゴシック" panose="020B0400000000000000" pitchFamily="50" charset="-128"/>
                <a:ea typeface="游ゴシック" panose="020B0400000000000000" pitchFamily="50" charset="-128"/>
              </a:rPr>
              <a:t>イノベーション２５</a:t>
            </a:r>
            <a:r>
              <a:rPr lang="ja-JP" altLang="en-US" dirty="0">
                <a:latin typeface="游ゴシック" panose="020B0400000000000000" pitchFamily="50" charset="-128"/>
                <a:ea typeface="游ゴシック" panose="020B0400000000000000" pitchFamily="50" charset="-128"/>
              </a:rPr>
              <a:t>」（平成</a:t>
            </a:r>
            <a:r>
              <a:rPr lang="en-US" altLang="ja-JP" dirty="0">
                <a:latin typeface="游ゴシック" panose="020B0400000000000000" pitchFamily="50" charset="-128"/>
                <a:ea typeface="游ゴシック" panose="020B0400000000000000" pitchFamily="50" charset="-128"/>
              </a:rPr>
              <a:t>19</a:t>
            </a:r>
            <a:r>
              <a:rPr lang="ja-JP" altLang="en-US" dirty="0">
                <a:latin typeface="游ゴシック" panose="020B0400000000000000" pitchFamily="50" charset="-128"/>
                <a:ea typeface="游ゴシック" panose="020B0400000000000000" pitchFamily="50" charset="-128"/>
              </a:rPr>
              <a:t>年閣議決定）における、ライフサイエンス分野の戦略重点科学技術のＩＴやナノテクノロジー等の活用による融合領域・革新的 医療技術の研究開発の一つとして取り上げられている。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科学技術重要施策アクションプラン</a:t>
            </a:r>
            <a:r>
              <a:rPr lang="ja-JP" altLang="en-US" dirty="0">
                <a:latin typeface="游ゴシック" panose="020B0400000000000000" pitchFamily="50" charset="-128"/>
                <a:ea typeface="游ゴシック" panose="020B0400000000000000" pitchFamily="50" charset="-128"/>
              </a:rPr>
              <a:t>」では、少子高齢化社会における生活の質の向上を目指して、高齢者及び</a:t>
            </a:r>
            <a:r>
              <a:rPr lang="ja-JP" altLang="en-US" dirty="0" err="1">
                <a:latin typeface="游ゴシック" panose="020B0400000000000000" pitchFamily="50" charset="-128"/>
                <a:ea typeface="游ゴシック" panose="020B0400000000000000" pitchFamily="50" charset="-128"/>
              </a:rPr>
              <a:t>障がい</a:t>
            </a:r>
            <a:r>
              <a:rPr lang="ja-JP" altLang="en-US" dirty="0">
                <a:latin typeface="游ゴシック" panose="020B0400000000000000" pitchFamily="50" charset="-128"/>
                <a:ea typeface="游ゴシック" panose="020B0400000000000000" pitchFamily="50" charset="-128"/>
              </a:rPr>
              <a:t>児者の認知機能・身体的機能を、脳科学や</a:t>
            </a:r>
            <a:r>
              <a:rPr lang="en-US" altLang="ja-JP" dirty="0">
                <a:latin typeface="游ゴシック" panose="020B0400000000000000" pitchFamily="50" charset="-128"/>
                <a:ea typeface="游ゴシック" panose="020B0400000000000000" pitchFamily="50" charset="-128"/>
              </a:rPr>
              <a:t>BMI </a:t>
            </a:r>
            <a:r>
              <a:rPr lang="ja-JP" altLang="en-US" dirty="0">
                <a:latin typeface="游ゴシック" panose="020B0400000000000000" pitchFamily="50" charset="-128"/>
                <a:ea typeface="游ゴシック" panose="020B0400000000000000" pitchFamily="50" charset="-128"/>
              </a:rPr>
              <a:t>技術、ネットワーク、ロボティクス等を利用し補助・代償する機器の 開発や、介護予防プログラムの開発等を実施する一環として、「脳科学研究推進戦略プログラム」</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文部科学省</a:t>
            </a:r>
            <a:r>
              <a:rPr lang="en-US" altLang="ja-JP" dirty="0">
                <a:latin typeface="游ゴシック" panose="020B0400000000000000" pitchFamily="50" charset="-128"/>
                <a:ea typeface="游ゴシック" panose="020B0400000000000000" pitchFamily="50" charset="-128"/>
              </a:rPr>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「脳情報利用障害者自立支援技術開発実現プロジェクト」（厚生労働省）、「脳の仕組みを活かしたイノベーション創成型研究開発」（総務省）が位置づけられた。</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a:t>
            </a:r>
            <a:r>
              <a:rPr lang="ja-JP" altLang="en-US" b="1" dirty="0">
                <a:latin typeface="游ゴシック" panose="020B0400000000000000" pitchFamily="50" charset="-128"/>
                <a:ea typeface="游ゴシック" panose="020B0400000000000000" pitchFamily="50" charset="-128"/>
              </a:rPr>
              <a:t>脳科学研究推進戦略プログラム</a:t>
            </a:r>
            <a:r>
              <a:rPr lang="ja-JP" altLang="en-US" dirty="0">
                <a:latin typeface="游ゴシック" panose="020B0400000000000000" pitchFamily="50" charset="-128"/>
                <a:ea typeface="游ゴシック" panose="020B0400000000000000" pitchFamily="50" charset="-128"/>
              </a:rPr>
              <a:t>」は、社会への応用を見据えた脳科学研究を戦略的に推進するため、平成</a:t>
            </a:r>
            <a:r>
              <a:rPr lang="en-US" altLang="ja-JP" dirty="0">
                <a:latin typeface="游ゴシック" panose="020B0400000000000000" pitchFamily="50" charset="-128"/>
                <a:ea typeface="游ゴシック" panose="020B0400000000000000" pitchFamily="50" charset="-128"/>
              </a:rPr>
              <a:t>20</a:t>
            </a:r>
            <a:r>
              <a:rPr lang="ja-JP" altLang="en-US" dirty="0">
                <a:latin typeface="游ゴシック" panose="020B0400000000000000" pitchFamily="50" charset="-128"/>
                <a:ea typeface="游ゴシック" panose="020B0400000000000000" pitchFamily="50" charset="-128"/>
              </a:rPr>
              <a:t>年度より文部科学省がスタートさせた事業。平成</a:t>
            </a:r>
            <a:r>
              <a:rPr lang="en-US" altLang="ja-JP" dirty="0">
                <a:latin typeface="游ゴシック" panose="020B0400000000000000" pitchFamily="50" charset="-128"/>
                <a:ea typeface="游ゴシック" panose="020B0400000000000000" pitchFamily="50" charset="-128"/>
              </a:rPr>
              <a:t>25</a:t>
            </a:r>
            <a:r>
              <a:rPr lang="ja-JP" altLang="en-US" dirty="0">
                <a:latin typeface="游ゴシック" panose="020B0400000000000000" pitchFamily="50" charset="-128"/>
                <a:ea typeface="游ゴシック" panose="020B0400000000000000" pitchFamily="50" charset="-128"/>
              </a:rPr>
              <a:t>年度からは</a:t>
            </a:r>
            <a:r>
              <a:rPr lang="en-US" altLang="ja-JP" dirty="0">
                <a:latin typeface="游ゴシック" panose="020B0400000000000000" pitchFamily="50" charset="-128"/>
                <a:ea typeface="游ゴシック" panose="020B0400000000000000" pitchFamily="50" charset="-128"/>
              </a:rPr>
              <a:t>BMI</a:t>
            </a:r>
            <a:r>
              <a:rPr lang="ja-JP" altLang="en-US" dirty="0">
                <a:latin typeface="游ゴシック" panose="020B0400000000000000" pitchFamily="50" charset="-128"/>
                <a:ea typeface="游ゴシック" panose="020B0400000000000000" pitchFamily="50" charset="-128"/>
              </a:rPr>
              <a:t>技術「</a:t>
            </a:r>
            <a:r>
              <a:rPr lang="en-US" altLang="ja-JP" dirty="0">
                <a:latin typeface="游ゴシック" panose="020B0400000000000000" pitchFamily="50" charset="-128"/>
                <a:ea typeface="游ゴシック" panose="020B0400000000000000" pitchFamily="50" charset="-128"/>
              </a:rPr>
              <a:t>BMI  </a:t>
            </a:r>
            <a:r>
              <a:rPr lang="ja-JP" altLang="en-US" dirty="0">
                <a:latin typeface="游ゴシック" panose="020B0400000000000000" pitchFamily="50" charset="-128"/>
                <a:ea typeface="游ゴシック" panose="020B0400000000000000" pitchFamily="50" charset="-128"/>
              </a:rPr>
              <a:t>技術を用いた自立支援、精神・神経疾患等の克服に向けた研究開発」が</a:t>
            </a:r>
            <a:r>
              <a:rPr lang="en-US" altLang="ja-JP" dirty="0">
                <a:latin typeface="游ゴシック" panose="020B0400000000000000" pitchFamily="50" charset="-128"/>
                <a:ea typeface="游ゴシック" panose="020B0400000000000000" pitchFamily="50" charset="-128"/>
              </a:rPr>
              <a:t>5</a:t>
            </a:r>
            <a:r>
              <a:rPr lang="ja-JP" altLang="en-US" dirty="0">
                <a:latin typeface="游ゴシック" panose="020B0400000000000000" pitchFamily="50" charset="-128"/>
                <a:ea typeface="游ゴシック" panose="020B0400000000000000" pitchFamily="50" charset="-128"/>
              </a:rPr>
              <a:t>年計画で進行中で、平成</a:t>
            </a:r>
            <a:r>
              <a:rPr lang="en-US" altLang="ja-JP" dirty="0">
                <a:latin typeface="游ゴシック" panose="020B0400000000000000" pitchFamily="50" charset="-128"/>
                <a:ea typeface="游ゴシック" panose="020B0400000000000000" pitchFamily="50" charset="-128"/>
              </a:rPr>
              <a:t>27</a:t>
            </a:r>
            <a:r>
              <a:rPr lang="ja-JP" altLang="en-US" dirty="0">
                <a:latin typeface="游ゴシック" panose="020B0400000000000000" pitchFamily="50" charset="-128"/>
                <a:ea typeface="游ゴシック" panose="020B0400000000000000" pitchFamily="50" charset="-128"/>
              </a:rPr>
              <a:t>年度からは文部科学省から　日本医療研究開発機構（</a:t>
            </a:r>
            <a:r>
              <a:rPr lang="en-US" altLang="ja-JP" dirty="0">
                <a:latin typeface="游ゴシック" panose="020B0400000000000000" pitchFamily="50" charset="-128"/>
                <a:ea typeface="游ゴシック" panose="020B0400000000000000" pitchFamily="50" charset="-128"/>
              </a:rPr>
              <a:t>Japan Agency for Medical Research and Development</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AMED</a:t>
            </a:r>
            <a:r>
              <a:rPr lang="ja-JP" altLang="en-US" dirty="0">
                <a:latin typeface="游ゴシック" panose="020B0400000000000000" pitchFamily="50" charset="-128"/>
                <a:ea typeface="游ゴシック" panose="020B0400000000000000" pitchFamily="50" charset="-128"/>
              </a:rPr>
              <a:t>）に事業移管されている。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脳科学に関しては、理研や</a:t>
            </a:r>
            <a:r>
              <a:rPr lang="en-US" altLang="ja-JP" dirty="0">
                <a:latin typeface="游ゴシック" panose="020B0400000000000000" pitchFamily="50" charset="-128"/>
                <a:ea typeface="游ゴシック" panose="020B0400000000000000" pitchFamily="50" charset="-128"/>
              </a:rPr>
              <a:t>NICT</a:t>
            </a:r>
            <a:r>
              <a:rPr lang="ja-JP" altLang="en-US" dirty="0">
                <a:latin typeface="游ゴシック" panose="020B0400000000000000" pitchFamily="50" charset="-128"/>
                <a:ea typeface="游ゴシック" panose="020B0400000000000000" pitchFamily="50" charset="-128"/>
              </a:rPr>
              <a:t>などが研究を行っており、</a:t>
            </a:r>
            <a:r>
              <a:rPr lang="ja-JP" altLang="en-US" sz="2000" b="1" dirty="0">
                <a:latin typeface="游ゴシック" panose="020B0400000000000000" pitchFamily="50" charset="-128"/>
                <a:ea typeface="游ゴシック" panose="020B0400000000000000" pitchFamily="50" charset="-128"/>
              </a:rPr>
              <a:t>欧米との研究連携</a:t>
            </a:r>
            <a:r>
              <a:rPr lang="ja-JP" altLang="en-US" dirty="0">
                <a:latin typeface="游ゴシック" panose="020B0400000000000000" pitchFamily="50" charset="-128"/>
                <a:ea typeface="游ゴシック" panose="020B0400000000000000" pitchFamily="50" charset="-128"/>
              </a:rPr>
              <a:t>を深めている。</a:t>
            </a: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45</a:t>
            </a:r>
            <a:endParaRPr kumimoji="1" lang="ja-JP" altLang="en-US" sz="2000" b="1" dirty="0"/>
          </a:p>
        </p:txBody>
      </p:sp>
    </p:spTree>
    <p:extLst>
      <p:ext uri="{BB962C8B-B14F-4D97-AF65-F5344CB8AC3E}">
        <p14:creationId xmlns:p14="http://schemas.microsoft.com/office/powerpoint/2010/main" val="3947491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6881" cy="1651791"/>
          </a:xfrm>
          <a:prstGeom prst="rect">
            <a:avLst/>
          </a:prstGeom>
        </p:spPr>
      </p:pic>
      <p:sp>
        <p:nvSpPr>
          <p:cNvPr id="2" name="正方形/長方形 1"/>
          <p:cNvSpPr/>
          <p:nvPr/>
        </p:nvSpPr>
        <p:spPr>
          <a:xfrm>
            <a:off x="0" y="6606114"/>
            <a:ext cx="3456395"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http://www.nursingassistantcentral.com/</a:t>
            </a:r>
          </a:p>
        </p:txBody>
      </p:sp>
      <p:sp>
        <p:nvSpPr>
          <p:cNvPr id="3" name="正方形/長方形 2"/>
          <p:cNvSpPr/>
          <p:nvPr/>
        </p:nvSpPr>
        <p:spPr>
          <a:xfrm>
            <a:off x="4464785" y="251644"/>
            <a:ext cx="3262432" cy="1015663"/>
          </a:xfrm>
          <a:prstGeom prst="rect">
            <a:avLst/>
          </a:prstGeom>
        </p:spPr>
        <p:txBody>
          <a:bodyPr wrap="none">
            <a:spAutoFit/>
          </a:bodyPr>
          <a:lstStyle/>
          <a:p>
            <a:pPr algn="ctr"/>
            <a:r>
              <a:rPr lang="ja-JP" altLang="en-US" sz="6000" b="1" dirty="0">
                <a:latin typeface="游ゴシック" panose="020B0400000000000000" pitchFamily="50" charset="-128"/>
                <a:ea typeface="游ゴシック" panose="020B0400000000000000" pitchFamily="50" charset="-128"/>
              </a:rPr>
              <a:t>脳に学ぶ</a:t>
            </a:r>
          </a:p>
        </p:txBody>
      </p:sp>
      <p:sp>
        <p:nvSpPr>
          <p:cNvPr id="6" name="テキスト ボックス 5"/>
          <p:cNvSpPr txBox="1"/>
          <p:nvPr/>
        </p:nvSpPr>
        <p:spPr>
          <a:xfrm>
            <a:off x="11658600" y="6457890"/>
            <a:ext cx="533400" cy="400110"/>
          </a:xfrm>
          <a:prstGeom prst="rect">
            <a:avLst/>
          </a:prstGeom>
          <a:noFill/>
        </p:spPr>
        <p:txBody>
          <a:bodyPr wrap="square" rtlCol="0">
            <a:spAutoFit/>
          </a:bodyPr>
          <a:lstStyle/>
          <a:p>
            <a:pPr algn="ctr"/>
            <a:r>
              <a:rPr lang="en-US" altLang="ja-JP" sz="2000" b="1" dirty="0"/>
              <a:t>3</a:t>
            </a:r>
            <a:endParaRPr kumimoji="1" lang="ja-JP" altLang="en-US" sz="2000" b="1" dirty="0"/>
          </a:p>
        </p:txBody>
      </p:sp>
      <p:sp>
        <p:nvSpPr>
          <p:cNvPr id="5" name="正方形/長方形 4"/>
          <p:cNvSpPr/>
          <p:nvPr/>
        </p:nvSpPr>
        <p:spPr>
          <a:xfrm>
            <a:off x="0" y="2101438"/>
            <a:ext cx="12191999" cy="3908762"/>
          </a:xfrm>
          <a:prstGeom prst="rect">
            <a:avLst/>
          </a:prstGeom>
        </p:spPr>
        <p:txBody>
          <a:bodyPr wrap="square">
            <a:spAutoFit/>
          </a:bodyPr>
          <a:lstStyle/>
          <a:p>
            <a:pPr algn="ctr"/>
            <a:r>
              <a:rPr lang="ja-JP" altLang="en-US" sz="3600" b="1" u="sng" dirty="0">
                <a:solidFill>
                  <a:srgbClr val="FF0000"/>
                </a:solidFill>
                <a:latin typeface="游ゴシック" panose="020B0400000000000000" pitchFamily="50" charset="-128"/>
                <a:ea typeface="游ゴシック" panose="020B0400000000000000" pitchFamily="50" charset="-128"/>
              </a:rPr>
              <a:t>脳に匹敵する</a:t>
            </a:r>
            <a:r>
              <a:rPr lang="ja-JP" altLang="en-US" sz="3600" b="1" u="sng" dirty="0">
                <a:latin typeface="游ゴシック" panose="020B0400000000000000" pitchFamily="50" charset="-128"/>
                <a:ea typeface="游ゴシック" panose="020B0400000000000000" pitchFamily="50" charset="-128"/>
              </a:rPr>
              <a:t>機能を持つ</a:t>
            </a:r>
            <a:r>
              <a:rPr lang="ja-JP" altLang="en-US" sz="3600" b="1" u="sng" dirty="0">
                <a:solidFill>
                  <a:srgbClr val="FF0000"/>
                </a:solidFill>
                <a:latin typeface="游ゴシック" panose="020B0400000000000000" pitchFamily="50" charset="-128"/>
                <a:ea typeface="游ゴシック" panose="020B0400000000000000" pitchFamily="50" charset="-128"/>
              </a:rPr>
              <a:t>システムや人工物は存在しない </a:t>
            </a:r>
          </a:p>
          <a:p>
            <a:r>
              <a:rPr lang="ja-JP" altLang="en-US" sz="2400" dirty="0">
                <a:latin typeface="游ゴシック" panose="020B0400000000000000" pitchFamily="50" charset="-128"/>
                <a:ea typeface="游ゴシック" panose="020B0400000000000000" pitchFamily="50" charset="-128"/>
              </a:rPr>
              <a:t>→ 数十年にわたり新しい挑戦をし、知識と技術を蓄え、複雑な判断をする装置 </a:t>
            </a:r>
          </a:p>
          <a:p>
            <a:r>
              <a:rPr lang="ja-JP" altLang="en-US" sz="2400" dirty="0">
                <a:latin typeface="游ゴシック" panose="020B0400000000000000" pitchFamily="50" charset="-128"/>
                <a:ea typeface="游ゴシック" panose="020B0400000000000000" pitchFamily="50" charset="-128"/>
              </a:rPr>
              <a:t>→ 電球一個と同じ</a:t>
            </a:r>
            <a:r>
              <a:rPr lang="en-US" altLang="ja-JP" sz="2400" dirty="0">
                <a:latin typeface="游ゴシック" panose="020B0400000000000000" pitchFamily="50" charset="-128"/>
                <a:ea typeface="游ゴシック" panose="020B0400000000000000" pitchFamily="50" charset="-128"/>
              </a:rPr>
              <a:t>30W</a:t>
            </a:r>
            <a:r>
              <a:rPr lang="ja-JP" altLang="en-US" sz="2400" dirty="0">
                <a:latin typeface="游ゴシック" panose="020B0400000000000000" pitchFamily="50" charset="-128"/>
                <a:ea typeface="游ゴシック" panose="020B0400000000000000" pitchFamily="50" charset="-128"/>
              </a:rPr>
              <a:t>のエネルギーでスーパーコンピューターを超える仕事 </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a:t>
            </a:r>
            <a:r>
              <a:rPr lang="ja-JP" altLang="en-US" sz="2800" b="1" dirty="0">
                <a:latin typeface="游ゴシック" panose="020B0400000000000000" pitchFamily="50" charset="-128"/>
                <a:ea typeface="游ゴシック" panose="020B0400000000000000" pitchFamily="50" charset="-128"/>
              </a:rPr>
              <a:t>脳型の情報処理・認知機構を応用することで、</a:t>
            </a:r>
            <a:r>
              <a:rPr lang="en-US" altLang="ja-JP" sz="2800" b="1" dirty="0">
                <a:latin typeface="游ゴシック" panose="020B0400000000000000" pitchFamily="50" charset="-128"/>
                <a:ea typeface="游ゴシック" panose="020B0400000000000000" pitchFamily="50" charset="-128"/>
              </a:rPr>
              <a:t>ICT</a:t>
            </a:r>
            <a:r>
              <a:rPr lang="ja-JP" altLang="en-US" sz="2800" b="1" dirty="0">
                <a:latin typeface="游ゴシック" panose="020B0400000000000000" pitchFamily="50" charset="-128"/>
                <a:ea typeface="游ゴシック" panose="020B0400000000000000" pitchFamily="50" charset="-128"/>
              </a:rPr>
              <a:t>においてネックとなっている、超小型かつ低消費電力の情報処理装置が実現可能になる。</a:t>
            </a:r>
            <a:endParaRPr lang="en-US" altLang="ja-JP" sz="2800" b="1" dirty="0">
              <a:latin typeface="游ゴシック" panose="020B0400000000000000" pitchFamily="50" charset="-128"/>
              <a:ea typeface="游ゴシック" panose="020B0400000000000000" pitchFamily="50" charset="-128"/>
            </a:endParaRPr>
          </a:p>
          <a:p>
            <a:endParaRPr lang="en-US" altLang="ja-JP" sz="2800" b="1" dirty="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★脳の機能を詳細に解明することで</a:t>
            </a:r>
            <a:r>
              <a:rPr lang="en-US" altLang="ja-JP" sz="2800" b="1" dirty="0">
                <a:latin typeface="游ゴシック" panose="020B0400000000000000" pitchFamily="50" charset="-128"/>
                <a:ea typeface="游ゴシック" panose="020B0400000000000000" pitchFamily="50" charset="-128"/>
              </a:rPr>
              <a:t>500</a:t>
            </a:r>
            <a:r>
              <a:rPr lang="ja-JP" altLang="en-US" sz="2800" b="1" dirty="0">
                <a:latin typeface="游ゴシック" panose="020B0400000000000000" pitchFamily="50" charset="-128"/>
                <a:ea typeface="游ゴシック" panose="020B0400000000000000" pitchFamily="50" charset="-128"/>
              </a:rPr>
              <a:t>種類以上におよぶ精神・神経疾患に対する知識が得られ、効果的な治癒・改善が期待出来る。</a:t>
            </a:r>
          </a:p>
        </p:txBody>
      </p:sp>
    </p:spTree>
    <p:extLst>
      <p:ext uri="{BB962C8B-B14F-4D97-AF65-F5344CB8AC3E}">
        <p14:creationId xmlns:p14="http://schemas.microsoft.com/office/powerpoint/2010/main" val="457325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Japan</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3" name="図 2"/>
          <p:cNvPicPr>
            <a:picLocks noChangeAspect="1"/>
          </p:cNvPicPr>
          <p:nvPr/>
        </p:nvPicPr>
        <p:blipFill>
          <a:blip r:embed="rId3"/>
          <a:stretch>
            <a:fillRect/>
          </a:stretch>
        </p:blipFill>
        <p:spPr>
          <a:xfrm>
            <a:off x="6543267" y="1729921"/>
            <a:ext cx="5648732" cy="4203344"/>
          </a:xfrm>
          <a:prstGeom prst="rect">
            <a:avLst/>
          </a:prstGeom>
        </p:spPr>
      </p:pic>
      <p:sp>
        <p:nvSpPr>
          <p:cNvPr id="5" name="正方形/長方形 4"/>
          <p:cNvSpPr/>
          <p:nvPr/>
        </p:nvSpPr>
        <p:spPr>
          <a:xfrm>
            <a:off x="7373021" y="6005704"/>
            <a:ext cx="3640740" cy="261610"/>
          </a:xfrm>
          <a:prstGeom prst="rect">
            <a:avLst/>
          </a:prstGeom>
        </p:spPr>
        <p:txBody>
          <a:bodyPr wrap="none">
            <a:spAutoFit/>
          </a:bodyPr>
          <a:lstStyle/>
          <a:p>
            <a:r>
              <a:rPr lang="ja-JP" altLang="en-US" sz="1100" dirty="0">
                <a:latin typeface="+mn-ea"/>
              </a:rPr>
              <a:t>（出典）</a:t>
            </a:r>
            <a:r>
              <a:rPr lang="en-US" altLang="ja-JP" sz="1100" dirty="0">
                <a:latin typeface="+mn-ea"/>
              </a:rPr>
              <a:t>http://www.nict.go.jp/press/2018/09/03-1.html</a:t>
            </a:r>
            <a:endParaRPr lang="ja-JP" altLang="en-US" sz="1100" dirty="0">
              <a:latin typeface="+mn-ea"/>
            </a:endParaRPr>
          </a:p>
        </p:txBody>
      </p:sp>
      <p:pic>
        <p:nvPicPr>
          <p:cNvPr id="6" name="図 5"/>
          <p:cNvPicPr>
            <a:picLocks noChangeAspect="1"/>
          </p:cNvPicPr>
          <p:nvPr/>
        </p:nvPicPr>
        <p:blipFill>
          <a:blip r:embed="rId4"/>
          <a:stretch>
            <a:fillRect/>
          </a:stretch>
        </p:blipFill>
        <p:spPr>
          <a:xfrm>
            <a:off x="4456" y="1713705"/>
            <a:ext cx="6538812" cy="4773449"/>
          </a:xfrm>
          <a:prstGeom prst="rect">
            <a:avLst/>
          </a:prstGeom>
        </p:spPr>
      </p:pic>
      <p:sp>
        <p:nvSpPr>
          <p:cNvPr id="7" name="テキスト ボックス 6"/>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46</a:t>
            </a:r>
            <a:endParaRPr kumimoji="1" lang="ja-JP" altLang="en-US" sz="2000" b="1" dirty="0"/>
          </a:p>
        </p:txBody>
      </p:sp>
      <p:sp>
        <p:nvSpPr>
          <p:cNvPr id="8" name="正方形/長方形 7"/>
          <p:cNvSpPr/>
          <p:nvPr/>
        </p:nvSpPr>
        <p:spPr>
          <a:xfrm>
            <a:off x="1124621" y="6596390"/>
            <a:ext cx="3538148" cy="261610"/>
          </a:xfrm>
          <a:prstGeom prst="rect">
            <a:avLst/>
          </a:prstGeom>
        </p:spPr>
        <p:txBody>
          <a:bodyPr wrap="none">
            <a:spAutoFit/>
          </a:bodyPr>
          <a:lstStyle/>
          <a:p>
            <a:r>
              <a:rPr lang="ja-JP" altLang="en-US" sz="1100" dirty="0">
                <a:latin typeface="游ゴシック" panose="020B0400000000000000" pitchFamily="50" charset="-128"/>
                <a:ea typeface="游ゴシック" panose="020B0400000000000000" pitchFamily="50" charset="-128"/>
              </a:rPr>
              <a:t>（出典）革新的研究開発促進プログラム（</a:t>
            </a:r>
            <a:r>
              <a:rPr lang="en-US" altLang="ja-JP" sz="1100" dirty="0" err="1">
                <a:latin typeface="游ゴシック" panose="020B0400000000000000" pitchFamily="50" charset="-128"/>
                <a:ea typeface="游ゴシック" panose="020B0400000000000000" pitchFamily="50" charset="-128"/>
              </a:rPr>
              <a:t>ImPACT</a:t>
            </a:r>
            <a:r>
              <a:rPr lang="ja-JP" altLang="en-US" sz="1100" dirty="0">
                <a:latin typeface="游ゴシック" panose="020B0400000000000000" pitchFamily="50" charset="-128"/>
                <a:ea typeface="游ゴシック" panose="020B0400000000000000" pitchFamily="50" charset="-128"/>
              </a:rPr>
              <a:t>）</a:t>
            </a:r>
          </a:p>
        </p:txBody>
      </p:sp>
    </p:spTree>
    <p:extLst>
      <p:ext uri="{BB962C8B-B14F-4D97-AF65-F5344CB8AC3E}">
        <p14:creationId xmlns:p14="http://schemas.microsoft.com/office/powerpoint/2010/main" val="3583158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Adam </a:t>
            </a:r>
            <a:r>
              <a:rPr lang="en-US" altLang="ja-JP" sz="6000" b="1" dirty="0" err="1">
                <a:latin typeface="GungsuhChe" panose="02030609000101010101" pitchFamily="49" charset="-127"/>
                <a:ea typeface="GungsuhChe" panose="02030609000101010101" pitchFamily="49" charset="-127"/>
              </a:rPr>
              <a:t>H.Marbleston</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5498757" y="1015663"/>
            <a:ext cx="6703544" cy="584775"/>
          </a:xfrm>
          <a:prstGeom prst="rect">
            <a:avLst/>
          </a:prstGeom>
        </p:spPr>
        <p:txBody>
          <a:bodyPr wrap="square">
            <a:spAutoFit/>
          </a:bodyPr>
          <a:lstStyle/>
          <a:p>
            <a:pPr algn="r"/>
            <a:r>
              <a:rPr lang="ja-JP" altLang="en-US" sz="1600" b="1" dirty="0">
                <a:latin typeface="游ゴシック" panose="020B0400000000000000" pitchFamily="50" charset="-128"/>
                <a:ea typeface="游ゴシック" panose="020B0400000000000000" pitchFamily="50" charset="-128"/>
              </a:rPr>
              <a:t>「</a:t>
            </a:r>
            <a:r>
              <a:rPr lang="en-US" altLang="ja-JP" sz="1600" b="1" dirty="0">
                <a:latin typeface="游ゴシック" panose="020B0400000000000000" pitchFamily="50" charset="-128"/>
                <a:ea typeface="游ゴシック" panose="020B0400000000000000" pitchFamily="50" charset="-128"/>
              </a:rPr>
              <a:t>Toward an Integration of Deep Learning and Neuroscience</a:t>
            </a:r>
            <a:r>
              <a:rPr lang="ja-JP" altLang="en-US" sz="1600" b="1" dirty="0">
                <a:latin typeface="游ゴシック" panose="020B0400000000000000" pitchFamily="50" charset="-128"/>
                <a:ea typeface="游ゴシック" panose="020B0400000000000000" pitchFamily="50" charset="-128"/>
              </a:rPr>
              <a:t>」</a:t>
            </a:r>
            <a:endParaRPr lang="en-US" altLang="ja-JP" sz="1600" b="1" dirty="0">
              <a:latin typeface="游ゴシック" panose="020B0400000000000000" pitchFamily="50" charset="-128"/>
              <a:ea typeface="游ゴシック" panose="020B0400000000000000" pitchFamily="50" charset="-128"/>
            </a:endParaRPr>
          </a:p>
          <a:p>
            <a:pPr algn="r"/>
            <a:r>
              <a:rPr lang="en-US" altLang="ja-JP" sz="1600" dirty="0" err="1">
                <a:latin typeface="游ゴシック" panose="020B0400000000000000" pitchFamily="50" charset="-128"/>
                <a:ea typeface="游ゴシック" panose="020B0400000000000000" pitchFamily="50" charset="-128"/>
              </a:rPr>
              <a:t>Comput</a:t>
            </a:r>
            <a:r>
              <a:rPr lang="en-US" altLang="ja-JP" sz="1600" dirty="0">
                <a:latin typeface="游ゴシック" panose="020B0400000000000000" pitchFamily="50" charset="-128"/>
                <a:ea typeface="游ゴシック" panose="020B0400000000000000" pitchFamily="50" charset="-128"/>
              </a:rPr>
              <a:t>. </a:t>
            </a:r>
            <a:r>
              <a:rPr lang="en-US" altLang="ja-JP" sz="1600" dirty="0" err="1">
                <a:latin typeface="游ゴシック" panose="020B0400000000000000" pitchFamily="50" charset="-128"/>
                <a:ea typeface="游ゴシック" panose="020B0400000000000000" pitchFamily="50" charset="-128"/>
              </a:rPr>
              <a:t>Neurosci</a:t>
            </a:r>
            <a:r>
              <a:rPr lang="en-US" altLang="ja-JP" sz="1600" dirty="0">
                <a:latin typeface="游ゴシック" panose="020B0400000000000000" pitchFamily="50" charset="-128"/>
                <a:ea typeface="游ゴシック" panose="020B0400000000000000" pitchFamily="50" charset="-128"/>
              </a:rPr>
              <a:t>., 14 September 2016</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64329" y="6581001"/>
            <a:ext cx="5630067"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hlinkClick r:id="rId3"/>
              </a:rPr>
              <a:t>https</a:t>
            </a:r>
            <a:r>
              <a:rPr lang="en-US" altLang="ja-JP" sz="1200">
                <a:latin typeface="游ゴシック" panose="020B0400000000000000" pitchFamily="50" charset="-128"/>
                <a:ea typeface="游ゴシック" panose="020B0400000000000000" pitchFamily="50" charset="-128"/>
                <a:hlinkClick r:id="rId3"/>
              </a:rPr>
              <a:t>://www.frontiersin.org/articles/10.3389/fncom.2016.00094/full</a:t>
            </a:r>
            <a:r>
              <a:rPr lang="en-US" altLang="ja-JP" sz="1200">
                <a:latin typeface="游ゴシック" panose="020B0400000000000000" pitchFamily="50" charset="-128"/>
                <a:ea typeface="游ゴシック" panose="020B0400000000000000" pitchFamily="50" charset="-128"/>
              </a:rPr>
              <a:t> </a:t>
            </a:r>
            <a:endParaRPr lang="ja-JP" altLang="en-US" sz="12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2056" y="1588081"/>
            <a:ext cx="7199877" cy="615553"/>
          </a:xfrm>
          <a:prstGeom prst="rect">
            <a:avLst/>
          </a:prstGeom>
        </p:spPr>
        <p:txBody>
          <a:bodyPr wrap="square">
            <a:spAutoFit/>
          </a:bodyPr>
          <a:lstStyle/>
          <a:p>
            <a:pPr algn="ctr"/>
            <a:r>
              <a:rPr lang="en-US" altLang="ja-JP" b="1" dirty="0">
                <a:latin typeface="游ゴシック" panose="020B0400000000000000" pitchFamily="50" charset="-128"/>
                <a:ea typeface="游ゴシック" panose="020B0400000000000000" pitchFamily="50" charset="-128"/>
              </a:rPr>
              <a:t>Adam </a:t>
            </a:r>
            <a:r>
              <a:rPr lang="en-US" altLang="ja-JP" b="1" dirty="0" err="1">
                <a:latin typeface="游ゴシック" panose="020B0400000000000000" pitchFamily="50" charset="-128"/>
                <a:ea typeface="游ゴシック" panose="020B0400000000000000" pitchFamily="50" charset="-128"/>
              </a:rPr>
              <a:t>H.Marbleston</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mn-ea"/>
              </a:rPr>
              <a:t>Synthetic Neurobiology Group, MIT, Media Lab</a:t>
            </a:r>
            <a:endParaRPr lang="ja-JP" altLang="en-US" sz="1600" dirty="0">
              <a:latin typeface="+mn-ea"/>
            </a:endParaRPr>
          </a:p>
        </p:txBody>
      </p:sp>
      <p:sp>
        <p:nvSpPr>
          <p:cNvPr id="9" name="正方形/長方形 8"/>
          <p:cNvSpPr/>
          <p:nvPr/>
        </p:nvSpPr>
        <p:spPr>
          <a:xfrm>
            <a:off x="1347419" y="6581000"/>
            <a:ext cx="4208204" cy="276999"/>
          </a:xfrm>
          <a:prstGeom prst="rect">
            <a:avLst/>
          </a:prstGeom>
        </p:spPr>
        <p:txBody>
          <a:bodyPr wrap="none">
            <a:spAutoFit/>
          </a:bodyPr>
          <a:lstStyle/>
          <a:p>
            <a:pPr algn="ctr"/>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hlinkClick r:id="rId4"/>
              </a:rPr>
              <a:t>http://web.mit.edu/amarbles/www/index.html</a:t>
            </a:r>
            <a:r>
              <a:rPr lang="en-US" altLang="ja-JP" sz="1200" dirty="0">
                <a:latin typeface="游ゴシック" panose="020B0400000000000000" pitchFamily="50" charset="-128"/>
                <a:ea typeface="游ゴシック" panose="020B0400000000000000" pitchFamily="50" charset="-128"/>
              </a:rPr>
              <a:t> </a:t>
            </a:r>
            <a:endParaRPr lang="ja-JP" altLang="en-US" sz="1200" dirty="0">
              <a:latin typeface="游ゴシック" panose="020B0400000000000000" pitchFamily="50" charset="-128"/>
              <a:ea typeface="游ゴシック" panose="020B0400000000000000" pitchFamily="50" charset="-128"/>
            </a:endParaRPr>
          </a:p>
        </p:txBody>
      </p:sp>
      <p:pic>
        <p:nvPicPr>
          <p:cNvPr id="14" name="図 13"/>
          <p:cNvPicPr>
            <a:picLocks noChangeAspect="1"/>
          </p:cNvPicPr>
          <p:nvPr/>
        </p:nvPicPr>
        <p:blipFill>
          <a:blip r:embed="rId5"/>
          <a:stretch>
            <a:fillRect/>
          </a:stretch>
        </p:blipFill>
        <p:spPr>
          <a:xfrm>
            <a:off x="7191632" y="1584289"/>
            <a:ext cx="4338147" cy="4996712"/>
          </a:xfrm>
          <a:prstGeom prst="rect">
            <a:avLst/>
          </a:prstGeom>
          <a:ln>
            <a:solidFill>
              <a:schemeClr val="tx1"/>
            </a:solidFill>
          </a:ln>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192" y="2172856"/>
            <a:ext cx="4389604" cy="4389604"/>
          </a:xfrm>
          <a:prstGeom prst="rect">
            <a:avLst/>
          </a:prstGeom>
        </p:spPr>
      </p:pic>
      <p:sp>
        <p:nvSpPr>
          <p:cNvPr id="7" name="正方形/長方形 6"/>
          <p:cNvSpPr/>
          <p:nvPr/>
        </p:nvSpPr>
        <p:spPr>
          <a:xfrm>
            <a:off x="3886203" y="6174"/>
            <a:ext cx="4413388" cy="307777"/>
          </a:xfrm>
          <a:prstGeom prst="rect">
            <a:avLst/>
          </a:prstGeom>
        </p:spPr>
        <p:txBody>
          <a:bodyPr wrap="none">
            <a:spAutoFit/>
          </a:bodyPr>
          <a:lstStyle/>
          <a:p>
            <a:r>
              <a:rPr lang="en-US" altLang="ja-JP" sz="1400" dirty="0">
                <a:latin typeface="游ゴシック" panose="020B0400000000000000" pitchFamily="50" charset="-128"/>
                <a:ea typeface="游ゴシック" panose="020B0400000000000000" pitchFamily="50" charset="-128"/>
              </a:rPr>
              <a:t>Kernel</a:t>
            </a:r>
            <a:r>
              <a:rPr lang="ja-JP" altLang="en-US" sz="1400" dirty="0">
                <a:latin typeface="游ゴシック" panose="020B0400000000000000" pitchFamily="50" charset="-128"/>
                <a:ea typeface="游ゴシック" panose="020B0400000000000000" pitchFamily="50" charset="-128"/>
              </a:rPr>
              <a:t>社の最高戦略責任者（</a:t>
            </a:r>
            <a:r>
              <a:rPr lang="en-US" altLang="ja-JP" sz="1400" dirty="0">
                <a:latin typeface="游ゴシック" panose="020B0400000000000000" pitchFamily="50" charset="-128"/>
                <a:ea typeface="游ゴシック" panose="020B0400000000000000" pitchFamily="50" charset="-128"/>
              </a:rPr>
              <a:t>chief strategy officer</a:t>
            </a:r>
            <a:r>
              <a:rPr lang="ja-JP" altLang="en-US" sz="1400" dirty="0">
                <a:latin typeface="游ゴシック" panose="020B0400000000000000" pitchFamily="50" charset="-128"/>
                <a:ea typeface="游ゴシック" panose="020B0400000000000000" pitchFamily="50" charset="-128"/>
              </a:rPr>
              <a:t>）</a:t>
            </a:r>
          </a:p>
        </p:txBody>
      </p:sp>
      <p:sp>
        <p:nvSpPr>
          <p:cNvPr id="11" name="テキスト ボックス 10"/>
          <p:cNvSpPr txBox="1"/>
          <p:nvPr/>
        </p:nvSpPr>
        <p:spPr>
          <a:xfrm>
            <a:off x="11661781" y="6180890"/>
            <a:ext cx="533400" cy="400110"/>
          </a:xfrm>
          <a:prstGeom prst="rect">
            <a:avLst/>
          </a:prstGeom>
          <a:noFill/>
        </p:spPr>
        <p:txBody>
          <a:bodyPr wrap="square" rtlCol="0">
            <a:spAutoFit/>
          </a:bodyPr>
          <a:lstStyle/>
          <a:p>
            <a:pPr algn="ctr"/>
            <a:r>
              <a:rPr kumimoji="1" lang="en-US" altLang="ja-JP" sz="2000" b="1" dirty="0"/>
              <a:t>48</a:t>
            </a:r>
            <a:endParaRPr kumimoji="1" lang="ja-JP" altLang="en-US" sz="2000" b="1" dirty="0"/>
          </a:p>
        </p:txBody>
      </p:sp>
    </p:spTree>
    <p:extLst>
      <p:ext uri="{BB962C8B-B14F-4D97-AF65-F5344CB8AC3E}">
        <p14:creationId xmlns:p14="http://schemas.microsoft.com/office/powerpoint/2010/main" val="1693552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672" y="234307"/>
            <a:ext cx="3174656" cy="910068"/>
          </a:xfrm>
          <a:prstGeom prst="rect">
            <a:avLst/>
          </a:prstGeom>
        </p:spPr>
      </p:pic>
      <p:pic>
        <p:nvPicPr>
          <p:cNvPr id="7" name="図 6"/>
          <p:cNvPicPr>
            <a:picLocks noChangeAspect="1"/>
          </p:cNvPicPr>
          <p:nvPr/>
        </p:nvPicPr>
        <p:blipFill>
          <a:blip r:embed="rId4"/>
          <a:stretch>
            <a:fillRect/>
          </a:stretch>
        </p:blipFill>
        <p:spPr>
          <a:xfrm>
            <a:off x="-8246" y="1398886"/>
            <a:ext cx="12200245" cy="590550"/>
          </a:xfrm>
          <a:prstGeom prst="rect">
            <a:avLst/>
          </a:prstGeom>
        </p:spPr>
      </p:pic>
      <p:sp>
        <p:nvSpPr>
          <p:cNvPr id="8" name="正方形/長方形 7"/>
          <p:cNvSpPr/>
          <p:nvPr/>
        </p:nvSpPr>
        <p:spPr>
          <a:xfrm>
            <a:off x="5175938" y="1183720"/>
            <a:ext cx="1683474" cy="261610"/>
          </a:xfrm>
          <a:prstGeom prst="rect">
            <a:avLst/>
          </a:prstGeom>
        </p:spPr>
        <p:txBody>
          <a:bodyPr wrap="none">
            <a:spAutoFit/>
          </a:bodyPr>
          <a:lstStyle/>
          <a:p>
            <a:r>
              <a:rPr lang="en-US" altLang="ja-JP" sz="1100" dirty="0">
                <a:latin typeface="游ゴシック" panose="020B0400000000000000" pitchFamily="50" charset="-128"/>
                <a:ea typeface="游ゴシック" panose="020B0400000000000000" pitchFamily="50" charset="-128"/>
              </a:rPr>
              <a:t>https://kernel.co/#info</a:t>
            </a:r>
            <a:endParaRPr lang="ja-JP" altLang="en-US" sz="1100"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261038" y="2243947"/>
            <a:ext cx="11753162" cy="4093428"/>
          </a:xfrm>
          <a:prstGeom prst="rect">
            <a:avLst/>
          </a:prstGeom>
        </p:spPr>
        <p:txBody>
          <a:bodyPr wrap="square">
            <a:spAutoFit/>
          </a:bodyPr>
          <a:lstStyle/>
          <a:p>
            <a:r>
              <a:rPr lang="en-US" altLang="ja-JP" sz="2000" dirty="0">
                <a:latin typeface="游ゴシック" panose="020B0400000000000000" pitchFamily="50" charset="-128"/>
                <a:ea typeface="游ゴシック" panose="020B0400000000000000" pitchFamily="50" charset="-128"/>
              </a:rPr>
              <a:t>Kernel </a:t>
            </a:r>
            <a:r>
              <a:rPr lang="ja-JP" altLang="en-US" sz="2000" dirty="0">
                <a:latin typeface="游ゴシック" panose="020B0400000000000000" pitchFamily="50" charset="-128"/>
                <a:ea typeface="游ゴシック" panose="020B0400000000000000" pitchFamily="50" charset="-128"/>
              </a:rPr>
              <a:t>社は、ヒューマン・インテリジェンス（</a:t>
            </a:r>
            <a:r>
              <a:rPr lang="en-US" altLang="ja-JP" sz="2000" dirty="0">
                <a:latin typeface="游ゴシック" panose="020B0400000000000000" pitchFamily="50" charset="-128"/>
                <a:ea typeface="游ゴシック" panose="020B0400000000000000" pitchFamily="50" charset="-128"/>
              </a:rPr>
              <a:t>Human Intelligence</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HI</a:t>
            </a:r>
            <a:r>
              <a:rPr lang="ja-JP" altLang="en-US" sz="2000" dirty="0">
                <a:latin typeface="游ゴシック" panose="020B0400000000000000" pitchFamily="50" charset="-128"/>
                <a:ea typeface="游ゴシック" panose="020B0400000000000000" pitchFamily="50" charset="-128"/>
              </a:rPr>
              <a:t>）のスタートアップ。</a:t>
            </a:r>
          </a:p>
          <a:p>
            <a:r>
              <a:rPr lang="en-US" altLang="ja-JP" sz="2000" dirty="0">
                <a:latin typeface="游ゴシック" panose="020B0400000000000000" pitchFamily="50" charset="-128"/>
                <a:ea typeface="游ゴシック" panose="020B0400000000000000" pitchFamily="50" charset="-128"/>
              </a:rPr>
              <a:t>Kernel </a:t>
            </a:r>
            <a:r>
              <a:rPr lang="ja-JP" altLang="en-US" sz="2000" dirty="0">
                <a:latin typeface="游ゴシック" panose="020B0400000000000000" pitchFamily="50" charset="-128"/>
                <a:ea typeface="游ゴシック" panose="020B0400000000000000" pitchFamily="50" charset="-128"/>
              </a:rPr>
              <a:t>は当初、脳の海馬にチップを埋め込むことで、脳の記憶力を改善することを目指していた。インプラント技術「</a:t>
            </a:r>
            <a:r>
              <a:rPr lang="en-US" altLang="ja-JP" sz="2000" dirty="0">
                <a:latin typeface="游ゴシック" panose="020B0400000000000000" pitchFamily="50" charset="-128"/>
                <a:ea typeface="游ゴシック" panose="020B0400000000000000" pitchFamily="50" charset="-128"/>
              </a:rPr>
              <a:t>memory   implants</a:t>
            </a:r>
            <a:r>
              <a:rPr lang="ja-JP" altLang="en-US" sz="2000" dirty="0">
                <a:latin typeface="游ゴシック" panose="020B0400000000000000" pitchFamily="50" charset="-128"/>
                <a:ea typeface="游ゴシック" panose="020B0400000000000000" pitchFamily="50" charset="-128"/>
              </a:rPr>
              <a:t>」を開発したが開発継続を断念。</a:t>
            </a:r>
          </a:p>
          <a:p>
            <a:endParaRPr lang="ja-JP" altLang="en-US"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その後、</a:t>
            </a:r>
            <a:r>
              <a:rPr lang="en-US" altLang="ja-JP" sz="2000" dirty="0">
                <a:latin typeface="游ゴシック" panose="020B0400000000000000" pitchFamily="50" charset="-128"/>
                <a:ea typeface="游ゴシック" panose="020B0400000000000000" pitchFamily="50" charset="-128"/>
              </a:rPr>
              <a:t>Kernel </a:t>
            </a:r>
            <a:r>
              <a:rPr lang="ja-JP" altLang="en-US" sz="2000" dirty="0">
                <a:latin typeface="游ゴシック" panose="020B0400000000000000" pitchFamily="50" charset="-128"/>
                <a:ea typeface="游ゴシック" panose="020B0400000000000000" pitchFamily="50" charset="-128"/>
              </a:rPr>
              <a:t>は、</a:t>
            </a:r>
            <a:r>
              <a:rPr lang="ja-JP" altLang="en-US" sz="2000" b="1" dirty="0">
                <a:latin typeface="游ゴシック" panose="020B0400000000000000" pitchFamily="50" charset="-128"/>
                <a:ea typeface="游ゴシック" panose="020B0400000000000000" pitchFamily="50" charset="-128"/>
              </a:rPr>
              <a:t>うつ病やアルツハイマー病などの神経疾患治療を目的とした低侵襲の技術開発</a:t>
            </a:r>
            <a:r>
              <a:rPr lang="ja-JP" altLang="en-US" sz="2000" dirty="0">
                <a:latin typeface="游ゴシック" panose="020B0400000000000000" pitchFamily="50" charset="-128"/>
                <a:ea typeface="游ゴシック" panose="020B0400000000000000" pitchFamily="50" charset="-128"/>
              </a:rPr>
              <a:t>に軸足を変えた。</a:t>
            </a:r>
            <a:r>
              <a:rPr lang="en-US" altLang="ja-JP" sz="2000" dirty="0">
                <a:latin typeface="游ゴシック" panose="020B0400000000000000" pitchFamily="50" charset="-128"/>
                <a:ea typeface="游ゴシック" panose="020B0400000000000000" pitchFamily="50" charset="-128"/>
              </a:rPr>
              <a:t>2017 </a:t>
            </a:r>
            <a:r>
              <a:rPr lang="ja-JP" altLang="en-US" sz="2000" dirty="0">
                <a:latin typeface="游ゴシック" panose="020B0400000000000000" pitchFamily="50" charset="-128"/>
                <a:ea typeface="游ゴシック" panose="020B0400000000000000" pitchFamily="50" charset="-128"/>
              </a:rPr>
              <a:t>年 </a:t>
            </a:r>
            <a:r>
              <a:rPr lang="en-US" altLang="ja-JP" sz="2000" dirty="0">
                <a:latin typeface="游ゴシック" panose="020B0400000000000000" pitchFamily="50" charset="-128"/>
                <a:ea typeface="游ゴシック" panose="020B0400000000000000" pitchFamily="50" charset="-128"/>
              </a:rPr>
              <a:t>2 </a:t>
            </a:r>
            <a:r>
              <a:rPr lang="ja-JP" altLang="en-US" sz="2000" dirty="0">
                <a:latin typeface="游ゴシック" panose="020B0400000000000000" pitchFamily="50" charset="-128"/>
                <a:ea typeface="游ゴシック" panose="020B0400000000000000" pitchFamily="50" charset="-128"/>
              </a:rPr>
              <a:t>月、</a:t>
            </a:r>
            <a:r>
              <a:rPr lang="en-US" altLang="ja-JP" sz="2000" dirty="0">
                <a:latin typeface="游ゴシック" panose="020B0400000000000000" pitchFamily="50" charset="-128"/>
                <a:ea typeface="游ゴシック" panose="020B0400000000000000" pitchFamily="50" charset="-128"/>
              </a:rPr>
              <a:t>Kendall Research Systems</a:t>
            </a:r>
            <a:r>
              <a:rPr lang="ja-JP" altLang="en-US" sz="2000" dirty="0">
                <a:latin typeface="游ゴシック" panose="020B0400000000000000" pitchFamily="50" charset="-128"/>
                <a:ea typeface="游ゴシック" panose="020B0400000000000000" pitchFamily="50" charset="-128"/>
              </a:rPr>
              <a:t>（</a:t>
            </a:r>
            <a:r>
              <a:rPr lang="en-US" altLang="ja-JP" sz="2000" dirty="0">
                <a:latin typeface="游ゴシック" panose="020B0400000000000000" pitchFamily="50" charset="-128"/>
                <a:ea typeface="游ゴシック" panose="020B0400000000000000" pitchFamily="50" charset="-128"/>
              </a:rPr>
              <a:t>KRS</a:t>
            </a:r>
            <a:r>
              <a:rPr lang="ja-JP" altLang="en-US" sz="2000" dirty="0">
                <a:latin typeface="游ゴシック" panose="020B0400000000000000" pitchFamily="50" charset="-128"/>
                <a:ea typeface="游ゴシック" panose="020B0400000000000000" pitchFamily="50" charset="-128"/>
              </a:rPr>
              <a:t>）買収。</a:t>
            </a:r>
            <a:r>
              <a:rPr lang="en-US" altLang="ja-JP" sz="2000" dirty="0">
                <a:latin typeface="游ゴシック" panose="020B0400000000000000" pitchFamily="50" charset="-128"/>
                <a:ea typeface="游ゴシック" panose="020B0400000000000000" pitchFamily="50" charset="-128"/>
              </a:rPr>
              <a:t>KRS </a:t>
            </a:r>
            <a:r>
              <a:rPr lang="ja-JP" altLang="en-US" sz="2000" dirty="0">
                <a:latin typeface="游ゴシック" panose="020B0400000000000000" pitchFamily="50" charset="-128"/>
                <a:ea typeface="游ゴシック" panose="020B0400000000000000" pitchFamily="50" charset="-128"/>
              </a:rPr>
              <a:t>は、</a:t>
            </a:r>
            <a:r>
              <a:rPr lang="en-US" altLang="ja-JP" sz="2000" dirty="0">
                <a:latin typeface="游ゴシック" panose="020B0400000000000000" pitchFamily="50" charset="-128"/>
                <a:ea typeface="游ゴシック" panose="020B0400000000000000" pitchFamily="50" charset="-128"/>
              </a:rPr>
              <a:t>MIT</a:t>
            </a:r>
            <a:r>
              <a:rPr lang="ja-JP" altLang="en-US" sz="2000" dirty="0">
                <a:latin typeface="游ゴシック" panose="020B0400000000000000" pitchFamily="50" charset="-128"/>
                <a:ea typeface="游ゴシック" panose="020B0400000000000000" pitchFamily="50" charset="-128"/>
              </a:rPr>
              <a:t>の合成神経生物学グループ（</a:t>
            </a:r>
            <a:r>
              <a:rPr lang="en-US" altLang="ja-JP" sz="2000" dirty="0">
                <a:latin typeface="游ゴシック" panose="020B0400000000000000" pitchFamily="50" charset="-128"/>
                <a:ea typeface="游ゴシック" panose="020B0400000000000000" pitchFamily="50" charset="-128"/>
              </a:rPr>
              <a:t>Synthetic Neurobiology Group</a:t>
            </a:r>
            <a:r>
              <a:rPr lang="ja-JP" altLang="en-US" sz="2000" dirty="0">
                <a:latin typeface="游ゴシック" panose="020B0400000000000000" pitchFamily="50" charset="-128"/>
                <a:ea typeface="游ゴシック" panose="020B0400000000000000" pitchFamily="50" charset="-128"/>
              </a:rPr>
              <a:t>）のスピンオフで、人工知能研究が著名な</a:t>
            </a:r>
            <a:r>
              <a:rPr lang="en-US" altLang="ja-JP" sz="2000" dirty="0">
                <a:latin typeface="游ゴシック" panose="020B0400000000000000" pitchFamily="50" charset="-128"/>
                <a:ea typeface="游ゴシック" panose="020B0400000000000000" pitchFamily="50" charset="-128"/>
              </a:rPr>
              <a:t>Adam </a:t>
            </a:r>
            <a:r>
              <a:rPr lang="en-US" altLang="ja-JP" sz="2000" dirty="0" err="1">
                <a:latin typeface="游ゴシック" panose="020B0400000000000000" pitchFamily="50" charset="-128"/>
                <a:ea typeface="游ゴシック" panose="020B0400000000000000" pitchFamily="50" charset="-128"/>
              </a:rPr>
              <a:t>H.Marbleston</a:t>
            </a:r>
            <a:r>
              <a:rPr lang="ja-JP" altLang="en-US" sz="2000" dirty="0">
                <a:latin typeface="游ゴシック" panose="020B0400000000000000" pitchFamily="50" charset="-128"/>
                <a:ea typeface="游ゴシック" panose="020B0400000000000000" pitchFamily="50" charset="-128"/>
              </a:rPr>
              <a:t>も参画。（次ページ）</a:t>
            </a:r>
          </a:p>
          <a:p>
            <a:endParaRPr lang="ja-JP" altLang="en-US" sz="2000" dirty="0">
              <a:latin typeface="游ゴシック" panose="020B0400000000000000" pitchFamily="50" charset="-128"/>
              <a:ea typeface="游ゴシック" panose="020B0400000000000000" pitchFamily="50" charset="-128"/>
            </a:endParaRPr>
          </a:p>
          <a:p>
            <a:r>
              <a:rPr lang="en-US" altLang="ja-JP" sz="2000" dirty="0">
                <a:latin typeface="游ゴシック" panose="020B0400000000000000" pitchFamily="50" charset="-128"/>
                <a:ea typeface="游ゴシック" panose="020B0400000000000000" pitchFamily="50" charset="-128"/>
              </a:rPr>
              <a:t>Kernel</a:t>
            </a:r>
            <a:r>
              <a:rPr lang="ja-JP" altLang="en-US" sz="2000" dirty="0">
                <a:latin typeface="游ゴシック" panose="020B0400000000000000" pitchFamily="50" charset="-128"/>
                <a:ea typeface="游ゴシック" panose="020B0400000000000000" pitchFamily="50" charset="-128"/>
              </a:rPr>
              <a:t>は、</a:t>
            </a:r>
            <a:r>
              <a:rPr lang="ja-JP" altLang="en-US" sz="2000" b="1" dirty="0">
                <a:latin typeface="游ゴシック" panose="020B0400000000000000" pitchFamily="50" charset="-128"/>
                <a:ea typeface="游ゴシック" panose="020B0400000000000000" pitchFamily="50" charset="-128"/>
              </a:rPr>
              <a:t>神経活動を活性化させる技術の開発</a:t>
            </a:r>
            <a:r>
              <a:rPr lang="ja-JP" altLang="en-US" sz="2000" dirty="0">
                <a:latin typeface="游ゴシック" panose="020B0400000000000000" pitchFamily="50" charset="-128"/>
                <a:ea typeface="游ゴシック" panose="020B0400000000000000" pitchFamily="50" charset="-128"/>
              </a:rPr>
              <a:t>に取り組んでおり、脳の表面に電極を装着した針状のプローブを用いたり、</a:t>
            </a:r>
            <a:r>
              <a:rPr lang="ja-JP" altLang="en-US" sz="2000" b="1" dirty="0">
                <a:latin typeface="游ゴシック" panose="020B0400000000000000" pitchFamily="50" charset="-128"/>
                <a:ea typeface="游ゴシック" panose="020B0400000000000000" pitchFamily="50" charset="-128"/>
              </a:rPr>
              <a:t>脳の血管に通した光ファイバーを用いる方法</a:t>
            </a:r>
            <a:r>
              <a:rPr lang="ja-JP" altLang="en-US" sz="2000" dirty="0">
                <a:latin typeface="游ゴシック" panose="020B0400000000000000" pitchFamily="50" charset="-128"/>
                <a:ea typeface="游ゴシック" panose="020B0400000000000000" pitchFamily="50" charset="-128"/>
              </a:rPr>
              <a:t>等を模索している。</a:t>
            </a:r>
            <a:endParaRPr lang="en-US" altLang="ja-JP" sz="2000" dirty="0">
              <a:latin typeface="游ゴシック" panose="020B0400000000000000" pitchFamily="50" charset="-128"/>
              <a:ea typeface="游ゴシック" panose="020B0400000000000000" pitchFamily="50" charset="-128"/>
            </a:endParaRPr>
          </a:p>
          <a:p>
            <a:r>
              <a:rPr lang="en-US" altLang="ja-JP" sz="2000" dirty="0">
                <a:latin typeface="游ゴシック" panose="020B0400000000000000" pitchFamily="50" charset="-128"/>
                <a:ea typeface="游ゴシック" panose="020B0400000000000000" pitchFamily="50" charset="-128"/>
              </a:rPr>
              <a:t>Kernel</a:t>
            </a:r>
            <a:r>
              <a:rPr lang="ja-JP" altLang="en-US" sz="2000" dirty="0">
                <a:latin typeface="游ゴシック" panose="020B0400000000000000" pitchFamily="50" charset="-128"/>
                <a:ea typeface="游ゴシック" panose="020B0400000000000000" pitchFamily="50" charset="-128"/>
              </a:rPr>
              <a:t>は、将来的には非侵襲的手法で実現したいとの意向で、様々な脳インプラントも検討しているようだが、開発の詳細は不明。</a:t>
            </a:r>
          </a:p>
        </p:txBody>
      </p:sp>
      <p:sp>
        <p:nvSpPr>
          <p:cNvPr id="5" name="正方形/長方形 4"/>
          <p:cNvSpPr/>
          <p:nvPr/>
        </p:nvSpPr>
        <p:spPr>
          <a:xfrm>
            <a:off x="114300" y="6596390"/>
            <a:ext cx="6096000" cy="261610"/>
          </a:xfrm>
          <a:prstGeom prst="rect">
            <a:avLst/>
          </a:prstGeom>
        </p:spPr>
        <p:txBody>
          <a:bodyPr>
            <a:spAutoFit/>
          </a:bodyPr>
          <a:lstStyle/>
          <a:p>
            <a:r>
              <a:rPr lang="en-US" altLang="ja-JP" sz="1100" dirty="0"/>
              <a:t>https://www.bloomberg.com/research/stocks/private/snapshot.asp?privcapId=406258314</a:t>
            </a:r>
            <a:endParaRPr lang="ja-JP" altLang="en-US" sz="1100" dirty="0"/>
          </a:p>
        </p:txBody>
      </p:sp>
      <p:sp>
        <p:nvSpPr>
          <p:cNvPr id="9" name="テキスト ボックス 8"/>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47</a:t>
            </a:r>
            <a:endParaRPr kumimoji="1" lang="ja-JP" altLang="en-US" sz="2000" b="1" dirty="0"/>
          </a:p>
        </p:txBody>
      </p:sp>
    </p:spTree>
    <p:extLst>
      <p:ext uri="{BB962C8B-B14F-4D97-AF65-F5344CB8AC3E}">
        <p14:creationId xmlns:p14="http://schemas.microsoft.com/office/powerpoint/2010/main" val="34283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Neuralink</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1863" y="242798"/>
            <a:ext cx="2002024" cy="646109"/>
          </a:xfrm>
          <a:prstGeom prst="rect">
            <a:avLst/>
          </a:prstGeom>
        </p:spPr>
      </p:pic>
      <p:pic>
        <p:nvPicPr>
          <p:cNvPr id="5" name="image7.jpeg"/>
          <p:cNvPicPr/>
          <p:nvPr/>
        </p:nvPicPr>
        <p:blipFill>
          <a:blip r:embed="rId5" cstate="print"/>
          <a:stretch>
            <a:fillRect/>
          </a:stretch>
        </p:blipFill>
        <p:spPr>
          <a:xfrm>
            <a:off x="6886597" y="1408259"/>
            <a:ext cx="4429103" cy="2782741"/>
          </a:xfrm>
          <a:prstGeom prst="rect">
            <a:avLst/>
          </a:prstGeom>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238" y="1408259"/>
            <a:ext cx="4803667" cy="5391616"/>
          </a:xfrm>
          <a:prstGeom prst="rect">
            <a:avLst/>
          </a:prstGeom>
        </p:spPr>
      </p:pic>
      <p:pic>
        <p:nvPicPr>
          <p:cNvPr id="3074" name="Picture 2" descr="electroencephalograph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6597" y="4394874"/>
            <a:ext cx="4494450" cy="224722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642932" y="1031925"/>
            <a:ext cx="1043837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頭蓋骨の内側に針を使ってネットを注入する。注入 された網目ネットが広がり、大脳皮質を覆う。この網目ネットは、神経活動を測定する電極で構成。</a:t>
            </a:r>
          </a:p>
        </p:txBody>
      </p:sp>
      <p:sp>
        <p:nvSpPr>
          <p:cNvPr id="9" name="正方形/長方形 8"/>
          <p:cNvSpPr/>
          <p:nvPr/>
        </p:nvSpPr>
        <p:spPr>
          <a:xfrm>
            <a:off x="8304160" y="1408259"/>
            <a:ext cx="1324080" cy="369332"/>
          </a:xfrm>
          <a:prstGeom prst="rect">
            <a:avLst/>
          </a:prstGeom>
        </p:spPr>
        <p:txBody>
          <a:bodyPr wrap="none">
            <a:spAutoFit/>
          </a:bodyPr>
          <a:lstStyle/>
          <a:p>
            <a:r>
              <a:rPr lang="en-US" altLang="ja-JP" dirty="0">
                <a:latin typeface="Arial" panose="020B0604020202020204" pitchFamily="34" charset="0"/>
                <a:ea typeface="Arial" panose="020B0604020202020204" pitchFamily="34" charset="0"/>
                <a:cs typeface="Noto Sans CJK JP Regular"/>
              </a:rPr>
              <a:t>neural</a:t>
            </a:r>
            <a:r>
              <a:rPr lang="en-US" altLang="ja-JP" spc="85" dirty="0">
                <a:latin typeface="Arial" panose="020B0604020202020204" pitchFamily="34" charset="0"/>
                <a:ea typeface="Arial" panose="020B0604020202020204" pitchFamily="34" charset="0"/>
                <a:cs typeface="Noto Sans CJK JP Regular"/>
              </a:rPr>
              <a:t> </a:t>
            </a:r>
            <a:r>
              <a:rPr lang="en-US" altLang="ja-JP" dirty="0">
                <a:latin typeface="Arial" panose="020B0604020202020204" pitchFamily="34" charset="0"/>
                <a:ea typeface="Arial" panose="020B0604020202020204" pitchFamily="34" charset="0"/>
                <a:cs typeface="Noto Sans CJK JP Regular"/>
              </a:rPr>
              <a:t>lace</a:t>
            </a:r>
            <a:endParaRPr lang="ja-JP" altLang="en-US" dirty="0"/>
          </a:p>
        </p:txBody>
      </p:sp>
      <p:sp>
        <p:nvSpPr>
          <p:cNvPr id="10" name="テキスト ボックス 9"/>
          <p:cNvSpPr txBox="1"/>
          <p:nvPr/>
        </p:nvSpPr>
        <p:spPr>
          <a:xfrm>
            <a:off x="11658600" y="6457890"/>
            <a:ext cx="533400" cy="400110"/>
          </a:xfrm>
          <a:prstGeom prst="rect">
            <a:avLst/>
          </a:prstGeom>
          <a:noFill/>
        </p:spPr>
        <p:txBody>
          <a:bodyPr wrap="square" rtlCol="0">
            <a:spAutoFit/>
          </a:bodyPr>
          <a:lstStyle/>
          <a:p>
            <a:pPr algn="ctr"/>
            <a:r>
              <a:rPr lang="en-US" altLang="ja-JP" sz="2000" b="1" dirty="0"/>
              <a:t>49</a:t>
            </a:r>
            <a:endParaRPr kumimoji="1" lang="ja-JP" altLang="en-US" sz="2000" b="1" dirty="0"/>
          </a:p>
        </p:txBody>
      </p:sp>
    </p:spTree>
    <p:extLst>
      <p:ext uri="{BB962C8B-B14F-4D97-AF65-F5344CB8AC3E}">
        <p14:creationId xmlns:p14="http://schemas.microsoft.com/office/powerpoint/2010/main" val="1319679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DEKA</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381000" y="1502688"/>
            <a:ext cx="11493500" cy="1477328"/>
          </a:xfrm>
          <a:prstGeom prst="rect">
            <a:avLst/>
          </a:prstGeom>
        </p:spPr>
        <p:txBody>
          <a:bodyPr wrap="square">
            <a:spAutoFit/>
          </a:bodyPr>
          <a:lstStyle/>
          <a:p>
            <a:r>
              <a:rPr lang="ja-JP" altLang="en-US" b="1" dirty="0">
                <a:latin typeface="游ゴシック" panose="020B0400000000000000" pitchFamily="50" charset="-128"/>
                <a:ea typeface="游ゴシック" panose="020B0400000000000000" pitchFamily="50" charset="-128"/>
              </a:rPr>
              <a:t>ジョンズホプキンス大学と、ニューハンプシャー州マンチェスターに拠点を置くモビリティ・ソリューション企業</a:t>
            </a:r>
            <a:r>
              <a:rPr lang="en-US" altLang="ja-JP" b="1" dirty="0">
                <a:latin typeface="游ゴシック" panose="020B0400000000000000" pitchFamily="50" charset="-128"/>
                <a:ea typeface="游ゴシック" panose="020B0400000000000000" pitchFamily="50" charset="-128"/>
              </a:rPr>
              <a:t>DEKA Research and Development Corporation</a:t>
            </a:r>
            <a:r>
              <a:rPr lang="ja-JP" altLang="en-US" b="1" dirty="0">
                <a:latin typeface="游ゴシック" panose="020B0400000000000000" pitchFamily="50" charset="-128"/>
                <a:ea typeface="游ゴシック" panose="020B0400000000000000" pitchFamily="50" charset="-128"/>
              </a:rPr>
              <a:t>が、「</a:t>
            </a:r>
            <a:r>
              <a:rPr lang="en-US" altLang="ja-JP" b="1" dirty="0">
                <a:latin typeface="游ゴシック" panose="020B0400000000000000" pitchFamily="50" charset="-128"/>
                <a:ea typeface="游ゴシック" panose="020B0400000000000000" pitchFamily="50" charset="-128"/>
              </a:rPr>
              <a:t>LUKE Arm</a:t>
            </a:r>
            <a:r>
              <a:rPr lang="ja-JP" altLang="en-US" b="1" dirty="0">
                <a:latin typeface="游ゴシック" panose="020B0400000000000000" pitchFamily="50" charset="-128"/>
                <a:ea typeface="游ゴシック" panose="020B0400000000000000" pitchFamily="50" charset="-128"/>
              </a:rPr>
              <a:t>」と呼ばれる人工装具を開発。</a:t>
            </a:r>
            <a:r>
              <a:rPr lang="en-US" altLang="ja-JP" b="1" dirty="0">
                <a:latin typeface="游ゴシック" panose="020B0400000000000000" pitchFamily="50" charset="-128"/>
                <a:ea typeface="游ゴシック" panose="020B0400000000000000" pitchFamily="50" charset="-128"/>
              </a:rPr>
              <a:t>LUKE Arm </a:t>
            </a:r>
            <a:r>
              <a:rPr lang="ja-JP" altLang="en-US" b="1" dirty="0">
                <a:latin typeface="游ゴシック" panose="020B0400000000000000" pitchFamily="50" charset="-128"/>
                <a:ea typeface="游ゴシック" panose="020B0400000000000000" pitchFamily="50" charset="-128"/>
              </a:rPr>
              <a:t>では、脳信号を受信する神経を使用者の機能している筋肉群に埋め込み、それを利用して腕とロボット義手にかかっている圧力を使用者に伝えるフィードバック・システムを制御する。このシステムによって、従来の人工装具より も、より正確かつ自然な義手の制御が可能。</a:t>
            </a:r>
          </a:p>
        </p:txBody>
      </p:sp>
      <p:sp>
        <p:nvSpPr>
          <p:cNvPr id="5" name="正方形/長方形 4"/>
          <p:cNvSpPr/>
          <p:nvPr/>
        </p:nvSpPr>
        <p:spPr>
          <a:xfrm>
            <a:off x="2056" y="6280919"/>
            <a:ext cx="8386762" cy="577081"/>
          </a:xfrm>
          <a:prstGeom prst="rect">
            <a:avLst/>
          </a:prstGeom>
        </p:spPr>
        <p:txBody>
          <a:bodyPr wrap="square">
            <a:spAutoFit/>
          </a:bodyPr>
          <a:lstStyle/>
          <a:p>
            <a:r>
              <a:rPr lang="en-US" altLang="ja-JP" sz="1050" dirty="0"/>
              <a:t>(</a:t>
            </a:r>
            <a:r>
              <a:rPr lang="ja-JP" altLang="en-US" sz="1050" dirty="0"/>
              <a:t>出典）</a:t>
            </a:r>
            <a:r>
              <a:rPr lang="en-US" altLang="ja-JP" sz="1050" dirty="0"/>
              <a:t>https://www.extremetech.com/extreme/182202-fda-approves-the-deka-arm-the-first-commercial-mind-controlled- prosthetic-arm</a:t>
            </a:r>
          </a:p>
          <a:p>
            <a:r>
              <a:rPr lang="ja-JP" altLang="en-US" sz="1050" dirty="0"/>
              <a:t>　　　 </a:t>
            </a:r>
            <a:r>
              <a:rPr lang="en-US" altLang="ja-JP" sz="1050" dirty="0"/>
              <a:t>https://newatlas.com/darpa-deka-luke-prosthetic-arm-mobius/44267/</a:t>
            </a:r>
          </a:p>
          <a:p>
            <a:r>
              <a:rPr lang="en-US" altLang="ja-JP" sz="1050" dirty="0"/>
              <a:t>              https://newatlas.com/darpa-deka-luke-prosthetic-arm-mobius/44267/</a:t>
            </a:r>
          </a:p>
        </p:txBody>
      </p:sp>
      <p:pic>
        <p:nvPicPr>
          <p:cNvPr id="6" name="image4.jpeg"/>
          <p:cNvPicPr/>
          <p:nvPr/>
        </p:nvPicPr>
        <p:blipFill>
          <a:blip r:embed="rId3" cstate="print"/>
          <a:stretch>
            <a:fillRect/>
          </a:stretch>
        </p:blipFill>
        <p:spPr>
          <a:xfrm>
            <a:off x="7233285" y="3038336"/>
            <a:ext cx="4641215" cy="3073400"/>
          </a:xfrm>
          <a:prstGeom prst="rect">
            <a:avLst/>
          </a:prstGeom>
        </p:spPr>
      </p:pic>
      <p:sp>
        <p:nvSpPr>
          <p:cNvPr id="7" name="正方形/長方形 6"/>
          <p:cNvSpPr/>
          <p:nvPr/>
        </p:nvSpPr>
        <p:spPr>
          <a:xfrm>
            <a:off x="381000" y="3074445"/>
            <a:ext cx="6248400" cy="1477328"/>
          </a:xfrm>
          <a:prstGeom prst="rect">
            <a:avLst/>
          </a:prstGeom>
        </p:spPr>
        <p:txBody>
          <a:bodyPr wrap="square">
            <a:spAutoFit/>
          </a:bodyPr>
          <a:lstStyle/>
          <a:p>
            <a:r>
              <a:rPr lang="en-US" altLang="ja-JP" b="1" dirty="0">
                <a:latin typeface="游ゴシック" panose="020B0400000000000000" pitchFamily="50" charset="-128"/>
                <a:ea typeface="游ゴシック" panose="020B0400000000000000" pitchFamily="50" charset="-128"/>
              </a:rPr>
              <a:t>DEKA</a:t>
            </a:r>
            <a:r>
              <a:rPr lang="ja-JP" altLang="en-US" b="1" dirty="0">
                <a:latin typeface="游ゴシック" panose="020B0400000000000000" pitchFamily="50" charset="-128"/>
                <a:ea typeface="游ゴシック" panose="020B0400000000000000" pitchFamily="50" charset="-128"/>
              </a:rPr>
              <a:t>社は、</a:t>
            </a:r>
            <a:r>
              <a:rPr lang="en-US" altLang="ja-JP" b="1" dirty="0">
                <a:latin typeface="游ゴシック" panose="020B0400000000000000" pitchFamily="50" charset="-128"/>
                <a:ea typeface="游ゴシック" panose="020B0400000000000000" pitchFamily="50" charset="-128"/>
              </a:rPr>
              <a:t>2006</a:t>
            </a:r>
            <a:r>
              <a:rPr lang="ja-JP" altLang="en-US" b="1" dirty="0">
                <a:latin typeface="游ゴシック" panose="020B0400000000000000" pitchFamily="50" charset="-128"/>
                <a:ea typeface="游ゴシック" panose="020B0400000000000000" pitchFamily="50" charset="-128"/>
              </a:rPr>
              <a:t>年に義手の開発に着手、</a:t>
            </a:r>
            <a:r>
              <a:rPr lang="en-US" altLang="ja-JP" b="1" dirty="0">
                <a:latin typeface="游ゴシック" panose="020B0400000000000000" pitchFamily="50" charset="-128"/>
                <a:ea typeface="游ゴシック" panose="020B0400000000000000" pitchFamily="50" charset="-128"/>
              </a:rPr>
              <a:t>2014 </a:t>
            </a:r>
            <a:r>
              <a:rPr lang="ja-JP" altLang="en-US" b="1" dirty="0">
                <a:latin typeface="游ゴシック" panose="020B0400000000000000" pitchFamily="50" charset="-128"/>
                <a:ea typeface="游ゴシック" panose="020B0400000000000000" pitchFamily="50" charset="-128"/>
              </a:rPr>
              <a:t>年に義手の商業化と販売で </a:t>
            </a:r>
            <a:r>
              <a:rPr lang="en-US" altLang="ja-JP" b="1" dirty="0">
                <a:latin typeface="游ゴシック" panose="020B0400000000000000" pitchFamily="50" charset="-128"/>
                <a:ea typeface="游ゴシック" panose="020B0400000000000000" pitchFamily="50" charset="-128"/>
              </a:rPr>
              <a:t>FDA </a:t>
            </a:r>
            <a:r>
              <a:rPr lang="ja-JP" altLang="en-US" b="1" dirty="0">
                <a:latin typeface="游ゴシック" panose="020B0400000000000000" pitchFamily="50" charset="-128"/>
                <a:ea typeface="游ゴシック" panose="020B0400000000000000" pitchFamily="50" charset="-128"/>
              </a:rPr>
              <a:t>から承認を取得。</a:t>
            </a:r>
            <a:r>
              <a:rPr lang="en-US" altLang="ja-JP" b="1" dirty="0">
                <a:latin typeface="游ゴシック" panose="020B0400000000000000" pitchFamily="50" charset="-128"/>
                <a:ea typeface="游ゴシック" panose="020B0400000000000000" pitchFamily="50" charset="-128"/>
              </a:rPr>
              <a:t>2016 </a:t>
            </a:r>
            <a:r>
              <a:rPr lang="ja-JP" altLang="en-US" b="1" dirty="0">
                <a:latin typeface="游ゴシック" panose="020B0400000000000000" pitchFamily="50" charset="-128"/>
                <a:ea typeface="游ゴシック" panose="020B0400000000000000" pitchFamily="50" charset="-128"/>
              </a:rPr>
              <a:t>年に発売。</a:t>
            </a:r>
            <a:endParaRPr lang="en-US" altLang="ja-JP" b="1" dirty="0">
              <a:latin typeface="游ゴシック" panose="020B0400000000000000" pitchFamily="50" charset="-128"/>
              <a:ea typeface="游ゴシック" panose="020B0400000000000000" pitchFamily="50" charset="-128"/>
            </a:endParaRPr>
          </a:p>
          <a:p>
            <a:r>
              <a:rPr lang="ja-JP" altLang="en-US" b="1" dirty="0">
                <a:latin typeface="游ゴシック" panose="020B0400000000000000" pitchFamily="50" charset="-128"/>
                <a:ea typeface="游ゴシック" panose="020B0400000000000000" pitchFamily="50" charset="-128"/>
              </a:rPr>
              <a:t>現在は </a:t>
            </a:r>
            <a:r>
              <a:rPr lang="en-US" altLang="ja-JP" b="1" dirty="0">
                <a:latin typeface="游ゴシック" panose="020B0400000000000000" pitchFamily="50" charset="-128"/>
                <a:ea typeface="游ゴシック" panose="020B0400000000000000" pitchFamily="50" charset="-128"/>
              </a:rPr>
              <a:t>DEKA </a:t>
            </a:r>
            <a:r>
              <a:rPr lang="ja-JP" altLang="en-US" b="1" dirty="0">
                <a:latin typeface="游ゴシック" panose="020B0400000000000000" pitchFamily="50" charset="-128"/>
                <a:ea typeface="游ゴシック" panose="020B0400000000000000" pitchFamily="50" charset="-128"/>
              </a:rPr>
              <a:t>がニューハンプシャー州マンチェスターに設立した「</a:t>
            </a:r>
            <a:r>
              <a:rPr lang="en-US" altLang="ja-JP" b="1" dirty="0">
                <a:latin typeface="游ゴシック" panose="020B0400000000000000" pitchFamily="50" charset="-128"/>
                <a:ea typeface="游ゴシック" panose="020B0400000000000000" pitchFamily="50" charset="-128"/>
              </a:rPr>
              <a:t>Mobius Bionics</a:t>
            </a:r>
            <a:r>
              <a:rPr lang="ja-JP" altLang="en-US" b="1" dirty="0">
                <a:latin typeface="游ゴシック" panose="020B0400000000000000" pitchFamily="50" charset="-128"/>
                <a:ea typeface="游ゴシック" panose="020B0400000000000000" pitchFamily="50" charset="-128"/>
              </a:rPr>
              <a:t>」が、</a:t>
            </a:r>
            <a:r>
              <a:rPr lang="en-US" altLang="ja-JP" b="1" dirty="0">
                <a:latin typeface="游ゴシック" panose="020B0400000000000000" pitchFamily="50" charset="-128"/>
                <a:ea typeface="游ゴシック" panose="020B0400000000000000" pitchFamily="50" charset="-128"/>
              </a:rPr>
              <a:t>LUKE Arm</a:t>
            </a:r>
            <a:r>
              <a:rPr lang="ja-JP" altLang="en-US" b="1" dirty="0">
                <a:latin typeface="游ゴシック" panose="020B0400000000000000" pitchFamily="50" charset="-128"/>
                <a:ea typeface="游ゴシック" panose="020B0400000000000000" pitchFamily="50" charset="-128"/>
              </a:rPr>
              <a:t>の製造・販売を行っている。</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 y="4351759"/>
            <a:ext cx="3124200" cy="1929160"/>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0101">
            <a:off x="2370320" y="4133089"/>
            <a:ext cx="3688080" cy="2276593"/>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94208">
            <a:off x="4466509" y="4052377"/>
            <a:ext cx="3104891" cy="1916599"/>
          </a:xfrm>
          <a:prstGeom prst="rect">
            <a:avLst/>
          </a:prstGeom>
        </p:spPr>
      </p:pic>
      <p:sp>
        <p:nvSpPr>
          <p:cNvPr id="11" name="正方形/長方形 10"/>
          <p:cNvSpPr/>
          <p:nvPr/>
        </p:nvSpPr>
        <p:spPr>
          <a:xfrm>
            <a:off x="1702435" y="4157305"/>
            <a:ext cx="2573397" cy="307777"/>
          </a:xfrm>
          <a:prstGeom prst="rect">
            <a:avLst/>
          </a:prstGeom>
        </p:spPr>
        <p:txBody>
          <a:bodyPr wrap="none">
            <a:spAutoFit/>
          </a:bodyPr>
          <a:lstStyle/>
          <a:p>
            <a:r>
              <a:rPr lang="en-US" altLang="ja-JP" sz="1400" dirty="0"/>
              <a:t>http://www.mobiusbionics.com/</a:t>
            </a:r>
            <a:endParaRPr lang="ja-JP" altLang="en-US" sz="1400" dirty="0"/>
          </a:p>
        </p:txBody>
      </p:sp>
      <p:sp>
        <p:nvSpPr>
          <p:cNvPr id="12" name="テキスト ボックス 11"/>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50</a:t>
            </a:r>
            <a:endParaRPr kumimoji="1" lang="ja-JP" altLang="en-US" sz="2000" b="1" dirty="0"/>
          </a:p>
        </p:txBody>
      </p:sp>
    </p:spTree>
    <p:extLst>
      <p:ext uri="{BB962C8B-B14F-4D97-AF65-F5344CB8AC3E}">
        <p14:creationId xmlns:p14="http://schemas.microsoft.com/office/powerpoint/2010/main" val="2007137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8809"/>
            <a:ext cx="2231958" cy="2040382"/>
          </a:xfrm>
          <a:prstGeom prst="rect">
            <a:avLst/>
          </a:prstGeom>
        </p:spPr>
      </p:pic>
      <p:sp>
        <p:nvSpPr>
          <p:cNvPr id="3" name="テキスト ボックス 2"/>
          <p:cNvSpPr txBox="1"/>
          <p:nvPr/>
        </p:nvSpPr>
        <p:spPr>
          <a:xfrm>
            <a:off x="2139950" y="30569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（３）脳科学</a:t>
            </a:r>
            <a:r>
              <a:rPr kumimoji="1" lang="en-US" altLang="ja-JP" sz="4400" b="1" dirty="0">
                <a:latin typeface="游ゴシック" panose="020B0400000000000000" pitchFamily="50" charset="-128"/>
                <a:ea typeface="游ゴシック" panose="020B0400000000000000" pitchFamily="50" charset="-128"/>
              </a:rPr>
              <a:t>×ICT</a:t>
            </a:r>
            <a:r>
              <a:rPr kumimoji="1" lang="ja-JP" altLang="en-US" sz="4400" b="1" dirty="0">
                <a:latin typeface="游ゴシック" panose="020B0400000000000000" pitchFamily="50" charset="-128"/>
                <a:ea typeface="游ゴシック" panose="020B0400000000000000" pitchFamily="50" charset="-128"/>
              </a:rPr>
              <a:t>の狙い目</a:t>
            </a:r>
          </a:p>
        </p:txBody>
      </p:sp>
      <p:sp>
        <p:nvSpPr>
          <p:cNvPr id="4" name="テキスト ボックス 3"/>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51</a:t>
            </a:r>
            <a:endParaRPr kumimoji="1" lang="ja-JP" altLang="en-US" sz="2000" b="1" dirty="0"/>
          </a:p>
        </p:txBody>
      </p:sp>
    </p:spTree>
    <p:extLst>
      <p:ext uri="{BB962C8B-B14F-4D97-AF65-F5344CB8AC3E}">
        <p14:creationId xmlns:p14="http://schemas.microsoft.com/office/powerpoint/2010/main" val="2196863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18961" y="6629036"/>
            <a:ext cx="5497018" cy="261610"/>
          </a:xfrm>
          <a:prstGeom prst="rect">
            <a:avLst/>
          </a:prstGeom>
        </p:spPr>
        <p:txBody>
          <a:bodyPr wrap="none">
            <a:spAutoFit/>
          </a:bodyPr>
          <a:lstStyle/>
          <a:p>
            <a:r>
              <a:rPr lang="ja-JP" altLang="en-US" sz="1100" dirty="0">
                <a:latin typeface="+mn-ea"/>
              </a:rPr>
              <a:t>（出典）応用脳科学コンソーシアム </a:t>
            </a:r>
            <a:r>
              <a:rPr lang="en-US" altLang="ja-JP" sz="1100" dirty="0">
                <a:latin typeface="+mn-ea"/>
              </a:rPr>
              <a:t>http://www.keieiken.co.jp/can/about/index.html</a:t>
            </a:r>
            <a:endParaRPr lang="ja-JP" altLang="en-US" sz="1100" dirty="0">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24" y="406400"/>
            <a:ext cx="10196127" cy="6222636"/>
          </a:xfrm>
          <a:prstGeom prst="rect">
            <a:avLst/>
          </a:prstGeom>
        </p:spPr>
      </p:pic>
      <p:sp>
        <p:nvSpPr>
          <p:cNvPr id="2" name="テキスト ボックス 1"/>
          <p:cNvSpPr txBox="1"/>
          <p:nvPr/>
        </p:nvSpPr>
        <p:spPr>
          <a:xfrm>
            <a:off x="1778000" y="0"/>
            <a:ext cx="8966200" cy="461665"/>
          </a:xfrm>
          <a:prstGeom prst="rect">
            <a:avLst/>
          </a:prstGeom>
          <a:noFill/>
        </p:spPr>
        <p:txBody>
          <a:bodyPr wrap="square" rtlCol="0">
            <a:spAutoFit/>
          </a:bodyPr>
          <a:lstStyle/>
          <a:p>
            <a:pPr algn="ctr"/>
            <a:r>
              <a:rPr kumimoji="1" lang="ja-JP" altLang="en-US" sz="2400" b="1" dirty="0">
                <a:latin typeface="游ゴシック" panose="020B0400000000000000" pitchFamily="50" charset="-128"/>
                <a:ea typeface="游ゴシック" panose="020B0400000000000000" pitchFamily="50" charset="-128"/>
              </a:rPr>
              <a:t>個人的には、幅広い分野へ波及する領域を探索し調査している。</a:t>
            </a: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 y="0"/>
            <a:ext cx="1660457" cy="1517935"/>
          </a:xfrm>
          <a:prstGeom prst="rect">
            <a:avLst/>
          </a:prstGeom>
        </p:spPr>
      </p:pic>
      <p:sp>
        <p:nvSpPr>
          <p:cNvPr id="7" name="テキスト ボックス 6"/>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52</a:t>
            </a:r>
            <a:endParaRPr kumimoji="1" lang="ja-JP" altLang="en-US" sz="2000" b="1" dirty="0"/>
          </a:p>
        </p:txBody>
      </p:sp>
    </p:spTree>
    <p:extLst>
      <p:ext uri="{BB962C8B-B14F-4D97-AF65-F5344CB8AC3E}">
        <p14:creationId xmlns:p14="http://schemas.microsoft.com/office/powerpoint/2010/main" val="2577695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973" y="2302520"/>
            <a:ext cx="9033828" cy="4237928"/>
          </a:xfrm>
          <a:prstGeom prst="rect">
            <a:avLst/>
          </a:prstGeom>
        </p:spPr>
      </p:pic>
      <p:sp>
        <p:nvSpPr>
          <p:cNvPr id="3" name="正方形/長方形 2"/>
          <p:cNvSpPr/>
          <p:nvPr/>
        </p:nvSpPr>
        <p:spPr>
          <a:xfrm>
            <a:off x="283528" y="732860"/>
            <a:ext cx="11551920" cy="1569660"/>
          </a:xfrm>
          <a:prstGeom prst="rect">
            <a:avLst/>
          </a:prstGeom>
        </p:spPr>
        <p:txBody>
          <a:bodyPr wrap="square">
            <a:spAutoFit/>
          </a:bodyPr>
          <a:lstStyle/>
          <a:p>
            <a:r>
              <a:rPr lang="ja-JP" altLang="en-US" sz="1600" b="1" dirty="0">
                <a:latin typeface="游ゴシック" panose="020B0400000000000000" pitchFamily="50" charset="-128"/>
                <a:ea typeface="游ゴシック" panose="020B0400000000000000" pitchFamily="50" charset="-128"/>
              </a:rPr>
              <a:t>★脳活動を可視化することで消費者の嗜好や感性を明らかにしてマーケティング活動に応用する</a:t>
            </a:r>
            <a:r>
              <a:rPr lang="ja-JP" altLang="en-US" sz="1600" b="1" dirty="0">
                <a:solidFill>
                  <a:srgbClr val="FF0000"/>
                </a:solidFill>
                <a:latin typeface="游ゴシック" panose="020B0400000000000000" pitchFamily="50" charset="-128"/>
                <a:ea typeface="游ゴシック" panose="020B0400000000000000" pitchFamily="50" charset="-128"/>
              </a:rPr>
              <a:t>ニューロマーケティング</a:t>
            </a:r>
            <a:endParaRPr lang="en-US" altLang="ja-JP" sz="1600" b="1" dirty="0">
              <a:solidFill>
                <a:srgbClr val="FF0000"/>
              </a:solidFill>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★上記の結果を応用し</a:t>
            </a:r>
            <a:r>
              <a:rPr lang="ja-JP" altLang="en-US" sz="1600" b="1" dirty="0">
                <a:solidFill>
                  <a:srgbClr val="FF0000"/>
                </a:solidFill>
                <a:latin typeface="游ゴシック" panose="020B0400000000000000" pitchFamily="50" charset="-128"/>
                <a:ea typeface="游ゴシック" panose="020B0400000000000000" pitchFamily="50" charset="-128"/>
              </a:rPr>
              <a:t>感性価値を向上させた商品・サービス</a:t>
            </a:r>
            <a:r>
              <a:rPr lang="ja-JP" altLang="en-US" sz="1600" b="1" dirty="0">
                <a:latin typeface="游ゴシック" panose="020B0400000000000000" pitchFamily="50" charset="-128"/>
                <a:ea typeface="游ゴシック" panose="020B0400000000000000" pitchFamily="50" charset="-128"/>
              </a:rPr>
              <a:t>等の開発</a:t>
            </a:r>
            <a:endParaRPr lang="en-US" altLang="ja-JP" sz="1600" b="1" dirty="0">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a:t>
            </a:r>
            <a:r>
              <a:rPr lang="ja-JP" altLang="en-US" sz="1600" b="1" dirty="0">
                <a:solidFill>
                  <a:srgbClr val="FF0000"/>
                </a:solidFill>
                <a:latin typeface="游ゴシック" panose="020B0400000000000000" pitchFamily="50" charset="-128"/>
                <a:ea typeface="游ゴシック" panose="020B0400000000000000" pitchFamily="50" charset="-128"/>
              </a:rPr>
              <a:t>脳を模倣した高性能な人工知能・半導体</a:t>
            </a:r>
            <a:r>
              <a:rPr lang="ja-JP" altLang="en-US" sz="1600" b="1" dirty="0">
                <a:latin typeface="游ゴシック" panose="020B0400000000000000" pitchFamily="50" charset="-128"/>
                <a:ea typeface="游ゴシック" panose="020B0400000000000000" pitchFamily="50" charset="-128"/>
              </a:rPr>
              <a:t>の開発</a:t>
            </a:r>
            <a:endParaRPr lang="en-US" altLang="ja-JP" sz="1600" b="1" dirty="0">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★脳活動の情報を利用して外部機器を制御する</a:t>
            </a:r>
            <a:r>
              <a:rPr lang="en-US" altLang="ja-JP" sz="1600" b="1" dirty="0">
                <a:latin typeface="游ゴシック" panose="020B0400000000000000" pitchFamily="50" charset="-128"/>
                <a:ea typeface="游ゴシック" panose="020B0400000000000000" pitchFamily="50" charset="-128"/>
              </a:rPr>
              <a:t>BMI</a:t>
            </a:r>
            <a:r>
              <a:rPr lang="ja-JP" altLang="en-US" sz="1600" b="1" dirty="0">
                <a:latin typeface="游ゴシック" panose="020B0400000000000000" pitchFamily="50" charset="-128"/>
                <a:ea typeface="游ゴシック" panose="020B0400000000000000" pitchFamily="50" charset="-128"/>
              </a:rPr>
              <a:t>技術を応用した</a:t>
            </a:r>
            <a:r>
              <a:rPr lang="ja-JP" altLang="en-US" sz="1600" b="1" dirty="0">
                <a:solidFill>
                  <a:srgbClr val="FF0000"/>
                </a:solidFill>
                <a:latin typeface="游ゴシック" panose="020B0400000000000000" pitchFamily="50" charset="-128"/>
                <a:ea typeface="游ゴシック" panose="020B0400000000000000" pitchFamily="50" charset="-128"/>
              </a:rPr>
              <a:t>コミュニケーション支援器具・玩具等の製品開発</a:t>
            </a:r>
            <a:endParaRPr lang="en-US" altLang="ja-JP" sz="1600" b="1" dirty="0">
              <a:solidFill>
                <a:srgbClr val="FF0000"/>
              </a:solidFill>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★脳活動をその本人に自覚させることで、無意識を意識化することを実現する</a:t>
            </a:r>
            <a:r>
              <a:rPr lang="ja-JP" altLang="en-US" sz="1600" b="1" dirty="0">
                <a:solidFill>
                  <a:srgbClr val="FF0000"/>
                </a:solidFill>
                <a:latin typeface="游ゴシック" panose="020B0400000000000000" pitchFamily="50" charset="-128"/>
                <a:ea typeface="游ゴシック" panose="020B0400000000000000" pitchFamily="50" charset="-128"/>
              </a:rPr>
              <a:t>ニューロフィードバック技術</a:t>
            </a:r>
            <a:r>
              <a:rPr lang="ja-JP" altLang="en-US" sz="1600" b="1" dirty="0">
                <a:latin typeface="游ゴシック" panose="020B0400000000000000" pitchFamily="50" charset="-128"/>
                <a:ea typeface="游ゴシック" panose="020B0400000000000000" pitchFamily="50" charset="-128"/>
              </a:rPr>
              <a:t>を応用した</a:t>
            </a:r>
            <a:endParaRPr lang="en-US" altLang="ja-JP" sz="1600" b="1" dirty="0">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　リハビリテーション装置等の製品開発。</a:t>
            </a:r>
          </a:p>
        </p:txBody>
      </p:sp>
      <p:sp>
        <p:nvSpPr>
          <p:cNvPr id="4" name="正方形/長方形 3"/>
          <p:cNvSpPr/>
          <p:nvPr/>
        </p:nvSpPr>
        <p:spPr>
          <a:xfrm>
            <a:off x="3036064" y="6596390"/>
            <a:ext cx="6046848" cy="261610"/>
          </a:xfrm>
          <a:prstGeom prst="rect">
            <a:avLst/>
          </a:prstGeom>
        </p:spPr>
        <p:txBody>
          <a:bodyPr wrap="none">
            <a:spAutoFit/>
          </a:bodyPr>
          <a:lstStyle/>
          <a:p>
            <a:r>
              <a:rPr lang="ja-JP" altLang="en-US" sz="1100" dirty="0">
                <a:latin typeface="+mn-ea"/>
              </a:rPr>
              <a:t>（出典）応用脳科学コンソーシアム </a:t>
            </a:r>
            <a:r>
              <a:rPr lang="en-US" altLang="ja-JP" sz="1100" dirty="0">
                <a:latin typeface="+mn-ea"/>
              </a:rPr>
              <a:t>http://www.keieiken.co.jp/can/about/bussinessimpact.html</a:t>
            </a:r>
            <a:endParaRPr lang="ja-JP" altLang="en-US" sz="1100" dirty="0">
              <a:latin typeface="+mn-ea"/>
            </a:endParaRPr>
          </a:p>
        </p:txBody>
      </p:sp>
      <p:sp>
        <p:nvSpPr>
          <p:cNvPr id="5" name="正方形/長方形 4"/>
          <p:cNvSpPr/>
          <p:nvPr/>
        </p:nvSpPr>
        <p:spPr>
          <a:xfrm>
            <a:off x="2579688" y="0"/>
            <a:ext cx="6959600" cy="769441"/>
          </a:xfrm>
          <a:prstGeom prst="rect">
            <a:avLst/>
          </a:prstGeom>
        </p:spPr>
        <p:txBody>
          <a:bodyPr wrap="square">
            <a:spAutoFit/>
          </a:bodyPr>
          <a:lstStyle/>
          <a:p>
            <a:pPr algn="ctr"/>
            <a:r>
              <a:rPr lang="ja-JP" altLang="en-US" sz="4400" b="1" dirty="0">
                <a:latin typeface="HG丸ｺﾞｼｯｸM-PRO" panose="020F0600000000000000" pitchFamily="50" charset="-128"/>
                <a:ea typeface="HG丸ｺﾞｼｯｸM-PRO" panose="020F0600000000000000" pitchFamily="50" charset="-128"/>
              </a:rPr>
              <a:t>脳科学</a:t>
            </a:r>
            <a:r>
              <a:rPr lang="en-US" altLang="ja-JP" sz="4400" b="1" dirty="0">
                <a:latin typeface="HG丸ｺﾞｼｯｸM-PRO" panose="020F0600000000000000" pitchFamily="50" charset="-128"/>
                <a:ea typeface="HG丸ｺﾞｼｯｸM-PRO" panose="020F0600000000000000" pitchFamily="50" charset="-128"/>
              </a:rPr>
              <a:t>×ICT</a:t>
            </a:r>
            <a:endParaRPr lang="ja-JP" altLang="en-US" sz="4400" b="1" dirty="0">
              <a:latin typeface="HG丸ｺﾞｼｯｸM-PRO" panose="020F0600000000000000" pitchFamily="50" charset="-128"/>
              <a:ea typeface="HG丸ｺﾞｼｯｸM-PRO" panose="020F0600000000000000" pitchFamily="50" charset="-128"/>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3" y="1"/>
            <a:ext cx="885757" cy="809730"/>
          </a:xfrm>
          <a:prstGeom prst="rect">
            <a:avLst/>
          </a:prstGeom>
        </p:spPr>
      </p:pic>
      <p:sp>
        <p:nvSpPr>
          <p:cNvPr id="7" name="テキスト ボックス 6"/>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53</a:t>
            </a:r>
            <a:endParaRPr kumimoji="1" lang="ja-JP" altLang="en-US" sz="2000" b="1" dirty="0"/>
          </a:p>
        </p:txBody>
      </p:sp>
    </p:spTree>
    <p:extLst>
      <p:ext uri="{BB962C8B-B14F-4D97-AF65-F5344CB8AC3E}">
        <p14:creationId xmlns:p14="http://schemas.microsoft.com/office/powerpoint/2010/main" val="2882878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12192000" cy="769441"/>
          </a:xfrm>
          <a:prstGeom prst="rect">
            <a:avLst/>
          </a:prstGeom>
        </p:spPr>
        <p:txBody>
          <a:bodyPr wrap="square">
            <a:spAutoFit/>
          </a:bodyPr>
          <a:lstStyle/>
          <a:p>
            <a:pPr algn="ctr"/>
            <a:r>
              <a:rPr lang="ja-JP" altLang="en-US" sz="4400" b="1" dirty="0">
                <a:latin typeface="HG丸ｺﾞｼｯｸM-PRO" panose="020F0600000000000000" pitchFamily="50" charset="-128"/>
                <a:ea typeface="HG丸ｺﾞｼｯｸM-PRO" panose="020F0600000000000000" pitchFamily="50" charset="-128"/>
              </a:rPr>
              <a:t>　脳科学</a:t>
            </a:r>
            <a:r>
              <a:rPr lang="en-US" altLang="ja-JP" sz="4400" b="1" dirty="0">
                <a:latin typeface="HG丸ｺﾞｼｯｸM-PRO" panose="020F0600000000000000" pitchFamily="50" charset="-128"/>
                <a:ea typeface="HG丸ｺﾞｼｯｸM-PRO" panose="020F0600000000000000" pitchFamily="50" charset="-128"/>
              </a:rPr>
              <a:t>×ICT</a:t>
            </a:r>
            <a:r>
              <a:rPr lang="ja-JP" altLang="en-US" sz="4400" b="1" dirty="0">
                <a:latin typeface="HG丸ｺﾞｼｯｸM-PRO" panose="020F0600000000000000" pitchFamily="50" charset="-128"/>
                <a:ea typeface="HG丸ｺﾞｼｯｸM-PRO" panose="020F0600000000000000" pitchFamily="50" charset="-128"/>
              </a:rPr>
              <a:t>は「生活」に密着した領域</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4" y="1"/>
            <a:ext cx="1097502" cy="1003300"/>
          </a:xfrm>
          <a:prstGeom prst="rect">
            <a:avLst/>
          </a:prstGeom>
        </p:spPr>
      </p:pic>
      <p:pic>
        <p:nvPicPr>
          <p:cNvPr id="7"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1076870"/>
            <a:ext cx="763905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2"/>
          <p:cNvSpPr>
            <a:spLocks noChangeArrowheads="1"/>
          </p:cNvSpPr>
          <p:nvPr/>
        </p:nvSpPr>
        <p:spPr bwMode="auto">
          <a:xfrm>
            <a:off x="2749551" y="6627812"/>
            <a:ext cx="65151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（出典）内閣府革新的研究開発推進プログラム：</a:t>
            </a:r>
            <a:r>
              <a:rPr lang="en-US" altLang="ja-JP" sz="900">
                <a:latin typeface="Meiryo UI" panose="020B0604030504040204" pitchFamily="50" charset="-128"/>
                <a:ea typeface="Meiryo UI" panose="020B0604030504040204" pitchFamily="50" charset="-128"/>
              </a:rPr>
              <a:t>http://www.jst.go.jp/impact/yamakawa/pdf/2014symposium_BMI.pdf</a:t>
            </a:r>
            <a:endParaRPr lang="ja-JP" altLang="en-US" sz="900">
              <a:latin typeface="Meiryo UI" panose="020B0604030504040204" pitchFamily="50" charset="-128"/>
              <a:ea typeface="Meiryo UI" panose="020B0604030504040204" pitchFamily="50" charset="-128"/>
            </a:endParaRPr>
          </a:p>
        </p:txBody>
      </p:sp>
      <p:sp>
        <p:nvSpPr>
          <p:cNvPr id="9" name="正方形/長方形 8"/>
          <p:cNvSpPr/>
          <p:nvPr/>
        </p:nvSpPr>
        <p:spPr>
          <a:xfrm>
            <a:off x="9018588" y="2508959"/>
            <a:ext cx="2233612"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実環境実験設備（</a:t>
            </a:r>
            <a:r>
              <a:rPr lang="en-US" altLang="ja-JP" sz="1100" dirty="0">
                <a:solidFill>
                  <a:schemeClr val="tx1"/>
                </a:solidFill>
                <a:latin typeface="Meiryo UI" panose="020B0604030504040204" pitchFamily="50" charset="-128"/>
                <a:ea typeface="Meiryo UI" panose="020B0604030504040204" pitchFamily="50" charset="-128"/>
              </a:rPr>
              <a:t>BMI</a:t>
            </a:r>
            <a:r>
              <a:rPr lang="ja-JP" altLang="en-US" sz="1100" dirty="0">
                <a:solidFill>
                  <a:schemeClr val="tx1"/>
                </a:solidFill>
                <a:latin typeface="Meiryo UI" panose="020B0604030504040204" pitchFamily="50" charset="-128"/>
                <a:ea typeface="Meiryo UI" panose="020B0604030504040204" pitchFamily="50" charset="-128"/>
              </a:rPr>
              <a:t>ハウス）</a:t>
            </a:r>
          </a:p>
        </p:txBody>
      </p:sp>
      <p:sp>
        <p:nvSpPr>
          <p:cNvPr id="10" name="正方形/長方形 9"/>
          <p:cNvSpPr/>
          <p:nvPr/>
        </p:nvSpPr>
        <p:spPr>
          <a:xfrm>
            <a:off x="4711700" y="5734759"/>
            <a:ext cx="4379913" cy="32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アクチュエータ操作、住宅内操作、環境制御</a:t>
            </a:r>
          </a:p>
        </p:txBody>
      </p:sp>
      <p:sp>
        <p:nvSpPr>
          <p:cNvPr id="11" name="正方形/長方形 10"/>
          <p:cNvSpPr/>
          <p:nvPr/>
        </p:nvSpPr>
        <p:spPr>
          <a:xfrm>
            <a:off x="9569450" y="5823659"/>
            <a:ext cx="2401888" cy="20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dirty="0">
                <a:solidFill>
                  <a:schemeClr val="tx1"/>
                </a:solidFill>
                <a:latin typeface="Meiryo UI" panose="020B0604030504040204" pitchFamily="50" charset="-128"/>
                <a:ea typeface="Meiryo UI" panose="020B0604030504040204" pitchFamily="50" charset="-128"/>
              </a:rPr>
              <a:t>BMI</a:t>
            </a:r>
            <a:r>
              <a:rPr lang="ja-JP" altLang="en-US" sz="1100" dirty="0">
                <a:solidFill>
                  <a:schemeClr val="tx1"/>
                </a:solidFill>
                <a:latin typeface="Meiryo UI" panose="020B0604030504040204" pitchFamily="50" charset="-128"/>
                <a:ea typeface="Meiryo UI" panose="020B0604030504040204" pitchFamily="50" charset="-128"/>
              </a:rPr>
              <a:t>コミュニケーション支援方式</a:t>
            </a:r>
          </a:p>
        </p:txBody>
      </p:sp>
      <p:sp>
        <p:nvSpPr>
          <p:cNvPr id="12" name="正方形/長方形 5"/>
          <p:cNvSpPr>
            <a:spLocks noChangeArrowheads="1"/>
          </p:cNvSpPr>
          <p:nvPr/>
        </p:nvSpPr>
        <p:spPr bwMode="auto">
          <a:xfrm>
            <a:off x="3028952" y="1159748"/>
            <a:ext cx="6235699"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１．</a:t>
            </a:r>
            <a:r>
              <a:rPr lang="ja-JP" altLang="en-US" sz="1600" b="1" u="sng" dirty="0">
                <a:latin typeface="Meiryo UI" panose="020B0604030504040204" pitchFamily="50" charset="-128"/>
                <a:ea typeface="Meiryo UI" panose="020B0604030504040204" pitchFamily="50" charset="-128"/>
              </a:rPr>
              <a:t>携帯型脳活動計測装置（携帯型</a:t>
            </a:r>
            <a:r>
              <a:rPr lang="en-US" altLang="ja-JP" sz="1600" b="1" u="sng" dirty="0">
                <a:latin typeface="Meiryo UI" panose="020B0604030504040204" pitchFamily="50" charset="-128"/>
                <a:ea typeface="Meiryo UI" panose="020B0604030504040204" pitchFamily="50" charset="-128"/>
              </a:rPr>
              <a:t>BMI</a:t>
            </a:r>
            <a:r>
              <a:rPr lang="ja-JP" altLang="en-US" sz="1600" b="1" u="sng" dirty="0">
                <a:latin typeface="Meiryo UI" panose="020B0604030504040204" pitchFamily="50" charset="-128"/>
                <a:ea typeface="Meiryo UI" panose="020B0604030504040204" pitchFamily="50" charset="-128"/>
              </a:rPr>
              <a:t>）</a:t>
            </a:r>
          </a:p>
          <a:p>
            <a:pPr>
              <a:spcBef>
                <a:spcPct val="0"/>
              </a:spcBef>
              <a:buFontTx/>
              <a:buNone/>
            </a:pPr>
            <a:r>
              <a:rPr lang="ja-JP" altLang="en-US" sz="1600" dirty="0">
                <a:latin typeface="Meiryo UI" panose="020B0604030504040204" pitchFamily="50" charset="-128"/>
                <a:ea typeface="Meiryo UI" panose="020B0604030504040204" pitchFamily="50" charset="-128"/>
              </a:rPr>
              <a:t>　　⇒ 小型軽量化、取外しの容易化により日常的・継続的な利用</a:t>
            </a:r>
          </a:p>
          <a:p>
            <a:pPr>
              <a:spcBef>
                <a:spcPct val="0"/>
              </a:spcBef>
              <a:buFontTx/>
              <a:buNone/>
            </a:pPr>
            <a:r>
              <a:rPr lang="ja-JP" altLang="en-US" sz="1600" dirty="0">
                <a:latin typeface="Meiryo UI" panose="020B0604030504040204" pitchFamily="50" charset="-128"/>
                <a:ea typeface="Meiryo UI" panose="020B0604030504040204" pitchFamily="50" charset="-128"/>
              </a:rPr>
              <a:t>２．</a:t>
            </a:r>
            <a:r>
              <a:rPr lang="en-US" altLang="ja-JP" sz="1600" b="1" u="sng" dirty="0">
                <a:latin typeface="Meiryo UI" panose="020B0604030504040204" pitchFamily="50" charset="-128"/>
                <a:ea typeface="Meiryo UI" panose="020B0604030504040204" pitchFamily="50" charset="-128"/>
              </a:rPr>
              <a:t>BMI</a:t>
            </a:r>
            <a:r>
              <a:rPr lang="ja-JP" altLang="en-US" sz="1600" b="1" u="sng" dirty="0">
                <a:latin typeface="Meiryo UI" panose="020B0604030504040204" pitchFamily="50" charset="-128"/>
                <a:ea typeface="Meiryo UI" panose="020B0604030504040204" pitchFamily="50" charset="-128"/>
              </a:rPr>
              <a:t>ハウス</a:t>
            </a:r>
          </a:p>
          <a:p>
            <a:pPr>
              <a:spcBef>
                <a:spcPct val="0"/>
              </a:spcBef>
              <a:buFontTx/>
              <a:buNone/>
            </a:pPr>
            <a:r>
              <a:rPr lang="ja-JP" altLang="en-US" sz="1600" dirty="0">
                <a:latin typeface="Meiryo UI" panose="020B0604030504040204" pitchFamily="50" charset="-128"/>
                <a:ea typeface="Meiryo UI" panose="020B0604030504040204" pitchFamily="50" charset="-128"/>
              </a:rPr>
              <a:t>　　⇒ 携帯</a:t>
            </a:r>
            <a:r>
              <a:rPr lang="en-US" altLang="ja-JP" sz="1600" dirty="0">
                <a:latin typeface="Meiryo UI" panose="020B0604030504040204" pitchFamily="50" charset="-128"/>
                <a:ea typeface="Meiryo UI" panose="020B0604030504040204" pitchFamily="50" charset="-128"/>
              </a:rPr>
              <a:t>BMI</a:t>
            </a:r>
            <a:r>
              <a:rPr lang="ja-JP" altLang="en-US" sz="1600" dirty="0">
                <a:latin typeface="Meiryo UI" panose="020B0604030504040204" pitchFamily="50" charset="-128"/>
                <a:ea typeface="Meiryo UI" panose="020B0604030504040204" pitchFamily="50" charset="-128"/>
              </a:rPr>
              <a:t>によるセンサー、アクチュエーターを配備した住環境</a:t>
            </a:r>
          </a:p>
          <a:p>
            <a:pPr>
              <a:spcBef>
                <a:spcPct val="0"/>
              </a:spcBef>
              <a:buFontTx/>
              <a:buNone/>
            </a:pPr>
            <a:r>
              <a:rPr lang="ja-JP" altLang="en-US" sz="1600" dirty="0">
                <a:latin typeface="Meiryo UI" panose="020B0604030504040204" pitchFamily="50" charset="-128"/>
                <a:ea typeface="Meiryo UI" panose="020B0604030504040204" pitchFamily="50" charset="-128"/>
              </a:rPr>
              <a:t>３．</a:t>
            </a:r>
            <a:r>
              <a:rPr lang="ja-JP" altLang="en-US" sz="1600" b="1" u="sng" dirty="0">
                <a:latin typeface="Meiryo UI" panose="020B0604030504040204" pitchFamily="50" charset="-128"/>
                <a:ea typeface="Meiryo UI" panose="020B0604030504040204" pitchFamily="50" charset="-128"/>
              </a:rPr>
              <a:t>脳情報解析</a:t>
            </a:r>
          </a:p>
          <a:p>
            <a:pPr>
              <a:spcBef>
                <a:spcPct val="0"/>
              </a:spcBef>
              <a:buFontTx/>
              <a:buNone/>
            </a:pPr>
            <a:r>
              <a:rPr lang="ja-JP" altLang="en-US" sz="1600" dirty="0">
                <a:latin typeface="Meiryo UI" panose="020B0604030504040204" pitchFamily="50" charset="-128"/>
                <a:ea typeface="Meiryo UI" panose="020B0604030504040204" pitchFamily="50" charset="-128"/>
              </a:rPr>
              <a:t>　　⇒ 自然な脳活動から行動意図、情動状態の認識の高度化</a:t>
            </a:r>
          </a:p>
          <a:p>
            <a:pPr>
              <a:spcBef>
                <a:spcPct val="0"/>
              </a:spcBef>
              <a:buFontTx/>
              <a:buNone/>
            </a:pPr>
            <a:r>
              <a:rPr lang="ja-JP" altLang="en-US" sz="1600" dirty="0">
                <a:latin typeface="Meiryo UI" panose="020B0604030504040204" pitchFamily="50" charset="-128"/>
                <a:ea typeface="Meiryo UI" panose="020B0604030504040204" pitchFamily="50" charset="-128"/>
              </a:rPr>
              <a:t>４．</a:t>
            </a:r>
            <a:r>
              <a:rPr lang="ja-JP" altLang="en-US" sz="1600" b="1" u="sng" dirty="0">
                <a:latin typeface="Meiryo UI" panose="020B0604030504040204" pitchFamily="50" charset="-128"/>
                <a:ea typeface="Meiryo UI" panose="020B0604030504040204" pitchFamily="50" charset="-128"/>
              </a:rPr>
              <a:t>移動支援機器の安全制御技術</a:t>
            </a:r>
          </a:p>
          <a:p>
            <a:pPr>
              <a:spcBef>
                <a:spcPct val="0"/>
              </a:spcBef>
              <a:buFontTx/>
              <a:buNone/>
            </a:pPr>
            <a:r>
              <a:rPr lang="ja-JP" altLang="en-US" sz="1600" dirty="0">
                <a:latin typeface="Meiryo UI" panose="020B0604030504040204" pitchFamily="50" charset="-128"/>
                <a:ea typeface="Meiryo UI" panose="020B0604030504040204" pitchFamily="50" charset="-128"/>
              </a:rPr>
              <a:t>　　⇒ 環境センサーと携帯型</a:t>
            </a:r>
            <a:r>
              <a:rPr lang="en-US" altLang="ja-JP" sz="1600" dirty="0">
                <a:latin typeface="Meiryo UI" panose="020B0604030504040204" pitchFamily="50" charset="-128"/>
                <a:ea typeface="Meiryo UI" panose="020B0604030504040204" pitchFamily="50" charset="-128"/>
              </a:rPr>
              <a:t>BMI</a:t>
            </a:r>
            <a:r>
              <a:rPr lang="ja-JP" altLang="en-US" sz="1600" dirty="0">
                <a:latin typeface="Meiryo UI" panose="020B0604030504040204" pitchFamily="50" charset="-128"/>
                <a:ea typeface="Meiryo UI" panose="020B0604030504040204" pitchFamily="50" charset="-128"/>
              </a:rPr>
              <a:t>との連携による移動ロボテックス技術</a:t>
            </a:r>
          </a:p>
        </p:txBody>
      </p:sp>
      <p:sp>
        <p:nvSpPr>
          <p:cNvPr id="24" name="テキスト ボックス 23"/>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54</a:t>
            </a:r>
            <a:endParaRPr kumimoji="1" lang="ja-JP" altLang="en-US" sz="2000" b="1" dirty="0"/>
          </a:p>
        </p:txBody>
      </p:sp>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022" y="3783340"/>
            <a:ext cx="4151759" cy="2758911"/>
          </a:xfrm>
          <a:prstGeom prst="rect">
            <a:avLst/>
          </a:prstGeom>
        </p:spPr>
      </p:pic>
      <p:sp>
        <p:nvSpPr>
          <p:cNvPr id="26" name="角丸四角形 25"/>
          <p:cNvSpPr/>
          <p:nvPr/>
        </p:nvSpPr>
        <p:spPr>
          <a:xfrm>
            <a:off x="203200" y="1257300"/>
            <a:ext cx="2546351" cy="2314326"/>
          </a:xfrm>
          <a:prstGeom prst="roundRect">
            <a:avLst>
              <a:gd name="adj" fmla="val 10082"/>
            </a:avLst>
          </a:prstGeom>
          <a:solidFill>
            <a:schemeClr val="accent4">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latin typeface="游ゴシック" panose="020B0400000000000000" pitchFamily="50" charset="-128"/>
                <a:ea typeface="游ゴシック" panose="020B0400000000000000" pitchFamily="50" charset="-128"/>
              </a:rPr>
              <a:t>★</a:t>
            </a:r>
            <a:r>
              <a:rPr lang="en-US" altLang="ja-JP" b="1" dirty="0">
                <a:solidFill>
                  <a:schemeClr val="tx1"/>
                </a:solidFill>
                <a:latin typeface="游ゴシック" panose="020B0400000000000000" pitchFamily="50" charset="-128"/>
                <a:ea typeface="游ゴシック" panose="020B0400000000000000" pitchFamily="50" charset="-128"/>
              </a:rPr>
              <a:t>BMI</a:t>
            </a:r>
          </a:p>
          <a:p>
            <a:r>
              <a:rPr lang="en-US" altLang="ja-JP" b="1" dirty="0">
                <a:solidFill>
                  <a:schemeClr val="tx1"/>
                </a:solidFill>
                <a:latin typeface="游ゴシック" panose="020B0400000000000000" pitchFamily="50" charset="-128"/>
                <a:ea typeface="游ゴシック" panose="020B0400000000000000" pitchFamily="50" charset="-128"/>
              </a:rPr>
              <a:t>(Brain-machine Interface) </a:t>
            </a:r>
            <a:r>
              <a:rPr lang="ja-JP" altLang="en-US" b="1" dirty="0">
                <a:solidFill>
                  <a:schemeClr val="tx1"/>
                </a:solidFill>
                <a:latin typeface="游ゴシック" panose="020B0400000000000000" pitchFamily="50" charset="-128"/>
                <a:ea typeface="游ゴシック" panose="020B0400000000000000" pitchFamily="50" charset="-128"/>
              </a:rPr>
              <a:t>は、脳波や血流などの情報を読み取ることで人間の思考や情動を推定し、機械と連動させる技術。</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7" name="下矢印 26"/>
          <p:cNvSpPr/>
          <p:nvPr/>
        </p:nvSpPr>
        <p:spPr>
          <a:xfrm>
            <a:off x="2082800" y="3392488"/>
            <a:ext cx="457200" cy="506412"/>
          </a:xfrm>
          <a:prstGeom prst="down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76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12192000" cy="769441"/>
          </a:xfrm>
          <a:prstGeom prst="rect">
            <a:avLst/>
          </a:prstGeom>
        </p:spPr>
        <p:txBody>
          <a:bodyPr wrap="square">
            <a:spAutoFit/>
          </a:bodyPr>
          <a:lstStyle/>
          <a:p>
            <a:pPr algn="ctr"/>
            <a:r>
              <a:rPr lang="en-US" altLang="ja-JP" sz="4400" b="1" dirty="0" err="1">
                <a:latin typeface="HG丸ｺﾞｼｯｸM-PRO" panose="020F0600000000000000" pitchFamily="50" charset="-128"/>
                <a:ea typeface="HG丸ｺﾞｼｯｸM-PRO" panose="020F0600000000000000" pitchFamily="50" charset="-128"/>
              </a:rPr>
              <a:t>BrainTech</a:t>
            </a:r>
            <a:r>
              <a:rPr lang="ja-JP" altLang="en-US" sz="4400" b="1" dirty="0">
                <a:latin typeface="HG丸ｺﾞｼｯｸM-PRO" panose="020F0600000000000000" pitchFamily="50" charset="-128"/>
                <a:ea typeface="HG丸ｺﾞｼｯｸM-PRO" panose="020F0600000000000000" pitchFamily="50" charset="-128"/>
              </a:rPr>
              <a:t>ハウス</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 y="0"/>
            <a:ext cx="1341369" cy="1226235"/>
          </a:xfrm>
          <a:prstGeom prst="rect">
            <a:avLst/>
          </a:prstGeom>
        </p:spPr>
      </p:pic>
      <p:sp>
        <p:nvSpPr>
          <p:cNvPr id="8" name="正方形/長方形 2"/>
          <p:cNvSpPr>
            <a:spLocks noChangeArrowheads="1"/>
          </p:cNvSpPr>
          <p:nvPr/>
        </p:nvSpPr>
        <p:spPr bwMode="auto">
          <a:xfrm>
            <a:off x="2749551" y="6627812"/>
            <a:ext cx="65151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（出典）内閣府革新的研究開発推進プログラム：</a:t>
            </a:r>
            <a:r>
              <a:rPr lang="en-US" altLang="ja-JP" sz="900">
                <a:latin typeface="Meiryo UI" panose="020B0604030504040204" pitchFamily="50" charset="-128"/>
                <a:ea typeface="Meiryo UI" panose="020B0604030504040204" pitchFamily="50" charset="-128"/>
              </a:rPr>
              <a:t>http://www.jst.go.jp/impact/yamakawa/pdf/2014symposium_BMI.pdf</a:t>
            </a:r>
            <a:endParaRPr lang="ja-JP" altLang="en-US" sz="900">
              <a:latin typeface="Meiryo UI" panose="020B0604030504040204" pitchFamily="50" charset="-128"/>
              <a:ea typeface="Meiryo UI" panose="020B0604030504040204" pitchFamily="50" charset="-128"/>
            </a:endParaRPr>
          </a:p>
        </p:txBody>
      </p:sp>
      <p:grpSp>
        <p:nvGrpSpPr>
          <p:cNvPr id="13" name="グループ化 3"/>
          <p:cNvGrpSpPr>
            <a:grpSpLocks/>
          </p:cNvGrpSpPr>
          <p:nvPr/>
        </p:nvGrpSpPr>
        <p:grpSpPr bwMode="auto">
          <a:xfrm>
            <a:off x="1344613" y="850901"/>
            <a:ext cx="9374187" cy="5524500"/>
            <a:chOff x="67246" y="980728"/>
            <a:chExt cx="9003729" cy="5684093"/>
          </a:xfrm>
        </p:grpSpPr>
        <p:pic>
          <p:nvPicPr>
            <p:cNvPr id="14"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246" y="980728"/>
              <a:ext cx="9003729" cy="568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14"/>
            <p:cNvSpPr/>
            <p:nvPr/>
          </p:nvSpPr>
          <p:spPr>
            <a:xfrm>
              <a:off x="6516850" y="1557076"/>
              <a:ext cx="863545" cy="431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玄関</a:t>
              </a:r>
              <a:endParaRPr lang="en-US" altLang="ja-JP" sz="1100" dirty="0">
                <a:solidFill>
                  <a:schemeClr val="tx1"/>
                </a:solidFill>
                <a:latin typeface="Meiryo UI" panose="020B0604030504040204" pitchFamily="50" charset="-128"/>
                <a:ea typeface="Meiryo UI" panose="020B0604030504040204" pitchFamily="50" charset="-128"/>
              </a:endParaRPr>
            </a:p>
            <a:p>
              <a:pPr algn="ctr">
                <a:defRPr/>
              </a:pPr>
              <a:r>
                <a:rPr lang="ja-JP" altLang="en-US" sz="1000" dirty="0">
                  <a:solidFill>
                    <a:schemeClr val="tx1"/>
                  </a:solidFill>
                  <a:latin typeface="Meiryo UI" panose="020B0604030504040204" pitchFamily="50" charset="-128"/>
                  <a:ea typeface="Meiryo UI" panose="020B0604030504040204" pitchFamily="50" charset="-128"/>
                </a:rPr>
                <a:t>段差解消機</a:t>
              </a:r>
              <a:endParaRPr lang="ja-JP" altLang="en-US" sz="800" dirty="0">
                <a:solidFill>
                  <a:schemeClr val="tx1"/>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7702637" y="3213084"/>
              <a:ext cx="863545" cy="179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浴室とトイレ</a:t>
              </a:r>
              <a:endParaRPr lang="ja-JP" altLang="en-US" sz="800" dirty="0">
                <a:solidFill>
                  <a:schemeClr val="tx1"/>
                </a:solidFill>
                <a:latin typeface="Meiryo UI" panose="020B0604030504040204" pitchFamily="50" charset="-128"/>
                <a:ea typeface="Meiryo UI" panose="020B0604030504040204" pitchFamily="50" charset="-128"/>
              </a:endParaRPr>
            </a:p>
          </p:txBody>
        </p:sp>
        <p:sp>
          <p:nvSpPr>
            <p:cNvPr id="17" name="正方形/長方形 16"/>
            <p:cNvSpPr/>
            <p:nvPr/>
          </p:nvSpPr>
          <p:spPr>
            <a:xfrm>
              <a:off x="7740734" y="5300957"/>
              <a:ext cx="863545" cy="179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洗面台</a:t>
              </a:r>
              <a:endParaRPr lang="ja-JP" altLang="en-US" sz="800" dirty="0">
                <a:solidFill>
                  <a:schemeClr val="tx1"/>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6012057" y="6237721"/>
              <a:ext cx="1152452" cy="355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水平トランスファ</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4356399" y="6312344"/>
              <a:ext cx="1152452" cy="281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電動サッシ</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2375325" y="6266300"/>
              <a:ext cx="1152452" cy="2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キッチン</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500607" y="6266300"/>
              <a:ext cx="1152452" cy="331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寝室</a:t>
              </a:r>
              <a:endParaRPr lang="en-US" altLang="ja-JP" sz="1000" dirty="0">
                <a:solidFill>
                  <a:schemeClr val="tx1"/>
                </a:solidFill>
                <a:latin typeface="Meiryo UI" panose="020B0604030504040204" pitchFamily="50" charset="-128"/>
                <a:ea typeface="Meiryo UI" panose="020B0604030504040204" pitchFamily="50" charset="-128"/>
              </a:endParaRPr>
            </a:p>
            <a:p>
              <a:pPr algn="ctr">
                <a:defRPr/>
              </a:pPr>
              <a:r>
                <a:rPr lang="ja-JP" altLang="en-US" sz="1000" dirty="0">
                  <a:solidFill>
                    <a:schemeClr val="tx1"/>
                  </a:solidFill>
                  <a:latin typeface="Meiryo UI" panose="020B0604030504040204" pitchFamily="50" charset="-128"/>
                  <a:ea typeface="Meiryo UI" panose="020B0604030504040204" pitchFamily="50" charset="-128"/>
                </a:rPr>
                <a:t>照明・空調・</a:t>
              </a:r>
              <a:r>
                <a:rPr lang="en-US" altLang="ja-JP" sz="1000" dirty="0">
                  <a:solidFill>
                    <a:schemeClr val="tx1"/>
                  </a:solidFill>
                  <a:latin typeface="Meiryo UI" panose="020B0604030504040204" pitchFamily="50" charset="-128"/>
                  <a:ea typeface="Meiryo UI" panose="020B0604030504040204" pitchFamily="50" charset="-128"/>
                </a:rPr>
                <a:t>BGM</a:t>
              </a:r>
            </a:p>
          </p:txBody>
        </p:sp>
        <p:sp>
          <p:nvSpPr>
            <p:cNvPr id="22" name="正方形/長方形 21"/>
            <p:cNvSpPr/>
            <p:nvPr/>
          </p:nvSpPr>
          <p:spPr>
            <a:xfrm>
              <a:off x="519655" y="4797644"/>
              <a:ext cx="1152452" cy="215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電動ドア</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468859" y="3381384"/>
              <a:ext cx="1152452" cy="2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00" dirty="0">
                  <a:solidFill>
                    <a:schemeClr val="tx1"/>
                  </a:solidFill>
                  <a:latin typeface="Meiryo UI" panose="020B0604030504040204" pitchFamily="50" charset="-128"/>
                  <a:ea typeface="Meiryo UI" panose="020B0604030504040204" pitchFamily="50" charset="-128"/>
                </a:rPr>
                <a:t>照明</a:t>
              </a:r>
              <a:endParaRPr lang="en-US" altLang="ja-JP" sz="1000" dirty="0">
                <a:solidFill>
                  <a:schemeClr val="tx1"/>
                </a:solidFill>
                <a:latin typeface="Meiryo UI" panose="020B0604030504040204" pitchFamily="50" charset="-128"/>
                <a:ea typeface="Meiryo UI" panose="020B0604030504040204" pitchFamily="50" charset="-128"/>
              </a:endParaRPr>
            </a:p>
          </p:txBody>
        </p:sp>
      </p:grpSp>
      <p:sp>
        <p:nvSpPr>
          <p:cNvPr id="24" name="テキスト ボックス 23"/>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55</a:t>
            </a:r>
            <a:endParaRPr kumimoji="1" lang="ja-JP" altLang="en-US" sz="2000" b="1" dirty="0"/>
          </a:p>
        </p:txBody>
      </p:sp>
    </p:spTree>
    <p:extLst>
      <p:ext uri="{BB962C8B-B14F-4D97-AF65-F5344CB8AC3E}">
        <p14:creationId xmlns:p14="http://schemas.microsoft.com/office/powerpoint/2010/main" val="178391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77318" y="1774462"/>
            <a:ext cx="11689282" cy="4708981"/>
          </a:xfrm>
          <a:prstGeom prst="rect">
            <a:avLst/>
          </a:prstGeom>
        </p:spPr>
        <p:txBody>
          <a:bodyPr wrap="square">
            <a:spAutoFit/>
          </a:bodyPr>
          <a:lstStyle/>
          <a:p>
            <a:r>
              <a:rPr lang="ja-JP" altLang="en-US" sz="2800"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平均重量　</a:t>
            </a:r>
            <a:r>
              <a:rPr lang="en-US" altLang="ja-JP" sz="2800" b="1" u="sng" dirty="0">
                <a:solidFill>
                  <a:srgbClr val="FF0000"/>
                </a:solidFill>
                <a:latin typeface="Meiryo UI" panose="020B0604030504040204" pitchFamily="50" charset="-128"/>
                <a:ea typeface="Meiryo UI" panose="020B0604030504040204" pitchFamily="50" charset="-128"/>
              </a:rPr>
              <a:t>1.36kg</a:t>
            </a:r>
            <a:r>
              <a:rPr lang="ja-JP" altLang="en-US" sz="2800" b="1" dirty="0" err="1">
                <a:latin typeface="Meiryo UI" panose="020B0604030504040204" pitchFamily="50" charset="-128"/>
                <a:ea typeface="Meiryo UI" panose="020B0604030504040204" pitchFamily="50" charset="-128"/>
              </a:rPr>
              <a:t>。</a:t>
            </a:r>
            <a:endParaRPr lang="en-US" altLang="ja-JP" sz="2800" b="1"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脳の</a:t>
            </a:r>
            <a:r>
              <a:rPr lang="en-US" altLang="ja-JP" sz="2800" b="1" u="sng" dirty="0">
                <a:solidFill>
                  <a:srgbClr val="FF0000"/>
                </a:solidFill>
                <a:latin typeface="Meiryo UI" panose="020B0604030504040204" pitchFamily="50" charset="-128"/>
                <a:ea typeface="Meiryo UI" panose="020B0604030504040204" pitchFamily="50" charset="-128"/>
              </a:rPr>
              <a:t>85</a:t>
            </a:r>
            <a:r>
              <a:rPr lang="ja-JP" altLang="en-US" sz="2800" b="1" u="sng" dirty="0">
                <a:solidFill>
                  <a:srgbClr val="FF0000"/>
                </a:solidFill>
                <a:latin typeface="Meiryo UI" panose="020B0604030504040204" pitchFamily="50" charset="-128"/>
                <a:ea typeface="Meiryo UI" panose="020B0604030504040204" pitchFamily="50" charset="-128"/>
              </a:rPr>
              <a:t>％は大脳</a:t>
            </a:r>
            <a:r>
              <a:rPr lang="ja-JP" altLang="en-US" sz="2800" b="1" dirty="0">
                <a:latin typeface="Meiryo UI" panose="020B0604030504040204" pitchFamily="50" charset="-128"/>
                <a:ea typeface="Meiryo UI" panose="020B0604030504040204" pitchFamily="50" charset="-128"/>
              </a:rPr>
              <a:t>。</a:t>
            </a:r>
            <a:endParaRPr lang="en-US" altLang="ja-JP" sz="2800" b="1"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脳の前部は左右二つの半球から成り、繊維の厚い帯でつながっている。この部分は知的機能、感情、人格に関わる。</a:t>
            </a:r>
          </a:p>
          <a:p>
            <a:r>
              <a:rPr lang="ja-JP" altLang="en-US" sz="2800"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脳の</a:t>
            </a:r>
            <a:r>
              <a:rPr lang="en-US" altLang="ja-JP" sz="2800" b="1" u="sng" dirty="0">
                <a:solidFill>
                  <a:srgbClr val="FF0000"/>
                </a:solidFill>
                <a:latin typeface="Meiryo UI" panose="020B0604030504040204" pitchFamily="50" charset="-128"/>
                <a:ea typeface="Meiryo UI" panose="020B0604030504040204" pitchFamily="50" charset="-128"/>
              </a:rPr>
              <a:t>75</a:t>
            </a:r>
            <a:r>
              <a:rPr lang="ja-JP" altLang="en-US" sz="2800" b="1" u="sng" dirty="0">
                <a:solidFill>
                  <a:srgbClr val="FF0000"/>
                </a:solidFill>
                <a:latin typeface="Meiryo UI" panose="020B0604030504040204" pitchFamily="50" charset="-128"/>
                <a:ea typeface="Meiryo UI" panose="020B0604030504040204" pitchFamily="50" charset="-128"/>
              </a:rPr>
              <a:t>％は水分</a:t>
            </a:r>
            <a:r>
              <a:rPr lang="ja-JP" altLang="en-US" sz="2800" b="1"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脳の</a:t>
            </a:r>
            <a:r>
              <a:rPr lang="en-US" altLang="ja-JP" sz="2800" b="1" u="sng" dirty="0">
                <a:solidFill>
                  <a:srgbClr val="FF0000"/>
                </a:solidFill>
                <a:latin typeface="Meiryo UI" panose="020B0604030504040204" pitchFamily="50" charset="-128"/>
                <a:ea typeface="Meiryo UI" panose="020B0604030504040204" pitchFamily="50" charset="-128"/>
              </a:rPr>
              <a:t>40</a:t>
            </a:r>
            <a:r>
              <a:rPr lang="ja-JP" altLang="en-US" sz="2800" b="1" u="sng" dirty="0">
                <a:solidFill>
                  <a:srgbClr val="FF0000"/>
                </a:solidFill>
                <a:latin typeface="Meiryo UI" panose="020B0604030504040204" pitchFamily="50" charset="-128"/>
                <a:ea typeface="Meiryo UI" panose="020B0604030504040204" pitchFamily="50" charset="-128"/>
              </a:rPr>
              <a:t>％は樹状突起および軸索突起</a:t>
            </a:r>
            <a:r>
              <a:rPr lang="ja-JP" altLang="en-US" sz="2000" dirty="0">
                <a:latin typeface="Meiryo UI" panose="020B0604030504040204" pitchFamily="50" charset="-128"/>
                <a:ea typeface="Meiryo UI" panose="020B0604030504040204" pitchFamily="50" charset="-128"/>
              </a:rPr>
              <a:t>（神経細胞から糸のように伸びていて、細胞体から細胞体へと神経インパルスを伝導する）</a:t>
            </a:r>
            <a:r>
              <a:rPr lang="ja-JP" altLang="en-US" sz="2800" b="1" dirty="0">
                <a:latin typeface="Meiryo UI" panose="020B0604030504040204" pitchFamily="50" charset="-128"/>
                <a:ea typeface="Meiryo UI" panose="020B0604030504040204" pitchFamily="50" charset="-128"/>
              </a:rPr>
              <a:t>で、</a:t>
            </a:r>
            <a:r>
              <a:rPr lang="en-US" altLang="ja-JP" sz="2800" b="1" u="sng" dirty="0">
                <a:solidFill>
                  <a:srgbClr val="FF0000"/>
                </a:solidFill>
                <a:latin typeface="Meiryo UI" panose="020B0604030504040204" pitchFamily="50" charset="-128"/>
                <a:ea typeface="Meiryo UI" panose="020B0604030504040204" pitchFamily="50" charset="-128"/>
              </a:rPr>
              <a:t>60</a:t>
            </a:r>
            <a:r>
              <a:rPr lang="ja-JP" altLang="en-US" sz="2800" b="1" u="sng" dirty="0">
                <a:solidFill>
                  <a:srgbClr val="FF0000"/>
                </a:solidFill>
                <a:latin typeface="Meiryo UI" panose="020B0604030504040204" pitchFamily="50" charset="-128"/>
                <a:ea typeface="Meiryo UI" panose="020B0604030504040204" pitchFamily="50" charset="-128"/>
              </a:rPr>
              <a:t>％がニューロン</a:t>
            </a:r>
            <a:r>
              <a:rPr lang="ja-JP" altLang="en-US" sz="2800" b="1" dirty="0">
                <a:latin typeface="Meiryo UI" panose="020B0604030504040204" pitchFamily="50" charset="-128"/>
                <a:ea typeface="Meiryo UI" panose="020B0604030504040204" pitchFamily="50" charset="-128"/>
              </a:rPr>
              <a:t>（脳神経細胞）である。</a:t>
            </a:r>
          </a:p>
          <a:p>
            <a:r>
              <a:rPr lang="ja-JP" altLang="en-US" sz="2800" dirty="0">
                <a:latin typeface="Meiryo UI" panose="020B0604030504040204" pitchFamily="50" charset="-128"/>
                <a:ea typeface="Meiryo UI" panose="020B0604030504040204" pitchFamily="50" charset="-128"/>
              </a:rPr>
              <a:t>■</a:t>
            </a:r>
            <a:r>
              <a:rPr lang="ja-JP" altLang="en-US" sz="2800" b="1" u="sng" dirty="0">
                <a:solidFill>
                  <a:srgbClr val="FF0000"/>
                </a:solidFill>
                <a:latin typeface="Meiryo UI" panose="020B0604030504040204" pitchFamily="50" charset="-128"/>
                <a:ea typeface="Meiryo UI" panose="020B0604030504040204" pitchFamily="50" charset="-128"/>
              </a:rPr>
              <a:t>ニューロンの数は約</a:t>
            </a:r>
            <a:r>
              <a:rPr lang="en-US" altLang="ja-JP" sz="2800" b="1" u="sng" dirty="0">
                <a:solidFill>
                  <a:srgbClr val="FF0000"/>
                </a:solidFill>
                <a:latin typeface="Meiryo UI" panose="020B0604030504040204" pitchFamily="50" charset="-128"/>
                <a:ea typeface="Meiryo UI" panose="020B0604030504040204" pitchFamily="50" charset="-128"/>
              </a:rPr>
              <a:t>1000</a:t>
            </a:r>
            <a:r>
              <a:rPr lang="ja-JP" altLang="en-US" sz="2800" b="1" u="sng" dirty="0">
                <a:solidFill>
                  <a:srgbClr val="FF0000"/>
                </a:solidFill>
                <a:latin typeface="Meiryo UI" panose="020B0604030504040204" pitchFamily="50" charset="-128"/>
                <a:ea typeface="Meiryo UI" panose="020B0604030504040204" pitchFamily="50" charset="-128"/>
              </a:rPr>
              <a:t>億個</a:t>
            </a:r>
            <a:r>
              <a:rPr lang="ja-JP" altLang="en-US" sz="2800" b="1"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u="sng" dirty="0">
                <a:solidFill>
                  <a:srgbClr val="FF0000"/>
                </a:solidFill>
                <a:latin typeface="Meiryo UI" panose="020B0604030504040204" pitchFamily="50" charset="-128"/>
                <a:ea typeface="Meiryo UI" panose="020B0604030504040204" pitchFamily="50" charset="-128"/>
              </a:rPr>
              <a:t>ニューロン１個につき</a:t>
            </a:r>
            <a:r>
              <a:rPr lang="en-US" altLang="ja-JP" sz="2800" b="1" u="sng" dirty="0">
                <a:solidFill>
                  <a:srgbClr val="FF0000"/>
                </a:solidFill>
                <a:latin typeface="Meiryo UI" panose="020B0604030504040204" pitchFamily="50" charset="-128"/>
                <a:ea typeface="Meiryo UI" panose="020B0604030504040204" pitchFamily="50" charset="-128"/>
              </a:rPr>
              <a:t>1,000〜</a:t>
            </a:r>
            <a:r>
              <a:rPr lang="ja-JP" altLang="en-US" sz="2800" b="1" u="sng" dirty="0">
                <a:solidFill>
                  <a:srgbClr val="FF0000"/>
                </a:solidFill>
                <a:latin typeface="Meiryo UI" panose="020B0604030504040204" pitchFamily="50" charset="-128"/>
                <a:ea typeface="Meiryo UI" panose="020B0604030504040204" pitchFamily="50" charset="-128"/>
              </a:rPr>
              <a:t>１万個のシナプス</a:t>
            </a:r>
            <a:r>
              <a:rPr lang="ja-JP" altLang="en-US" sz="2800" b="1" dirty="0">
                <a:latin typeface="Meiryo UI" panose="020B0604030504040204" pitchFamily="50" charset="-128"/>
                <a:ea typeface="Meiryo UI" panose="020B0604030504040204" pitchFamily="50" charset="-128"/>
              </a:rPr>
              <a:t>（ニューロン間の接合部）</a:t>
            </a:r>
            <a:r>
              <a:rPr lang="ja-JP" altLang="en-US" sz="2800"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脳が機能するには</a:t>
            </a:r>
            <a:r>
              <a:rPr lang="ja-JP" altLang="en-US" sz="2800" b="1" dirty="0">
                <a:solidFill>
                  <a:srgbClr val="FF0000"/>
                </a:solidFill>
                <a:latin typeface="Meiryo UI" panose="020B0604030504040204" pitchFamily="50" charset="-128"/>
                <a:ea typeface="Meiryo UI" panose="020B0604030504040204" pitchFamily="50" charset="-128"/>
              </a:rPr>
              <a:t>全身の血液と酸素の</a:t>
            </a:r>
            <a:r>
              <a:rPr lang="en-US" altLang="ja-JP" sz="2800" b="1" dirty="0">
                <a:solidFill>
                  <a:srgbClr val="FF0000"/>
                </a:solidFill>
                <a:latin typeface="Meiryo UI" panose="020B0604030504040204" pitchFamily="50" charset="-128"/>
                <a:ea typeface="Meiryo UI" panose="020B0604030504040204" pitchFamily="50" charset="-128"/>
              </a:rPr>
              <a:t>20</a:t>
            </a:r>
            <a:r>
              <a:rPr lang="ja-JP" altLang="en-US" sz="2800" b="1" dirty="0">
                <a:solidFill>
                  <a:srgbClr val="FF0000"/>
                </a:solidFill>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が必要</a:t>
            </a:r>
            <a:r>
              <a:rPr lang="ja-JP" altLang="en-US" sz="2800"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脳にある</a:t>
            </a:r>
            <a:r>
              <a:rPr lang="ja-JP" altLang="en-US" sz="2800" b="1" dirty="0">
                <a:solidFill>
                  <a:srgbClr val="FF0000"/>
                </a:solidFill>
                <a:latin typeface="Meiryo UI" panose="020B0604030504040204" pitchFamily="50" charset="-128"/>
                <a:ea typeface="Meiryo UI" panose="020B0604030504040204" pitchFamily="50" charset="-128"/>
              </a:rPr>
              <a:t>血管の長さ</a:t>
            </a:r>
            <a:r>
              <a:rPr lang="ja-JP" altLang="en-US" sz="2800" b="1" dirty="0">
                <a:latin typeface="Meiryo UI" panose="020B0604030504040204" pitchFamily="50" charset="-128"/>
                <a:ea typeface="Meiryo UI" panose="020B0604030504040204" pitchFamily="50" charset="-128"/>
              </a:rPr>
              <a:t>は約</a:t>
            </a:r>
            <a:r>
              <a:rPr lang="en-US" altLang="ja-JP" sz="2800" b="1" dirty="0">
                <a:solidFill>
                  <a:srgbClr val="FF0000"/>
                </a:solidFill>
                <a:latin typeface="Meiryo UI" panose="020B0604030504040204" pitchFamily="50" charset="-128"/>
                <a:ea typeface="Meiryo UI" panose="020B0604030504040204" pitchFamily="50" charset="-128"/>
              </a:rPr>
              <a:t>16</a:t>
            </a:r>
            <a:r>
              <a:rPr lang="ja-JP" altLang="en-US" sz="2800" b="1" dirty="0">
                <a:solidFill>
                  <a:srgbClr val="FF0000"/>
                </a:solidFill>
                <a:latin typeface="Meiryo UI" panose="020B0604030504040204" pitchFamily="50" charset="-128"/>
                <a:ea typeface="Meiryo UI" panose="020B0604030504040204" pitchFamily="50" charset="-128"/>
              </a:rPr>
              <a:t>万</a:t>
            </a:r>
            <a:r>
              <a:rPr lang="en-US" altLang="ja-JP" sz="2800" b="1" dirty="0">
                <a:solidFill>
                  <a:srgbClr val="FF0000"/>
                </a:solidFill>
                <a:latin typeface="Meiryo UI" panose="020B0604030504040204" pitchFamily="50" charset="-128"/>
                <a:ea typeface="Meiryo UI" panose="020B0604030504040204" pitchFamily="50" charset="-128"/>
              </a:rPr>
              <a:t>1000km</a:t>
            </a:r>
            <a:r>
              <a:rPr lang="ja-JP" altLang="en-US" sz="2800" dirty="0" err="1">
                <a:latin typeface="Meiryo UI" panose="020B0604030504040204" pitchFamily="50" charset="-128"/>
                <a:ea typeface="Meiryo UI" panose="020B0604030504040204" pitchFamily="50" charset="-128"/>
              </a:rPr>
              <a:t>。</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脳の</a:t>
            </a:r>
            <a:r>
              <a:rPr lang="ja-JP" altLang="en-US" sz="2800" b="1" dirty="0">
                <a:solidFill>
                  <a:srgbClr val="FF0000"/>
                </a:solidFill>
                <a:latin typeface="Meiryo UI" panose="020B0604030504040204" pitchFamily="50" charset="-128"/>
                <a:ea typeface="Meiryo UI" panose="020B0604030504040204" pitchFamily="50" charset="-128"/>
              </a:rPr>
              <a:t>記憶容量</a:t>
            </a:r>
            <a:r>
              <a:rPr lang="ja-JP" altLang="en-US" sz="2800" b="1" dirty="0">
                <a:latin typeface="Meiryo UI" panose="020B0604030504040204" pitchFamily="50" charset="-128"/>
                <a:ea typeface="Meiryo UI" panose="020B0604030504040204" pitchFamily="50" charset="-128"/>
              </a:rPr>
              <a:t>は</a:t>
            </a:r>
            <a:r>
              <a:rPr lang="en-US" altLang="ja-JP" sz="2800" b="1" dirty="0">
                <a:solidFill>
                  <a:srgbClr val="FF0000"/>
                </a:solidFill>
                <a:latin typeface="Meiryo UI" panose="020B0604030504040204" pitchFamily="50" charset="-128"/>
                <a:ea typeface="Meiryo UI" panose="020B0604030504040204" pitchFamily="50" charset="-128"/>
              </a:rPr>
              <a:t>2</a:t>
            </a:r>
            <a:r>
              <a:rPr lang="ja-JP" altLang="en-US" sz="2800" b="1" dirty="0">
                <a:solidFill>
                  <a:srgbClr val="FF0000"/>
                </a:solidFill>
                <a:latin typeface="Meiryo UI" panose="020B0604030504040204" pitchFamily="50" charset="-128"/>
                <a:ea typeface="Meiryo UI" panose="020B0604030504040204" pitchFamily="50" charset="-128"/>
              </a:rPr>
              <a:t>ペタバイト</a:t>
            </a:r>
            <a:r>
              <a:rPr lang="ja-JP" altLang="en-US" sz="28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6881" cy="1651791"/>
          </a:xfrm>
          <a:prstGeom prst="rect">
            <a:avLst/>
          </a:prstGeom>
        </p:spPr>
      </p:pic>
      <p:sp>
        <p:nvSpPr>
          <p:cNvPr id="2" name="正方形/長方形 1"/>
          <p:cNvSpPr/>
          <p:nvPr/>
        </p:nvSpPr>
        <p:spPr>
          <a:xfrm>
            <a:off x="0" y="6606114"/>
            <a:ext cx="3456395"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http://www.nursingassistantcentral.com/</a:t>
            </a:r>
          </a:p>
        </p:txBody>
      </p:sp>
      <p:sp>
        <p:nvSpPr>
          <p:cNvPr id="3" name="正方形/長方形 2"/>
          <p:cNvSpPr/>
          <p:nvPr/>
        </p:nvSpPr>
        <p:spPr>
          <a:xfrm>
            <a:off x="3695343" y="251644"/>
            <a:ext cx="4801315" cy="1015663"/>
          </a:xfrm>
          <a:prstGeom prst="rect">
            <a:avLst/>
          </a:prstGeom>
        </p:spPr>
        <p:txBody>
          <a:bodyPr wrap="none">
            <a:spAutoFit/>
          </a:bodyPr>
          <a:lstStyle/>
          <a:p>
            <a:pPr algn="ctr"/>
            <a:r>
              <a:rPr lang="ja-JP" altLang="en-US" sz="6000" b="1" dirty="0">
                <a:latin typeface="游ゴシック" panose="020B0400000000000000" pitchFamily="50" charset="-128"/>
                <a:ea typeface="游ゴシック" panose="020B0400000000000000" pitchFamily="50" charset="-128"/>
              </a:rPr>
              <a:t>脳の基本情報</a:t>
            </a:r>
          </a:p>
        </p:txBody>
      </p:sp>
      <p:sp>
        <p:nvSpPr>
          <p:cNvPr id="6" name="テキスト ボックス 5"/>
          <p:cNvSpPr txBox="1"/>
          <p:nvPr/>
        </p:nvSpPr>
        <p:spPr>
          <a:xfrm>
            <a:off x="11658600" y="6457890"/>
            <a:ext cx="533400" cy="400110"/>
          </a:xfrm>
          <a:prstGeom prst="rect">
            <a:avLst/>
          </a:prstGeom>
          <a:noFill/>
        </p:spPr>
        <p:txBody>
          <a:bodyPr wrap="square" rtlCol="0">
            <a:spAutoFit/>
          </a:bodyPr>
          <a:lstStyle/>
          <a:p>
            <a:pPr algn="ctr"/>
            <a:r>
              <a:rPr lang="en-US" altLang="ja-JP" sz="2000" b="1" dirty="0"/>
              <a:t>3</a:t>
            </a:r>
            <a:endParaRPr kumimoji="1" lang="ja-JP" altLang="en-US" sz="2000" b="1" dirty="0"/>
          </a:p>
        </p:txBody>
      </p:sp>
    </p:spTree>
    <p:extLst>
      <p:ext uri="{BB962C8B-B14F-4D97-AF65-F5344CB8AC3E}">
        <p14:creationId xmlns:p14="http://schemas.microsoft.com/office/powerpoint/2010/main" val="2854173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 y="0"/>
            <a:ext cx="1660457" cy="1517935"/>
          </a:xfrm>
          <a:prstGeom prst="rect">
            <a:avLst/>
          </a:prstGeom>
        </p:spPr>
      </p:pic>
      <p:sp>
        <p:nvSpPr>
          <p:cNvPr id="8" name="正方形/長方形 7"/>
          <p:cNvSpPr/>
          <p:nvPr/>
        </p:nvSpPr>
        <p:spPr>
          <a:xfrm>
            <a:off x="2616200" y="394795"/>
            <a:ext cx="6959600" cy="769441"/>
          </a:xfrm>
          <a:prstGeom prst="rect">
            <a:avLst/>
          </a:prstGeom>
        </p:spPr>
        <p:txBody>
          <a:bodyPr wrap="square">
            <a:spAutoFit/>
          </a:bodyPr>
          <a:lstStyle/>
          <a:p>
            <a:pPr algn="ctr"/>
            <a:r>
              <a:rPr lang="en-US" altLang="ja-JP" sz="4400" b="1" dirty="0" err="1">
                <a:latin typeface="HG丸ｺﾞｼｯｸM-PRO" panose="020F0600000000000000" pitchFamily="50" charset="-128"/>
                <a:ea typeface="HG丸ｺﾞｼｯｸM-PRO" panose="020F0600000000000000" pitchFamily="50" charset="-128"/>
              </a:rPr>
              <a:t>BrainTech</a:t>
            </a:r>
            <a:r>
              <a:rPr lang="ja-JP" altLang="en-US" sz="4400" b="1" dirty="0">
                <a:latin typeface="HG丸ｺﾞｼｯｸM-PRO" panose="020F0600000000000000" pitchFamily="50" charset="-128"/>
                <a:ea typeface="HG丸ｺﾞｼｯｸM-PRO" panose="020F0600000000000000" pitchFamily="50" charset="-128"/>
              </a:rPr>
              <a:t>の適用</a:t>
            </a:r>
          </a:p>
        </p:txBody>
      </p:sp>
      <p:sp>
        <p:nvSpPr>
          <p:cNvPr id="2" name="角丸四角形 1"/>
          <p:cNvSpPr/>
          <p:nvPr/>
        </p:nvSpPr>
        <p:spPr>
          <a:xfrm>
            <a:off x="711200" y="15494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コーポレート</a:t>
            </a:r>
            <a:endParaRPr kumimoji="1" lang="ja-JP" altLang="en-US" sz="2400" b="1" dirty="0">
              <a:solidFill>
                <a:schemeClr val="tx1"/>
              </a:solidFill>
            </a:endParaRPr>
          </a:p>
        </p:txBody>
      </p:sp>
      <p:sp>
        <p:nvSpPr>
          <p:cNvPr id="7" name="角丸四角形 6"/>
          <p:cNvSpPr/>
          <p:nvPr/>
        </p:nvSpPr>
        <p:spPr>
          <a:xfrm>
            <a:off x="711200" y="22098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エネルギー、資源</a:t>
            </a:r>
          </a:p>
        </p:txBody>
      </p:sp>
      <p:sp>
        <p:nvSpPr>
          <p:cNvPr id="9" name="角丸四角形 8"/>
          <p:cNvSpPr/>
          <p:nvPr/>
        </p:nvSpPr>
        <p:spPr>
          <a:xfrm>
            <a:off x="711200" y="28702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コンシューマー</a:t>
            </a:r>
          </a:p>
        </p:txBody>
      </p:sp>
      <p:sp>
        <p:nvSpPr>
          <p:cNvPr id="10" name="角丸四角形 9"/>
          <p:cNvSpPr/>
          <p:nvPr/>
        </p:nvSpPr>
        <p:spPr>
          <a:xfrm>
            <a:off x="4470400" y="15494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働き方改革、研修効果向上と測定改善</a:t>
            </a:r>
          </a:p>
        </p:txBody>
      </p:sp>
      <p:sp>
        <p:nvSpPr>
          <p:cNvPr id="11" name="角丸四角形 10"/>
          <p:cNvSpPr/>
          <p:nvPr/>
        </p:nvSpPr>
        <p:spPr>
          <a:xfrm>
            <a:off x="4470400" y="22098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生物脳やバイオセンサーによる地下探査</a:t>
            </a:r>
          </a:p>
        </p:txBody>
      </p:sp>
      <p:sp>
        <p:nvSpPr>
          <p:cNvPr id="12" name="角丸四角形 11"/>
          <p:cNvSpPr/>
          <p:nvPr/>
        </p:nvSpPr>
        <p:spPr>
          <a:xfrm>
            <a:off x="711200" y="35306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ＩＣＴ</a:t>
            </a:r>
            <a:endParaRPr kumimoji="1" lang="ja-JP" altLang="en-US" sz="2400" b="1" dirty="0">
              <a:solidFill>
                <a:schemeClr val="tx1"/>
              </a:solidFill>
            </a:endParaRPr>
          </a:p>
        </p:txBody>
      </p:sp>
      <p:sp>
        <p:nvSpPr>
          <p:cNvPr id="13" name="角丸四角形 12"/>
          <p:cNvSpPr/>
          <p:nvPr/>
        </p:nvSpPr>
        <p:spPr>
          <a:xfrm>
            <a:off x="711200" y="41910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産業機械</a:t>
            </a:r>
            <a:endParaRPr kumimoji="1" lang="ja-JP" altLang="en-US" sz="2400" b="1" dirty="0">
              <a:solidFill>
                <a:schemeClr val="tx1"/>
              </a:solidFill>
            </a:endParaRPr>
          </a:p>
        </p:txBody>
      </p:sp>
      <p:sp>
        <p:nvSpPr>
          <p:cNvPr id="15" name="角丸四角形 14"/>
          <p:cNvSpPr/>
          <p:nvPr/>
        </p:nvSpPr>
        <p:spPr>
          <a:xfrm>
            <a:off x="711200" y="55245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医療・ヘルスケア</a:t>
            </a:r>
            <a:endParaRPr kumimoji="1" lang="ja-JP" altLang="en-US" sz="2400" b="1" dirty="0">
              <a:solidFill>
                <a:schemeClr val="tx1"/>
              </a:solidFill>
            </a:endParaRPr>
          </a:p>
        </p:txBody>
      </p:sp>
      <p:sp>
        <p:nvSpPr>
          <p:cNvPr id="16" name="角丸四角形 15"/>
          <p:cNvSpPr/>
          <p:nvPr/>
        </p:nvSpPr>
        <p:spPr>
          <a:xfrm>
            <a:off x="711200" y="61976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素材</a:t>
            </a:r>
            <a:endParaRPr kumimoji="1" lang="ja-JP" altLang="en-US" sz="2400" b="1" dirty="0">
              <a:solidFill>
                <a:schemeClr val="tx1"/>
              </a:solidFill>
            </a:endParaRPr>
          </a:p>
        </p:txBody>
      </p:sp>
      <p:sp>
        <p:nvSpPr>
          <p:cNvPr id="17" name="角丸四角形 16"/>
          <p:cNvSpPr/>
          <p:nvPr/>
        </p:nvSpPr>
        <p:spPr>
          <a:xfrm>
            <a:off x="711200" y="48514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食と農</a:t>
            </a:r>
            <a:endParaRPr kumimoji="1" lang="ja-JP" altLang="en-US" sz="2400" b="1" dirty="0">
              <a:solidFill>
                <a:schemeClr val="tx1"/>
              </a:solidFill>
            </a:endParaRPr>
          </a:p>
        </p:txBody>
      </p:sp>
      <p:sp>
        <p:nvSpPr>
          <p:cNvPr id="19" name="角丸四角形 18"/>
          <p:cNvSpPr/>
          <p:nvPr/>
        </p:nvSpPr>
        <p:spPr>
          <a:xfrm>
            <a:off x="4470400" y="28702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ニューロマーケティング</a:t>
            </a:r>
          </a:p>
        </p:txBody>
      </p:sp>
      <p:sp>
        <p:nvSpPr>
          <p:cNvPr id="20" name="角丸四角形 19"/>
          <p:cNvSpPr/>
          <p:nvPr/>
        </p:nvSpPr>
        <p:spPr>
          <a:xfrm>
            <a:off x="4470400" y="35306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脳型コンピュータ、本当の人工知能</a:t>
            </a:r>
          </a:p>
        </p:txBody>
      </p:sp>
      <p:sp>
        <p:nvSpPr>
          <p:cNvPr id="21" name="角丸四角形 20"/>
          <p:cNvSpPr/>
          <p:nvPr/>
        </p:nvSpPr>
        <p:spPr>
          <a:xfrm>
            <a:off x="4470400" y="41910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ヒューマン＝マシン融合</a:t>
            </a:r>
            <a:endParaRPr kumimoji="1" lang="ja-JP" altLang="en-US" sz="2400" b="1" dirty="0">
              <a:solidFill>
                <a:schemeClr val="tx1"/>
              </a:solidFill>
            </a:endParaRPr>
          </a:p>
        </p:txBody>
      </p:sp>
      <p:sp>
        <p:nvSpPr>
          <p:cNvPr id="22" name="角丸四角形 21"/>
          <p:cNvSpPr/>
          <p:nvPr/>
        </p:nvSpPr>
        <p:spPr>
          <a:xfrm>
            <a:off x="4470400" y="48514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「食」によるアルツハイマー病治療</a:t>
            </a:r>
            <a:endParaRPr kumimoji="1" lang="ja-JP" altLang="en-US" sz="2400" b="1" dirty="0">
              <a:solidFill>
                <a:schemeClr val="tx1"/>
              </a:solidFill>
            </a:endParaRPr>
          </a:p>
        </p:txBody>
      </p:sp>
      <p:sp>
        <p:nvSpPr>
          <p:cNvPr id="23" name="角丸四角形 22"/>
          <p:cNvSpPr/>
          <p:nvPr/>
        </p:nvSpPr>
        <p:spPr>
          <a:xfrm>
            <a:off x="4470400" y="551815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脳疾患予防、ヒトのデジタル・ツイン</a:t>
            </a:r>
          </a:p>
        </p:txBody>
      </p:sp>
      <p:sp>
        <p:nvSpPr>
          <p:cNvPr id="24" name="角丸四角形 23"/>
          <p:cNvSpPr/>
          <p:nvPr/>
        </p:nvSpPr>
        <p:spPr>
          <a:xfrm>
            <a:off x="4470400" y="61976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生物素材</a:t>
            </a:r>
          </a:p>
        </p:txBody>
      </p:sp>
      <p:sp>
        <p:nvSpPr>
          <p:cNvPr id="25" name="テキスト ボックス 2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56</a:t>
            </a:r>
            <a:endParaRPr kumimoji="1" lang="ja-JP" altLang="en-US" sz="2000" b="1" dirty="0"/>
          </a:p>
        </p:txBody>
      </p:sp>
    </p:spTree>
    <p:extLst>
      <p:ext uri="{BB962C8B-B14F-4D97-AF65-F5344CB8AC3E}">
        <p14:creationId xmlns:p14="http://schemas.microsoft.com/office/powerpoint/2010/main" val="3206673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614" y="2957408"/>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1"/>
          <p:cNvSpPr txBox="1">
            <a:spLocks noChangeArrowheads="1"/>
          </p:cNvSpPr>
          <p:nvPr/>
        </p:nvSpPr>
        <p:spPr bwMode="auto">
          <a:xfrm>
            <a:off x="605885" y="3244334"/>
            <a:ext cx="21897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ニューロチップ</a:t>
            </a:r>
          </a:p>
        </p:txBody>
      </p:sp>
      <p:sp>
        <p:nvSpPr>
          <p:cNvPr id="18" name="テキスト ボックス 6"/>
          <p:cNvSpPr txBox="1">
            <a:spLocks noChangeArrowheads="1"/>
          </p:cNvSpPr>
          <p:nvPr/>
        </p:nvSpPr>
        <p:spPr bwMode="auto">
          <a:xfrm>
            <a:off x="760713" y="3749570"/>
            <a:ext cx="20127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量子コンピュータ</a:t>
            </a:r>
          </a:p>
        </p:txBody>
      </p:sp>
      <p:sp>
        <p:nvSpPr>
          <p:cNvPr id="19" name="テキスト ボックス 18"/>
          <p:cNvSpPr txBox="1">
            <a:spLocks noChangeArrowheads="1"/>
          </p:cNvSpPr>
          <p:nvPr/>
        </p:nvSpPr>
        <p:spPr bwMode="auto">
          <a:xfrm>
            <a:off x="887464" y="4243283"/>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ロボテックス</a:t>
            </a:r>
          </a:p>
        </p:txBody>
      </p:sp>
      <p:sp>
        <p:nvSpPr>
          <p:cNvPr id="20" name="テキスト ボックス 19"/>
          <p:cNvSpPr txBox="1">
            <a:spLocks noChangeArrowheads="1"/>
          </p:cNvSpPr>
          <p:nvPr/>
        </p:nvSpPr>
        <p:spPr bwMode="auto">
          <a:xfrm>
            <a:off x="850951" y="4743345"/>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脳科学</a:t>
            </a:r>
          </a:p>
        </p:txBody>
      </p:sp>
      <p:sp>
        <p:nvSpPr>
          <p:cNvPr id="21" name="テキスト ボックス 9"/>
          <p:cNvSpPr txBox="1">
            <a:spLocks noChangeArrowheads="1"/>
          </p:cNvSpPr>
          <p:nvPr/>
        </p:nvSpPr>
        <p:spPr bwMode="auto">
          <a:xfrm>
            <a:off x="814439" y="5248170"/>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スパコン技術</a:t>
            </a:r>
          </a:p>
        </p:txBody>
      </p:sp>
      <p:sp>
        <p:nvSpPr>
          <p:cNvPr id="22" name="テキスト ボックス 9"/>
          <p:cNvSpPr txBox="1">
            <a:spLocks noChangeArrowheads="1"/>
          </p:cNvSpPr>
          <p:nvPr/>
        </p:nvSpPr>
        <p:spPr bwMode="auto">
          <a:xfrm>
            <a:off x="850951" y="58149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認知処理</a:t>
            </a:r>
          </a:p>
        </p:txBody>
      </p:sp>
      <p:sp>
        <p:nvSpPr>
          <p:cNvPr id="23" name="テキスト ボックス 9"/>
          <p:cNvSpPr txBox="1">
            <a:spLocks noChangeArrowheads="1"/>
          </p:cNvSpPr>
          <p:nvPr/>
        </p:nvSpPr>
        <p:spPr bwMode="auto">
          <a:xfrm>
            <a:off x="850951" y="62467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人工知能</a:t>
            </a:r>
          </a:p>
        </p:txBody>
      </p:sp>
      <p:pic>
        <p:nvPicPr>
          <p:cNvPr id="28" name="Picture 5" descr="C:\Users\jhughes3\Pictures\Brain\bluebr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197" y="4421013"/>
            <a:ext cx="4204108" cy="23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p:cNvSpPr txBox="1"/>
          <p:nvPr/>
        </p:nvSpPr>
        <p:spPr>
          <a:xfrm>
            <a:off x="7018474" y="4106583"/>
            <a:ext cx="4933381" cy="369332"/>
          </a:xfrm>
          <a:prstGeom prst="rect">
            <a:avLst/>
          </a:prstGeom>
          <a:noFill/>
        </p:spPr>
        <p:txBody>
          <a:bodyPr wrap="square" rtlCol="0">
            <a:spAutoFit/>
          </a:bodyPr>
          <a:lstStyle/>
          <a:p>
            <a:pPr algn="ctr"/>
            <a:r>
              <a:rPr kumimoji="1" lang="ja-JP" altLang="en-US" sz="1800" b="1" dirty="0">
                <a:latin typeface="游ゴシック" panose="020B0400000000000000" pitchFamily="50" charset="-128"/>
                <a:ea typeface="游ゴシック" panose="020B0400000000000000" pitchFamily="50" charset="-128"/>
              </a:rPr>
              <a:t>人間脳をコンピュータでシミュレートする</a:t>
            </a:r>
          </a:p>
        </p:txBody>
      </p:sp>
      <p:sp>
        <p:nvSpPr>
          <p:cNvPr id="32" name="テキスト ボックス 31"/>
          <p:cNvSpPr txBox="1"/>
          <p:nvPr/>
        </p:nvSpPr>
        <p:spPr>
          <a:xfrm>
            <a:off x="-1532" y="6627168"/>
            <a:ext cx="1214835"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（出典）</a:t>
            </a:r>
            <a:r>
              <a:rPr kumimoji="1" lang="en-US" altLang="ja-JP" sz="900" dirty="0">
                <a:latin typeface="游ゴシック" panose="020B0400000000000000" pitchFamily="50" charset="-128"/>
                <a:ea typeface="游ゴシック" panose="020B0400000000000000" pitchFamily="50" charset="-128"/>
              </a:rPr>
              <a:t>IBM</a:t>
            </a:r>
            <a:r>
              <a:rPr kumimoji="1" lang="ja-JP" altLang="en-US" sz="900" dirty="0">
                <a:latin typeface="游ゴシック" panose="020B0400000000000000" pitchFamily="50" charset="-128"/>
                <a:ea typeface="游ゴシック" panose="020B0400000000000000" pitchFamily="50" charset="-128"/>
              </a:rPr>
              <a:t>資料</a:t>
            </a:r>
          </a:p>
        </p:txBody>
      </p:sp>
      <p:pic>
        <p:nvPicPr>
          <p:cNvPr id="34" name="Picture 20" descr="Heads"/>
          <p:cNvPicPr>
            <a:picLocks noChangeAspect="1" noChangeArrowheads="1"/>
          </p:cNvPicPr>
          <p:nvPr/>
        </p:nvPicPr>
        <p:blipFill>
          <a:blip r:embed="rId5">
            <a:extLst>
              <a:ext uri="{28A0092B-C50C-407E-A947-70E740481C1C}">
                <a14:useLocalDpi xmlns:a14="http://schemas.microsoft.com/office/drawing/2010/main" val="0"/>
              </a:ext>
            </a:extLst>
          </a:blip>
          <a:srcRect b="8443"/>
          <a:stretch>
            <a:fillRect/>
          </a:stretch>
        </p:blipFill>
        <p:spPr bwMode="auto">
          <a:xfrm>
            <a:off x="6377156" y="1036776"/>
            <a:ext cx="4595646" cy="275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p:cNvSpPr txBox="1"/>
          <p:nvPr/>
        </p:nvSpPr>
        <p:spPr>
          <a:xfrm>
            <a:off x="6872854" y="1075394"/>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6" name="テキスト ボックス 35"/>
          <p:cNvSpPr txBox="1"/>
          <p:nvPr/>
        </p:nvSpPr>
        <p:spPr>
          <a:xfrm>
            <a:off x="9639882" y="1080114"/>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9" name="角丸四角形吹き出し 38"/>
          <p:cNvSpPr/>
          <p:nvPr/>
        </p:nvSpPr>
        <p:spPr bwMode="auto">
          <a:xfrm>
            <a:off x="4483526" y="5938303"/>
            <a:ext cx="2389328" cy="845957"/>
          </a:xfrm>
          <a:prstGeom prst="wedgeRoundRectCallout">
            <a:avLst>
              <a:gd name="adj1" fmla="val 11415"/>
              <a:gd name="adj2" fmla="val -210623"/>
              <a:gd name="adj3" fmla="val 1666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游ゴシック" panose="020B0400000000000000" pitchFamily="50" charset="-128"/>
                <a:ea typeface="游ゴシック" panose="020B0400000000000000" pitchFamily="50" charset="-128"/>
              </a:rPr>
              <a:t>ICT</a:t>
            </a:r>
            <a:r>
              <a:rPr kumimoji="1" lang="ja-JP" altLang="en-US" sz="1400" dirty="0">
                <a:solidFill>
                  <a:schemeClr val="tx1"/>
                </a:solidFill>
                <a:latin typeface="游ゴシック" panose="020B0400000000000000" pitchFamily="50" charset="-128"/>
                <a:ea typeface="游ゴシック" panose="020B0400000000000000" pitchFamily="50" charset="-128"/>
              </a:rPr>
              <a:t>技術だけでなく、</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様々技術の融合・統合でサイバー脳は開発される</a:t>
            </a:r>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3" y="0"/>
            <a:ext cx="1660457" cy="1517935"/>
          </a:xfrm>
          <a:prstGeom prst="rect">
            <a:avLst/>
          </a:prstGeom>
        </p:spPr>
      </p:pic>
      <p:sp>
        <p:nvSpPr>
          <p:cNvPr id="3" name="テキスト ボックス 2"/>
          <p:cNvSpPr txBox="1"/>
          <p:nvPr/>
        </p:nvSpPr>
        <p:spPr>
          <a:xfrm>
            <a:off x="7874000" y="684393"/>
            <a:ext cx="2032000" cy="369332"/>
          </a:xfrm>
          <a:prstGeom prst="rect">
            <a:avLst/>
          </a:prstGeom>
          <a:noFill/>
        </p:spPr>
        <p:txBody>
          <a:bodyPr wrap="square" rtlCol="0">
            <a:spAutoFit/>
          </a:bodyPr>
          <a:lstStyle/>
          <a:p>
            <a:r>
              <a:rPr kumimoji="1" lang="ja-JP" altLang="en-US" b="1" dirty="0"/>
              <a:t>デジタル・ツイン</a:t>
            </a:r>
          </a:p>
        </p:txBody>
      </p:sp>
      <p:sp>
        <p:nvSpPr>
          <p:cNvPr id="26" name="正方形/長方形 25"/>
          <p:cNvSpPr/>
          <p:nvPr/>
        </p:nvSpPr>
        <p:spPr>
          <a:xfrm>
            <a:off x="1208746" y="267375"/>
            <a:ext cx="5550767" cy="2800767"/>
          </a:xfrm>
          <a:prstGeom prst="rect">
            <a:avLst/>
          </a:prstGeom>
        </p:spPr>
        <p:txBody>
          <a:bodyPr wrap="square">
            <a:spAutoFit/>
          </a:bodyPr>
          <a:lstStyle/>
          <a:p>
            <a:pPr algn="ctr"/>
            <a:r>
              <a:rPr lang="ja-JP" altLang="en-US" sz="4400" b="1" dirty="0">
                <a:latin typeface="HG丸ｺﾞｼｯｸM-PRO" panose="020F0600000000000000" pitchFamily="50" charset="-128"/>
                <a:ea typeface="HG丸ｺﾞｼｯｸM-PRO" panose="020F0600000000000000" pitchFamily="50" charset="-128"/>
              </a:rPr>
              <a:t>脳を模倣した</a:t>
            </a:r>
            <a:endParaRPr lang="en-US" altLang="ja-JP" sz="4400" b="1" dirty="0">
              <a:latin typeface="HG丸ｺﾞｼｯｸM-PRO" panose="020F0600000000000000" pitchFamily="50" charset="-128"/>
              <a:ea typeface="HG丸ｺﾞｼｯｸM-PRO" panose="020F0600000000000000" pitchFamily="50" charset="-128"/>
            </a:endParaRPr>
          </a:p>
          <a:p>
            <a:pPr algn="ctr"/>
            <a:r>
              <a:rPr lang="ja-JP" altLang="en-US" sz="4400" b="1" dirty="0">
                <a:latin typeface="HG丸ｺﾞｼｯｸM-PRO" panose="020F0600000000000000" pitchFamily="50" charset="-128"/>
                <a:ea typeface="HG丸ｺﾞｼｯｸM-PRO" panose="020F0600000000000000" pitchFamily="50" charset="-128"/>
              </a:rPr>
              <a:t>新たなコンピュータ</a:t>
            </a:r>
            <a:endParaRPr lang="en-US" altLang="ja-JP" sz="4400" b="1" dirty="0">
              <a:latin typeface="HG丸ｺﾞｼｯｸM-PRO" panose="020F0600000000000000" pitchFamily="50" charset="-128"/>
              <a:ea typeface="HG丸ｺﾞｼｯｸM-PRO" panose="020F0600000000000000" pitchFamily="50" charset="-128"/>
            </a:endParaRPr>
          </a:p>
          <a:p>
            <a:pPr algn="ctr"/>
            <a:r>
              <a:rPr lang="ja-JP" altLang="en-US" sz="4400" b="1" dirty="0">
                <a:latin typeface="HG丸ｺﾞｼｯｸM-PRO" panose="020F0600000000000000" pitchFamily="50" charset="-128"/>
                <a:ea typeface="HG丸ｺﾞｼｯｸM-PRO" panose="020F0600000000000000" pitchFamily="50" charset="-128"/>
              </a:rPr>
              <a:t>が産業と社会を大きく変える</a:t>
            </a:r>
          </a:p>
        </p:txBody>
      </p:sp>
      <p:sp>
        <p:nvSpPr>
          <p:cNvPr id="25" name="テキスト ボックス 24"/>
          <p:cNvSpPr txBox="1"/>
          <p:nvPr/>
        </p:nvSpPr>
        <p:spPr>
          <a:xfrm>
            <a:off x="11658600" y="6457890"/>
            <a:ext cx="533400" cy="400110"/>
          </a:xfrm>
          <a:prstGeom prst="rect">
            <a:avLst/>
          </a:prstGeom>
          <a:noFill/>
        </p:spPr>
        <p:txBody>
          <a:bodyPr wrap="square" rtlCol="0">
            <a:spAutoFit/>
          </a:bodyPr>
          <a:lstStyle/>
          <a:p>
            <a:pPr algn="ctr"/>
            <a:r>
              <a:rPr lang="en-US" altLang="ja-JP" sz="2000" b="1" dirty="0"/>
              <a:t>57</a:t>
            </a:r>
            <a:endParaRPr kumimoji="1" lang="ja-JP" altLang="en-US" sz="2000" b="1" dirty="0"/>
          </a:p>
        </p:txBody>
      </p:sp>
    </p:spTree>
    <p:extLst>
      <p:ext uri="{BB962C8B-B14F-4D97-AF65-F5344CB8AC3E}">
        <p14:creationId xmlns:p14="http://schemas.microsoft.com/office/powerpoint/2010/main" val="389814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887" y="128536"/>
            <a:ext cx="2714375" cy="2481392"/>
          </a:xfrm>
          <a:prstGeom prst="rect">
            <a:avLst/>
          </a:prstGeom>
        </p:spPr>
      </p:pic>
      <p:sp>
        <p:nvSpPr>
          <p:cNvPr id="7" name="テキスト ボックス 6"/>
          <p:cNvSpPr txBox="1"/>
          <p:nvPr/>
        </p:nvSpPr>
        <p:spPr>
          <a:xfrm>
            <a:off x="2484579" y="-61929"/>
            <a:ext cx="9568873" cy="2862322"/>
          </a:xfrm>
          <a:prstGeom prst="rect">
            <a:avLst/>
          </a:prstGeom>
          <a:noFill/>
        </p:spPr>
        <p:txBody>
          <a:bodyPr wrap="square" rtlCol="0">
            <a:spAutoFit/>
          </a:bodyPr>
          <a:lstStyle/>
          <a:p>
            <a:pPr algn="ctr"/>
            <a:r>
              <a:rPr lang="en-US" altLang="ja-JP" sz="6000" b="1" dirty="0">
                <a:latin typeface="HG丸ｺﾞｼｯｸM-PRO" panose="020F0600000000000000" pitchFamily="50" charset="-128"/>
                <a:ea typeface="HG丸ｺﾞｼｯｸM-PRO" panose="020F0600000000000000" pitchFamily="50" charset="-128"/>
              </a:rPr>
              <a:t>Cyber</a:t>
            </a:r>
            <a:r>
              <a:rPr lang="ja-JP" altLang="en-US" sz="6000" b="1" dirty="0" err="1">
                <a:latin typeface="HG丸ｺﾞｼｯｸM-PRO" panose="020F0600000000000000" pitchFamily="50" charset="-128"/>
                <a:ea typeface="HG丸ｺﾞｼｯｸM-PRO" panose="020F0600000000000000" pitchFamily="50" charset="-128"/>
              </a:rPr>
              <a:t>、</a:t>
            </a:r>
            <a:r>
              <a:rPr lang="ja-JP" altLang="en-US" sz="6000" b="1" dirty="0">
                <a:latin typeface="HG丸ｺﾞｼｯｸM-PRO" panose="020F0600000000000000" pitchFamily="50" charset="-128"/>
                <a:ea typeface="HG丸ｺﾞｼｯｸM-PRO" panose="020F0600000000000000" pitchFamily="50" charset="-128"/>
              </a:rPr>
              <a:t>宇宙に</a:t>
            </a:r>
            <a:endParaRPr lang="en-US" altLang="ja-JP" sz="6000" b="1" dirty="0">
              <a:latin typeface="HG丸ｺﾞｼｯｸM-PRO" panose="020F0600000000000000" pitchFamily="50" charset="-128"/>
              <a:ea typeface="HG丸ｺﾞｼｯｸM-PRO" panose="020F0600000000000000" pitchFamily="50" charset="-128"/>
            </a:endParaRPr>
          </a:p>
          <a:p>
            <a:pPr algn="ctr"/>
            <a:r>
              <a:rPr lang="ja-JP" altLang="en-US" sz="6000" b="1" dirty="0">
                <a:latin typeface="HG丸ｺﾞｼｯｸM-PRO" panose="020F0600000000000000" pitchFamily="50" charset="-128"/>
                <a:ea typeface="HG丸ｺﾞｼｯｸM-PRO" panose="020F0600000000000000" pitchFamily="50" charset="-128"/>
              </a:rPr>
              <a:t>次ぐフロンティアは</a:t>
            </a:r>
            <a:endParaRPr lang="en-US" altLang="ja-JP" sz="6000" b="1" dirty="0">
              <a:latin typeface="HG丸ｺﾞｼｯｸM-PRO" panose="020F0600000000000000" pitchFamily="50" charset="-128"/>
              <a:ea typeface="HG丸ｺﾞｼｯｸM-PRO" panose="020F0600000000000000" pitchFamily="50" charset="-128"/>
            </a:endParaRPr>
          </a:p>
          <a:p>
            <a:pPr algn="ctr"/>
            <a:r>
              <a:rPr lang="ja-JP" altLang="en-US" sz="6000" b="1" dirty="0">
                <a:latin typeface="HG丸ｺﾞｼｯｸM-PRO" panose="020F0600000000000000" pitchFamily="50" charset="-128"/>
                <a:ea typeface="HG丸ｺﾞｼｯｸM-PRO" panose="020F0600000000000000" pitchFamily="50" charset="-128"/>
              </a:rPr>
              <a:t>「脳」</a:t>
            </a:r>
            <a:endParaRPr kumimoji="1" lang="ja-JP" altLang="en-US" sz="6000" b="1" dirty="0">
              <a:latin typeface="HG丸ｺﾞｼｯｸM-PRO" panose="020F0600000000000000" pitchFamily="50" charset="-128"/>
              <a:ea typeface="HG丸ｺﾞｼｯｸM-PRO" panose="020F0600000000000000" pitchFamily="50" charset="-128"/>
            </a:endParaRPr>
          </a:p>
        </p:txBody>
      </p:sp>
      <p:sp>
        <p:nvSpPr>
          <p:cNvPr id="6" name="正方形/長方形 5"/>
          <p:cNvSpPr/>
          <p:nvPr/>
        </p:nvSpPr>
        <p:spPr>
          <a:xfrm>
            <a:off x="540431" y="2867773"/>
            <a:ext cx="11297920" cy="3693319"/>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ja-JP" altLang="en-US" b="1" dirty="0"/>
              <a:t>世界人口１００億人とか、人生１００歳と言われ始めている現代社会に於いては、如何に心身の健康を維持しつつ健康寿命を伸ばすかが大きな課題である。世界に類例のない少子高齢化を迎える日本に於いて、持続的な発展を確実にするためにも必要不可欠であり、医療費抑制など財政負担軽減にも資する社会システムの構築が望まれている。</a:t>
            </a:r>
            <a:endParaRPr lang="en-US" altLang="ja-JP" b="1" dirty="0"/>
          </a:p>
          <a:p>
            <a:r>
              <a:rPr lang="ja-JP" altLang="en-US" b="1" dirty="0"/>
              <a:t>しかし、複雑化する現代社会に於いて精神・神経疾患や心の病を抱える人の数は近年著しく増加し、認知症とされる人は約１７０万人、うつ病等を含む気分障害は約９０万人、パーキンソン病は約１５万人（いずれも推計）、自殺者の数は毎年３万人以上となっており、大きな社会問題となっている。</a:t>
            </a:r>
          </a:p>
          <a:p>
            <a:r>
              <a:rPr lang="ja-JP" altLang="en-US" b="1" dirty="0"/>
              <a:t>近年の脳科学研究は、記憶・学習等の脳機能、アルツハイマー病やパーキンソン病等の脳病態、子どもの脳発達への環境の影響等を着実に明らかにしつつあり、また、脳とコンピュータ機器や身体補助具の開発との連携により、脳機能や身体機能の回復・補完を可能とする技術等の進展ももたらしつつある。このようなことから、脳科学研究は、少子高齢化社会を迎える我が国の医療・福祉の向上や、将来的には、乳幼児保育や教育が直面している問題等へ適切な助言を与えうるという観点で、現代社会が直面する様々な課題の克服に向けて、社会からの期待や関心は極めて大きい。</a:t>
            </a: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lang="en-US" altLang="ja-JP" sz="2000" b="1" dirty="0"/>
              <a:t>58</a:t>
            </a:r>
            <a:endParaRPr kumimoji="1" lang="ja-JP" altLang="en-US" sz="2000" b="1" dirty="0"/>
          </a:p>
        </p:txBody>
      </p:sp>
    </p:spTree>
    <p:extLst>
      <p:ext uri="{BB962C8B-B14F-4D97-AF65-F5344CB8AC3E}">
        <p14:creationId xmlns:p14="http://schemas.microsoft.com/office/powerpoint/2010/main" val="156112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jj_brain_lobes.jpg                                             00003B01Book                           ABA78158:"/>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a:off x="3561903" y="1815723"/>
            <a:ext cx="5042276" cy="504227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p:cNvSpPr txBox="1"/>
          <p:nvPr/>
        </p:nvSpPr>
        <p:spPr>
          <a:xfrm>
            <a:off x="0" y="3069322"/>
            <a:ext cx="4800600" cy="646331"/>
          </a:xfrm>
          <a:prstGeom prst="rect">
            <a:avLst/>
          </a:prstGeom>
          <a:noFill/>
        </p:spPr>
        <p:txBody>
          <a:bodyPr wrap="square" rtlCol="0">
            <a:spAutoFit/>
          </a:bodyPr>
          <a:lstStyle/>
          <a:p>
            <a:pPr algn="r"/>
            <a:r>
              <a:rPr lang="ja-JP" altLang="en-US" sz="3600" b="1" dirty="0">
                <a:latin typeface="游ゴシック" panose="020B0400000000000000" pitchFamily="50" charset="-128"/>
                <a:ea typeface="游ゴシック" panose="020B0400000000000000" pitchFamily="50" charset="-128"/>
              </a:rPr>
              <a:t>有難う御座いました。</a:t>
            </a:r>
            <a:endParaRPr kumimoji="1" lang="ja-JP" altLang="en-US" sz="3600" b="1" dirty="0">
              <a:latin typeface="游ゴシック" panose="020B0400000000000000" pitchFamily="50" charset="-128"/>
              <a:ea typeface="游ゴシック" panose="020B0400000000000000" pitchFamily="50" charset="-128"/>
            </a:endParaRPr>
          </a:p>
        </p:txBody>
      </p:sp>
      <p:pic>
        <p:nvPicPr>
          <p:cNvPr id="4" name="Picture 2" descr="http://newyorkcitychamber.com/wp-content/uploads/2011/01/spread-the-wo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88694" y="6523513"/>
            <a:ext cx="300776" cy="3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254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775460" y="878314"/>
            <a:ext cx="9669780" cy="5816977"/>
          </a:xfrm>
          <a:prstGeom prst="rect">
            <a:avLst/>
          </a:prstGeom>
        </p:spPr>
        <p:txBody>
          <a:bodyPr wrap="square">
            <a:spAutoFit/>
          </a:bodyPr>
          <a:lstStyle/>
          <a:p>
            <a:r>
              <a:rPr lang="en-US" altLang="ja-JP" sz="1200" dirty="0">
                <a:solidFill>
                  <a:srgbClr val="000000"/>
                </a:solidFill>
                <a:latin typeface="Meiryo UI" panose="020B0604030504040204" pitchFamily="50" charset="-128"/>
                <a:ea typeface="Meiryo UI" panose="020B0604030504040204" pitchFamily="50" charset="-128"/>
              </a:rPr>
              <a:t>Belmont Report</a:t>
            </a:r>
          </a:p>
          <a:p>
            <a:r>
              <a:rPr lang="en-US" altLang="ja-JP" sz="1200" dirty="0">
                <a:solidFill>
                  <a:srgbClr val="2197D2"/>
                </a:solidFill>
                <a:latin typeface="Meiryo UI" panose="020B0604030504040204" pitchFamily="50" charset="-128"/>
                <a:ea typeface="Meiryo UI" panose="020B0604030504040204" pitchFamily="50" charset="-128"/>
              </a:rPr>
              <a:t>https://www.hhs.gov/ohrp/regulations-and-policy/belmont-report</a:t>
            </a:r>
          </a:p>
          <a:p>
            <a:r>
              <a:rPr lang="en-US" altLang="ja-JP" sz="1200" dirty="0">
                <a:solidFill>
                  <a:srgbClr val="000000"/>
                </a:solidFill>
                <a:latin typeface="Meiryo UI" panose="020B0604030504040204" pitchFamily="50" charset="-128"/>
                <a:ea typeface="Meiryo UI" panose="020B0604030504040204" pitchFamily="50" charset="-128"/>
              </a:rPr>
              <a:t>Brain Initiative</a:t>
            </a:r>
          </a:p>
          <a:p>
            <a:r>
              <a:rPr lang="en-US" altLang="ja-JP" sz="1200" dirty="0">
                <a:solidFill>
                  <a:srgbClr val="2197D2"/>
                </a:solidFill>
                <a:latin typeface="Meiryo UI" panose="020B0604030504040204" pitchFamily="50" charset="-128"/>
                <a:ea typeface="Meiryo UI" panose="020B0604030504040204" pitchFamily="50" charset="-128"/>
              </a:rPr>
              <a:t>https://www.braininitiative.nih.gov/</a:t>
            </a:r>
          </a:p>
          <a:p>
            <a:r>
              <a:rPr lang="en-US" altLang="ja-JP" sz="1200" dirty="0">
                <a:solidFill>
                  <a:srgbClr val="000000"/>
                </a:solidFill>
                <a:latin typeface="Meiryo UI" panose="020B0604030504040204" pitchFamily="50" charset="-128"/>
                <a:ea typeface="Meiryo UI" panose="020B0604030504040204" pitchFamily="50" charset="-128"/>
              </a:rPr>
              <a:t>Brain 2025 report</a:t>
            </a:r>
          </a:p>
          <a:p>
            <a:r>
              <a:rPr lang="en-US" altLang="ja-JP" sz="1200" dirty="0">
                <a:solidFill>
                  <a:srgbClr val="2197D2"/>
                </a:solidFill>
                <a:latin typeface="Meiryo UI" panose="020B0604030504040204" pitchFamily="50" charset="-128"/>
                <a:ea typeface="Meiryo UI" panose="020B0604030504040204" pitchFamily="50" charset="-128"/>
              </a:rPr>
              <a:t>https://www.braininitiative.nih.gov/2025/</a:t>
            </a:r>
          </a:p>
          <a:p>
            <a:r>
              <a:rPr lang="en-US" altLang="ja-JP" sz="1200" dirty="0">
                <a:solidFill>
                  <a:srgbClr val="000000"/>
                </a:solidFill>
                <a:latin typeface="Meiryo UI" panose="020B0604030504040204" pitchFamily="50" charset="-128"/>
                <a:ea typeface="Meiryo UI" panose="020B0604030504040204" pitchFamily="50" charset="-128"/>
              </a:rPr>
              <a:t>BRAIN Canada</a:t>
            </a:r>
          </a:p>
          <a:p>
            <a:r>
              <a:rPr lang="en-US" altLang="ja-JP" sz="1200" dirty="0">
                <a:solidFill>
                  <a:srgbClr val="2197D2"/>
                </a:solidFill>
                <a:latin typeface="Meiryo UI" panose="020B0604030504040204" pitchFamily="50" charset="-128"/>
                <a:ea typeface="Meiryo UI" panose="020B0604030504040204" pitchFamily="50" charset="-128"/>
              </a:rPr>
              <a:t>http://www.braincanada.ca/</a:t>
            </a:r>
          </a:p>
          <a:p>
            <a:r>
              <a:rPr lang="en-US" altLang="ja-JP" sz="1200" dirty="0">
                <a:solidFill>
                  <a:srgbClr val="000000"/>
                </a:solidFill>
                <a:latin typeface="Meiryo UI" panose="020B0604030504040204" pitchFamily="50" charset="-128"/>
                <a:ea typeface="Meiryo UI" panose="020B0604030504040204" pitchFamily="50" charset="-128"/>
              </a:rPr>
              <a:t>BRAIN Foundation Australia</a:t>
            </a:r>
          </a:p>
          <a:p>
            <a:r>
              <a:rPr lang="en-US" altLang="ja-JP" sz="1200" dirty="0">
                <a:solidFill>
                  <a:srgbClr val="2197D2"/>
                </a:solidFill>
                <a:latin typeface="Meiryo UI" panose="020B0604030504040204" pitchFamily="50" charset="-128"/>
                <a:ea typeface="Meiryo UI" panose="020B0604030504040204" pitchFamily="50" charset="-128"/>
              </a:rPr>
              <a:t>http://brainfoundation.org.au/</a:t>
            </a:r>
          </a:p>
          <a:p>
            <a:r>
              <a:rPr lang="en-US" altLang="ja-JP" sz="1200" dirty="0">
                <a:solidFill>
                  <a:srgbClr val="000000"/>
                </a:solidFill>
                <a:latin typeface="Meiryo UI" panose="020B0604030504040204" pitchFamily="50" charset="-128"/>
                <a:ea typeface="Meiryo UI" panose="020B0604030504040204" pitchFamily="50" charset="-128"/>
              </a:rPr>
              <a:t>Coordinating Global Brain Projects Conference</a:t>
            </a:r>
          </a:p>
          <a:p>
            <a:r>
              <a:rPr lang="en-US" altLang="ja-JP" sz="1200" dirty="0">
                <a:solidFill>
                  <a:srgbClr val="2197D2"/>
                </a:solidFill>
                <a:latin typeface="Meiryo UI" panose="020B0604030504040204" pitchFamily="50" charset="-128"/>
                <a:ea typeface="Meiryo UI" panose="020B0604030504040204" pitchFamily="50" charset="-128"/>
              </a:rPr>
              <a:t>http://www.rockefeller.edu/research/intercenter/globalbrain</a:t>
            </a:r>
          </a:p>
          <a:p>
            <a:r>
              <a:rPr lang="en-US" altLang="ja-JP" sz="1200" dirty="0">
                <a:solidFill>
                  <a:srgbClr val="000000"/>
                </a:solidFill>
                <a:latin typeface="Meiryo UI" panose="020B0604030504040204" pitchFamily="50" charset="-128"/>
                <a:ea typeface="Meiryo UI" panose="020B0604030504040204" pitchFamily="50" charset="-128"/>
              </a:rPr>
              <a:t>Denmark </a:t>
            </a:r>
            <a:r>
              <a:rPr lang="en-US" altLang="ja-JP" sz="1200" dirty="0" err="1">
                <a:solidFill>
                  <a:srgbClr val="000000"/>
                </a:solidFill>
                <a:latin typeface="Meiryo UI" panose="020B0604030504040204" pitchFamily="50" charset="-128"/>
                <a:ea typeface="Meiryo UI" panose="020B0604030504040204" pitchFamily="50" charset="-128"/>
              </a:rPr>
              <a:t>Lundbeck</a:t>
            </a:r>
            <a:r>
              <a:rPr lang="en-US" altLang="ja-JP" sz="1200" dirty="0">
                <a:solidFill>
                  <a:srgbClr val="000000"/>
                </a:solidFill>
                <a:latin typeface="Meiryo UI" panose="020B0604030504040204" pitchFamily="50" charset="-128"/>
                <a:ea typeface="Meiryo UI" panose="020B0604030504040204" pitchFamily="50" charset="-128"/>
              </a:rPr>
              <a:t> Foundation-BRAINI</a:t>
            </a:r>
          </a:p>
          <a:p>
            <a:r>
              <a:rPr lang="en-US" altLang="ja-JP" sz="1200" dirty="0">
                <a:solidFill>
                  <a:srgbClr val="2197D2"/>
                </a:solidFill>
                <a:latin typeface="Meiryo UI" panose="020B0604030504040204" pitchFamily="50" charset="-128"/>
                <a:ea typeface="Meiryo UI" panose="020B0604030504040204" pitchFamily="50" charset="-128"/>
              </a:rPr>
              <a:t>http://www.lundbeckfonden.com/nih-brain-initiative.516.aspx</a:t>
            </a:r>
          </a:p>
          <a:p>
            <a:r>
              <a:rPr lang="en-US" altLang="ja-JP" sz="1200" dirty="0">
                <a:solidFill>
                  <a:srgbClr val="000000"/>
                </a:solidFill>
                <a:latin typeface="Meiryo UI" panose="020B0604030504040204" pitchFamily="50" charset="-128"/>
                <a:ea typeface="Meiryo UI" panose="020B0604030504040204" pitchFamily="50" charset="-128"/>
              </a:rPr>
              <a:t>Human Brain Project</a:t>
            </a:r>
          </a:p>
          <a:p>
            <a:r>
              <a:rPr lang="en-US" altLang="ja-JP" sz="1200" dirty="0">
                <a:solidFill>
                  <a:srgbClr val="2197D2"/>
                </a:solidFill>
                <a:latin typeface="Meiryo UI" panose="020B0604030504040204" pitchFamily="50" charset="-128"/>
                <a:ea typeface="Meiryo UI" panose="020B0604030504040204" pitchFamily="50" charset="-128"/>
              </a:rPr>
              <a:t>https://www.humanbrainproject.eu/</a:t>
            </a:r>
          </a:p>
          <a:p>
            <a:r>
              <a:rPr lang="en-US" altLang="ja-JP" sz="1200" dirty="0">
                <a:solidFill>
                  <a:srgbClr val="000000"/>
                </a:solidFill>
                <a:latin typeface="Meiryo UI" panose="020B0604030504040204" pitchFamily="50" charset="-128"/>
                <a:ea typeface="Meiryo UI" panose="020B0604030504040204" pitchFamily="50" charset="-128"/>
              </a:rPr>
              <a:t>Human Frontiers Science Program</a:t>
            </a:r>
          </a:p>
          <a:p>
            <a:r>
              <a:rPr lang="en-US" altLang="ja-JP" sz="1200" dirty="0">
                <a:solidFill>
                  <a:srgbClr val="2197D2"/>
                </a:solidFill>
                <a:latin typeface="Meiryo UI" panose="020B0604030504040204" pitchFamily="50" charset="-128"/>
                <a:ea typeface="Meiryo UI" panose="020B0604030504040204" pitchFamily="50" charset="-128"/>
              </a:rPr>
              <a:t>http://www.hfsp.org/</a:t>
            </a:r>
          </a:p>
          <a:p>
            <a:r>
              <a:rPr lang="en-US" altLang="ja-JP" sz="1200" dirty="0">
                <a:solidFill>
                  <a:srgbClr val="000000"/>
                </a:solidFill>
                <a:latin typeface="Meiryo UI" panose="020B0604030504040204" pitchFamily="50" charset="-128"/>
                <a:ea typeface="Meiryo UI" panose="020B0604030504040204" pitchFamily="50" charset="-128"/>
              </a:rPr>
              <a:t>Human Genome Organization</a:t>
            </a:r>
          </a:p>
          <a:p>
            <a:r>
              <a:rPr lang="en-US" altLang="ja-JP" sz="1200" dirty="0">
                <a:solidFill>
                  <a:srgbClr val="2197D2"/>
                </a:solidFill>
                <a:latin typeface="Meiryo UI" panose="020B0604030504040204" pitchFamily="50" charset="-128"/>
                <a:ea typeface="Meiryo UI" panose="020B0604030504040204" pitchFamily="50" charset="-128"/>
              </a:rPr>
              <a:t>http://www.hugo-international.org</a:t>
            </a:r>
          </a:p>
          <a:p>
            <a:r>
              <a:rPr lang="en-US" altLang="ja-JP" sz="1200" dirty="0" err="1">
                <a:solidFill>
                  <a:srgbClr val="000000"/>
                </a:solidFill>
                <a:latin typeface="Meiryo UI" panose="020B0604030504040204" pitchFamily="50" charset="-128"/>
                <a:ea typeface="Meiryo UI" panose="020B0604030504040204" pitchFamily="50" charset="-128"/>
              </a:rPr>
              <a:t>NeuroData</a:t>
            </a:r>
            <a:r>
              <a:rPr lang="en-US" altLang="ja-JP" sz="1200" dirty="0">
                <a:solidFill>
                  <a:srgbClr val="000000"/>
                </a:solidFill>
                <a:latin typeface="Meiryo UI" panose="020B0604030504040204" pitchFamily="50" charset="-128"/>
                <a:ea typeface="Meiryo UI" panose="020B0604030504040204" pitchFamily="50" charset="-128"/>
              </a:rPr>
              <a:t> Without Borders Initiative</a:t>
            </a:r>
          </a:p>
          <a:p>
            <a:r>
              <a:rPr lang="en-US" altLang="ja-JP" sz="1200" dirty="0">
                <a:solidFill>
                  <a:srgbClr val="2197D2"/>
                </a:solidFill>
                <a:latin typeface="Meiryo UI" panose="020B0604030504040204" pitchFamily="50" charset="-128"/>
                <a:ea typeface="Meiryo UI" panose="020B0604030504040204" pitchFamily="50" charset="-128"/>
              </a:rPr>
              <a:t>http://www.nwb.org</a:t>
            </a:r>
          </a:p>
          <a:p>
            <a:r>
              <a:rPr lang="en-US" altLang="ja-JP" sz="1200" dirty="0">
                <a:solidFill>
                  <a:srgbClr val="000000"/>
                </a:solidFill>
                <a:latin typeface="Meiryo UI" panose="020B0604030504040204" pitchFamily="50" charset="-128"/>
                <a:ea typeface="Meiryo UI" panose="020B0604030504040204" pitchFamily="50" charset="-128"/>
              </a:rPr>
              <a:t>Japan Brain/MINDS</a:t>
            </a:r>
          </a:p>
          <a:p>
            <a:r>
              <a:rPr lang="en-US" altLang="ja-JP" sz="1200" dirty="0">
                <a:solidFill>
                  <a:srgbClr val="2197D2"/>
                </a:solidFill>
                <a:latin typeface="Meiryo UI" panose="020B0604030504040204" pitchFamily="50" charset="-128"/>
                <a:ea typeface="Meiryo UI" panose="020B0604030504040204" pitchFamily="50" charset="-128"/>
              </a:rPr>
              <a:t>http://brainminds.jp/en/</a:t>
            </a:r>
          </a:p>
          <a:p>
            <a:r>
              <a:rPr lang="en-US" altLang="ja-JP" sz="1200" dirty="0">
                <a:solidFill>
                  <a:srgbClr val="000000"/>
                </a:solidFill>
                <a:latin typeface="Meiryo UI" panose="020B0604030504040204" pitchFamily="50" charset="-128"/>
                <a:ea typeface="Meiryo UI" panose="020B0604030504040204" pitchFamily="50" charset="-128"/>
              </a:rPr>
              <a:t>Simons Collaboration on the Global Brain Project</a:t>
            </a:r>
          </a:p>
          <a:p>
            <a:r>
              <a:rPr lang="en-US" altLang="ja-JP" sz="1200" dirty="0">
                <a:solidFill>
                  <a:srgbClr val="2197D2"/>
                </a:solidFill>
                <a:latin typeface="Meiryo UI" panose="020B0604030504040204" pitchFamily="50" charset="-128"/>
                <a:ea typeface="Meiryo UI" panose="020B0604030504040204" pitchFamily="50" charset="-128"/>
              </a:rPr>
              <a:t>https://www.simonsfoundation.org/life-sciences/simons-collaboration-on-the-global-brain-2/</a:t>
            </a:r>
          </a:p>
          <a:p>
            <a:r>
              <a:rPr lang="en-US" altLang="ja-JP" sz="1200" dirty="0">
                <a:solidFill>
                  <a:srgbClr val="000000"/>
                </a:solidFill>
                <a:latin typeface="Meiryo UI" panose="020B0604030504040204" pitchFamily="50" charset="-128"/>
                <a:ea typeface="Meiryo UI" panose="020B0604030504040204" pitchFamily="50" charset="-128"/>
              </a:rPr>
              <a:t>South Korean Brain Mapping Project</a:t>
            </a:r>
          </a:p>
          <a:p>
            <a:r>
              <a:rPr lang="en-US" altLang="ja-JP" sz="1200" dirty="0">
                <a:solidFill>
                  <a:srgbClr val="2197D2"/>
                </a:solidFill>
                <a:latin typeface="Meiryo UI" panose="020B0604030504040204" pitchFamily="50" charset="-128"/>
                <a:ea typeface="Meiryo UI" panose="020B0604030504040204" pitchFamily="50" charset="-128"/>
              </a:rPr>
              <a:t>http://english.yonhapnews.co.kr/news/2016/05/30/0200000000AEN20160530008200320.html</a:t>
            </a:r>
          </a:p>
          <a:p>
            <a:r>
              <a:rPr lang="en-US" altLang="ja-JP" sz="1200" dirty="0">
                <a:solidFill>
                  <a:srgbClr val="000000"/>
                </a:solidFill>
                <a:latin typeface="Meiryo UI" panose="020B0604030504040204" pitchFamily="50" charset="-128"/>
                <a:ea typeface="Meiryo UI" panose="020B0604030504040204" pitchFamily="50" charset="-128"/>
              </a:rPr>
              <a:t>State of the Brain Keystone Symposium</a:t>
            </a:r>
          </a:p>
          <a:p>
            <a:r>
              <a:rPr lang="en-US" altLang="ja-JP" sz="1200" dirty="0">
                <a:solidFill>
                  <a:srgbClr val="2197D2"/>
                </a:solidFill>
                <a:latin typeface="Meiryo UI" panose="020B0604030504040204" pitchFamily="50" charset="-128"/>
                <a:ea typeface="Meiryo UI" panose="020B0604030504040204" pitchFamily="50" charset="-128"/>
              </a:rPr>
              <a:t>http://www.keystonesymposia.org/16R1</a:t>
            </a:r>
            <a:endParaRPr lang="ja-JP" altLang="en-US" sz="3600"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テキスト ボックス 4"/>
          <p:cNvSpPr txBox="1"/>
          <p:nvPr/>
        </p:nvSpPr>
        <p:spPr>
          <a:xfrm>
            <a:off x="1601750" y="197786"/>
            <a:ext cx="8988500" cy="769441"/>
          </a:xfrm>
          <a:prstGeom prst="rect">
            <a:avLst/>
          </a:prstGeom>
          <a:noFill/>
        </p:spPr>
        <p:txBody>
          <a:bodyPr wrap="square" rtlCol="0">
            <a:spAutoFit/>
          </a:bodyPr>
          <a:lstStyle/>
          <a:p>
            <a:pPr algn="ctr"/>
            <a:r>
              <a:rPr lang="ja-JP" altLang="en-US" sz="4400" b="1" dirty="0">
                <a:latin typeface="游ゴシック" panose="020B0400000000000000" pitchFamily="50" charset="-128"/>
                <a:ea typeface="游ゴシック" panose="020B0400000000000000" pitchFamily="50" charset="-128"/>
              </a:rPr>
              <a:t>本資料</a:t>
            </a:r>
            <a:r>
              <a:rPr lang="en-US" altLang="ja-JP" sz="4400" b="1" dirty="0">
                <a:latin typeface="游ゴシック" panose="020B0400000000000000" pitchFamily="50" charset="-128"/>
                <a:ea typeface="游ゴシック" panose="020B0400000000000000" pitchFamily="50" charset="-128"/>
              </a:rPr>
              <a:t>_</a:t>
            </a:r>
            <a:r>
              <a:rPr lang="ja-JP" altLang="en-US" sz="4400" b="1" dirty="0">
                <a:latin typeface="游ゴシック" panose="020B0400000000000000" pitchFamily="50" charset="-128"/>
                <a:ea typeface="游ゴシック" panose="020B0400000000000000" pitchFamily="50" charset="-128"/>
              </a:rPr>
              <a:t>参照</a:t>
            </a:r>
            <a:r>
              <a:rPr lang="en-US" altLang="ja-JP" sz="4400" b="1" dirty="0">
                <a:latin typeface="游ゴシック" panose="020B0400000000000000" pitchFamily="50" charset="-128"/>
                <a:ea typeface="游ゴシック" panose="020B0400000000000000" pitchFamily="50" charset="-128"/>
              </a:rPr>
              <a:t>URL</a:t>
            </a:r>
            <a:endParaRPr kumimoji="1" lang="ja-JP" altLang="en-US" sz="4400" b="1"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Tree>
    <p:extLst>
      <p:ext uri="{BB962C8B-B14F-4D97-AF65-F5344CB8AC3E}">
        <p14:creationId xmlns:p14="http://schemas.microsoft.com/office/powerpoint/2010/main" val="4112779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139950" y="3018879"/>
            <a:ext cx="7905750" cy="769441"/>
          </a:xfrm>
          <a:prstGeom prst="rect">
            <a:avLst/>
          </a:prstGeom>
          <a:noFill/>
        </p:spPr>
        <p:txBody>
          <a:bodyPr wrap="square" rtlCol="0">
            <a:spAutoFit/>
          </a:bodyPr>
          <a:lstStyle/>
          <a:p>
            <a:pPr algn="ctr"/>
            <a:r>
              <a:rPr kumimoji="1" lang="en-US" altLang="ja-JP" sz="4400" b="1" dirty="0">
                <a:latin typeface="游ゴシック" panose="020B0400000000000000" pitchFamily="50" charset="-128"/>
                <a:ea typeface="游ゴシック" panose="020B0400000000000000" pitchFamily="50" charset="-128"/>
              </a:rPr>
              <a:t>Backup Slide</a:t>
            </a:r>
            <a:endParaRPr kumimoji="1" lang="ja-JP" altLang="en-US" sz="4400" b="1" dirty="0">
              <a:latin typeface="游ゴシック" panose="020B0400000000000000" pitchFamily="50" charset="-128"/>
              <a:ea typeface="游ゴシック" panose="020B0400000000000000" pitchFamily="50" charset="-128"/>
            </a:endParaRPr>
          </a:p>
        </p:txBody>
      </p:sp>
      <p:sp>
        <p:nvSpPr>
          <p:cNvPr id="4" name="テキスト ボックス 3"/>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Tree>
    <p:extLst>
      <p:ext uri="{BB962C8B-B14F-4D97-AF65-F5344CB8AC3E}">
        <p14:creationId xmlns:p14="http://schemas.microsoft.com/office/powerpoint/2010/main" val="3048970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2" name="テキスト ボックス 1"/>
          <p:cNvSpPr txBox="1"/>
          <p:nvPr/>
        </p:nvSpPr>
        <p:spPr>
          <a:xfrm>
            <a:off x="1532238" y="351358"/>
            <a:ext cx="10590250" cy="830997"/>
          </a:xfrm>
          <a:prstGeom prst="rect">
            <a:avLst/>
          </a:prstGeom>
          <a:noFill/>
        </p:spPr>
        <p:txBody>
          <a:bodyPr wrap="square" rtlCol="0">
            <a:spAutoFit/>
          </a:bodyPr>
          <a:lstStyle/>
          <a:p>
            <a:pPr algn="ctr"/>
            <a:r>
              <a:rPr kumimoji="1" lang="ja-JP" altLang="en-US" sz="4800" b="1" dirty="0">
                <a:latin typeface="游ゴシック" panose="020B0400000000000000" pitchFamily="50" charset="-128"/>
                <a:ea typeface="游ゴシック" panose="020B0400000000000000" pitchFamily="50" charset="-128"/>
              </a:rPr>
              <a:t>生物脳をセンサーにした地下探査？</a:t>
            </a:r>
          </a:p>
        </p:txBody>
      </p:sp>
      <p:sp>
        <p:nvSpPr>
          <p:cNvPr id="4" name="正方形/長方形 3"/>
          <p:cNvSpPr/>
          <p:nvPr/>
        </p:nvSpPr>
        <p:spPr>
          <a:xfrm>
            <a:off x="152400" y="2034929"/>
            <a:ext cx="6096000" cy="276999"/>
          </a:xfrm>
          <a:prstGeom prst="rect">
            <a:avLst/>
          </a:prstGeom>
        </p:spPr>
        <p:txBody>
          <a:bodyPr wrap="square">
            <a:spAutoFit/>
          </a:bodyPr>
          <a:lstStyle/>
          <a:p>
            <a:r>
              <a:rPr lang="en-US" altLang="ja-JP" sz="1200" dirty="0">
                <a:latin typeface="游ゴシック" panose="020B0400000000000000" pitchFamily="50" charset="-128"/>
                <a:ea typeface="游ゴシック" panose="020B0400000000000000" pitchFamily="50" charset="-128"/>
              </a:rPr>
              <a:t>DARPA Subterranean Challenge Aims to Revolutionize Underground Capabilities</a:t>
            </a:r>
            <a:endParaRPr lang="ja-JP" altLang="en-US" sz="12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stretch>
            <a:fillRect/>
          </a:stretch>
        </p:blipFill>
        <p:spPr>
          <a:xfrm>
            <a:off x="-129" y="2282411"/>
            <a:ext cx="5969617" cy="3737389"/>
          </a:xfrm>
          <a:prstGeom prst="rect">
            <a:avLst/>
          </a:prstGeom>
        </p:spPr>
      </p:pic>
      <p:sp>
        <p:nvSpPr>
          <p:cNvPr id="6" name="正方形/長方形 5"/>
          <p:cNvSpPr/>
          <p:nvPr/>
        </p:nvSpPr>
        <p:spPr>
          <a:xfrm>
            <a:off x="774696" y="5990283"/>
            <a:ext cx="4289957"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https://www.darpa.mil/news-events/2017-12-21</a:t>
            </a:r>
            <a:endParaRPr lang="ja-JP" altLang="en-US" sz="1200" dirty="0">
              <a:latin typeface="游ゴシック" panose="020B0400000000000000" pitchFamily="50" charset="-128"/>
              <a:ea typeface="游ゴシック" panose="020B0400000000000000" pitchFamily="50" charset="-128"/>
            </a:endParaRPr>
          </a:p>
        </p:txBody>
      </p:sp>
      <p:sp>
        <p:nvSpPr>
          <p:cNvPr id="7" name="テキスト ボックス 6"/>
          <p:cNvSpPr txBox="1"/>
          <p:nvPr/>
        </p:nvSpPr>
        <p:spPr>
          <a:xfrm>
            <a:off x="6096000" y="2394645"/>
            <a:ext cx="5905500" cy="2862322"/>
          </a:xfrm>
          <a:prstGeom prst="rect">
            <a:avLst/>
          </a:prstGeom>
          <a:noFill/>
        </p:spPr>
        <p:txBody>
          <a:bodyPr wrap="square" rtlCol="0">
            <a:spAutoFit/>
          </a:bodyPr>
          <a:lstStyle/>
          <a:p>
            <a:r>
              <a:rPr kumimoji="1" lang="ja-JP" altLang="en-US" dirty="0"/>
              <a:t>昔の山師や</a:t>
            </a:r>
            <a:r>
              <a:rPr lang="ja-JP" altLang="en-US" dirty="0"/>
              <a:t>修験道の修行者</a:t>
            </a:r>
            <a:r>
              <a:rPr kumimoji="1" lang="ja-JP" altLang="en-US" dirty="0"/>
              <a:t>は、動物の動きを観察して鉱物資源などの場所を特定していたと、聞いたことがある･･･</a:t>
            </a:r>
            <a:endParaRPr kumimoji="1" lang="en-US" altLang="ja-JP" dirty="0"/>
          </a:p>
          <a:p>
            <a:endParaRPr lang="en-US" altLang="ja-JP" dirty="0"/>
          </a:p>
          <a:p>
            <a:r>
              <a:rPr kumimoji="1" lang="en-US" altLang="ja-JP" dirty="0"/>
              <a:t>DARPA</a:t>
            </a:r>
            <a:r>
              <a:rPr kumimoji="1" lang="ja-JP" altLang="en-US" dirty="0"/>
              <a:t>の地下探査プロジェクトには、デジタルセンサーとアナログセンサー、バイオセンサーを用いているとの話を聞いたことがある･･･</a:t>
            </a:r>
            <a:endParaRPr kumimoji="1" lang="en-US" altLang="ja-JP" dirty="0"/>
          </a:p>
          <a:p>
            <a:endParaRPr lang="en-US" altLang="ja-JP" dirty="0"/>
          </a:p>
          <a:p>
            <a:r>
              <a:rPr kumimoji="1" lang="ja-JP" altLang="en-US" dirty="0"/>
              <a:t>野生生物や昆虫などは、人間では知覚できない現象を感覚することができるのかも知れない。</a:t>
            </a:r>
          </a:p>
        </p:txBody>
      </p:sp>
    </p:spTree>
    <p:extLst>
      <p:ext uri="{BB962C8B-B14F-4D97-AF65-F5344CB8AC3E}">
        <p14:creationId xmlns:p14="http://schemas.microsoft.com/office/powerpoint/2010/main" val="3298943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アルツハイマー病</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1" name="テキスト ボックス 10"/>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
        <p:nvSpPr>
          <p:cNvPr id="3" name="正方形/長方形 2"/>
          <p:cNvSpPr/>
          <p:nvPr/>
        </p:nvSpPr>
        <p:spPr>
          <a:xfrm>
            <a:off x="3860800" y="1890236"/>
            <a:ext cx="7442200" cy="1200329"/>
          </a:xfrm>
          <a:prstGeom prst="rect">
            <a:avLst/>
          </a:prstGeom>
        </p:spPr>
        <p:txBody>
          <a:bodyPr wrap="square">
            <a:spAutoFit/>
          </a:bodyPr>
          <a:lstStyle/>
          <a:p>
            <a:r>
              <a:rPr lang="ja-JP" altLang="en-US" b="1" dirty="0"/>
              <a:t>脳の炎症（糖質とインスリン受容体の話など）</a:t>
            </a:r>
            <a:endParaRPr lang="en-US" altLang="ja-JP" b="1" dirty="0"/>
          </a:p>
          <a:p>
            <a:r>
              <a:rPr lang="ja-JP" altLang="en-US" b="1" dirty="0"/>
              <a:t>腸が大切（リーキーガット、トランス脂肪酸、小麦のグルテン、乳製品のカゼインの話など）</a:t>
            </a:r>
            <a:endParaRPr lang="en-US" altLang="ja-JP" b="1" dirty="0"/>
          </a:p>
          <a:p>
            <a:r>
              <a:rPr lang="ja-JP" altLang="en-US" b="1" dirty="0"/>
              <a:t>鉛・カビ・プラスチック・農薬などの毒素（環境ホルモンも含む）</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 y="1704915"/>
            <a:ext cx="3295650" cy="4752975"/>
          </a:xfrm>
          <a:prstGeom prst="rect">
            <a:avLst/>
          </a:prstGeom>
        </p:spPr>
      </p:pic>
      <p:sp>
        <p:nvSpPr>
          <p:cNvPr id="13" name="正方形/長方形 12"/>
          <p:cNvSpPr/>
          <p:nvPr/>
        </p:nvSpPr>
        <p:spPr>
          <a:xfrm>
            <a:off x="3916362" y="3668236"/>
            <a:ext cx="7442200" cy="2308324"/>
          </a:xfrm>
          <a:prstGeom prst="rect">
            <a:avLst/>
          </a:prstGeom>
        </p:spPr>
        <p:txBody>
          <a:bodyPr wrap="square">
            <a:spAutoFit/>
          </a:bodyPr>
          <a:lstStyle/>
          <a:p>
            <a:r>
              <a:rPr lang="ja-JP" altLang="en-US" b="1" dirty="0"/>
              <a:t>アルツハイマー病を予防するには、原因物質であるアミロイド</a:t>
            </a:r>
            <a:r>
              <a:rPr lang="en-US" altLang="ja-JP" b="1" dirty="0"/>
              <a:t>β</a:t>
            </a:r>
            <a:r>
              <a:rPr lang="ja-JP" altLang="en-US" b="1" dirty="0"/>
              <a:t>蛋白の蓄積を解決すれば回復するのではなく、その原因である脳や腸の炎症、栄養不足、毒素の排出が解決策であるらしいことが読める。</a:t>
            </a:r>
            <a:endParaRPr lang="en-US" altLang="ja-JP" b="1" dirty="0"/>
          </a:p>
          <a:p>
            <a:endParaRPr lang="en-US" altLang="ja-JP" b="1" dirty="0"/>
          </a:p>
          <a:p>
            <a:r>
              <a:rPr lang="ja-JP" altLang="en-US" b="1" dirty="0"/>
              <a:t>食事と運動と睡眠、それと清浄な住環境が欠かせないと言うことだ。</a:t>
            </a:r>
            <a:endParaRPr lang="en-US" altLang="ja-JP" b="1" dirty="0"/>
          </a:p>
          <a:p>
            <a:endParaRPr lang="en-US" altLang="ja-JP" b="1" dirty="0"/>
          </a:p>
          <a:p>
            <a:r>
              <a:rPr lang="ja-JP" altLang="en-US" b="1" dirty="0"/>
              <a:t>将に</a:t>
            </a:r>
            <a:r>
              <a:rPr lang="en-US" altLang="ja-JP" b="1" dirty="0"/>
              <a:t>『</a:t>
            </a:r>
            <a:r>
              <a:rPr lang="ja-JP" altLang="en-US" b="1" dirty="0"/>
              <a:t>医食同源</a:t>
            </a:r>
            <a:r>
              <a:rPr lang="en-US" altLang="ja-JP" b="1" dirty="0"/>
              <a:t>』</a:t>
            </a:r>
            <a:r>
              <a:rPr lang="ja-JP" altLang="en-US" b="1" dirty="0" err="1"/>
              <a:t>。</a:t>
            </a:r>
            <a:r>
              <a:rPr lang="ja-JP" altLang="en-US" b="1" dirty="0"/>
              <a:t>発酵食品や魚介類・海藻を中心とした和食に注目！</a:t>
            </a:r>
            <a:endParaRPr lang="en-US" altLang="ja-JP" b="1" dirty="0"/>
          </a:p>
          <a:p>
            <a:r>
              <a:rPr lang="ja-JP" altLang="en-US" b="1" dirty="0"/>
              <a:t>新たなムーブメントを創り出し、ビジネスを展開する方策･･･考える。</a:t>
            </a:r>
          </a:p>
        </p:txBody>
      </p:sp>
    </p:spTree>
    <p:extLst>
      <p:ext uri="{BB962C8B-B14F-4D97-AF65-F5344CB8AC3E}">
        <p14:creationId xmlns:p14="http://schemas.microsoft.com/office/powerpoint/2010/main" val="1488407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6" descr="syna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6" y="2291146"/>
            <a:ext cx="4303244" cy="3229702"/>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9" y="507831"/>
            <a:ext cx="6350000" cy="6350000"/>
          </a:xfrm>
          <a:prstGeom prst="rect">
            <a:avLst/>
          </a:prstGeom>
        </p:spPr>
      </p:pic>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游ゴシック" panose="020B0400000000000000" pitchFamily="50" charset="-128"/>
                <a:ea typeface="游ゴシック" panose="020B0400000000000000" pitchFamily="50" charset="-128"/>
              </a:rPr>
              <a:t>fMRI</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0" name="正方形/長方形 9"/>
          <p:cNvSpPr/>
          <p:nvPr/>
        </p:nvSpPr>
        <p:spPr>
          <a:xfrm>
            <a:off x="3921334" y="704129"/>
            <a:ext cx="4349332" cy="461665"/>
          </a:xfrm>
          <a:prstGeom prst="rect">
            <a:avLst/>
          </a:prstGeom>
        </p:spPr>
        <p:txBody>
          <a:bodyPr wrap="none">
            <a:spAutoFit/>
          </a:bodyPr>
          <a:lstStyle/>
          <a:p>
            <a:r>
              <a:rPr lang="en-US" altLang="ja-JP" sz="2000" dirty="0"/>
              <a:t>functional magnetic resonance imaging</a:t>
            </a:r>
            <a:r>
              <a:rPr lang="en-US" altLang="ja-JP" sz="2400" dirty="0"/>
              <a:t> </a:t>
            </a:r>
            <a:endParaRPr lang="ja-JP" altLang="en-US" sz="2400" dirty="0"/>
          </a:p>
        </p:txBody>
      </p:sp>
      <p:pic>
        <p:nvPicPr>
          <p:cNvPr id="3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979" y="2317938"/>
            <a:ext cx="23653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8"/>
          <p:cNvSpPr>
            <a:spLocks noChangeArrowheads="1"/>
          </p:cNvSpPr>
          <p:nvPr/>
        </p:nvSpPr>
        <p:spPr bwMode="auto">
          <a:xfrm>
            <a:off x="350941" y="1352356"/>
            <a:ext cx="10659959" cy="710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游ゴシック" panose="020B0400000000000000" pitchFamily="50" charset="-128"/>
                <a:ea typeface="游ゴシック" panose="020B0400000000000000" pitchFamily="50" charset="-128"/>
              </a:rPr>
              <a:t>「神経活動はその部位の血流変化に現れる。」刺激により神経活動が上がると、ニューロンによる酸素消費が増し、必要な酸素を供給するためにその部分の血流が増える。即ち、その部位の酸素化ヘモグロビンの量が増える。</a:t>
            </a:r>
          </a:p>
        </p:txBody>
      </p:sp>
      <p:sp>
        <p:nvSpPr>
          <p:cNvPr id="34" name="Rectangle 9"/>
          <p:cNvSpPr>
            <a:spLocks noChangeArrowheads="1"/>
          </p:cNvSpPr>
          <p:nvPr/>
        </p:nvSpPr>
        <p:spPr bwMode="auto">
          <a:xfrm>
            <a:off x="444500" y="5999737"/>
            <a:ext cx="11112500" cy="710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游ゴシック" panose="020B0400000000000000" pitchFamily="50" charset="-128"/>
                <a:ea typeface="游ゴシック" panose="020B0400000000000000" pitchFamily="50" charset="-128"/>
              </a:rPr>
              <a:t>酸素化ヘモグロビンの量が増えると、</a:t>
            </a:r>
            <a:r>
              <a:rPr lang="en-US" altLang="ja-JP" sz="1600" dirty="0">
                <a:latin typeface="游ゴシック" panose="020B0400000000000000" pitchFamily="50" charset="-128"/>
                <a:ea typeface="游ゴシック" panose="020B0400000000000000" pitchFamily="50" charset="-128"/>
              </a:rPr>
              <a:t>MRI</a:t>
            </a:r>
            <a:r>
              <a:rPr lang="ja-JP" altLang="en-US" sz="1600" dirty="0">
                <a:latin typeface="游ゴシック" panose="020B0400000000000000" pitchFamily="50" charset="-128"/>
                <a:ea typeface="游ゴシック" panose="020B0400000000000000" pitchFamily="50" charset="-128"/>
              </a:rPr>
              <a:t>信号が増える。この信号を </a:t>
            </a:r>
            <a:r>
              <a:rPr lang="en-US" altLang="ja-JP" sz="1600" dirty="0">
                <a:latin typeface="游ゴシック" panose="020B0400000000000000" pitchFamily="50" charset="-128"/>
                <a:ea typeface="游ゴシック" panose="020B0400000000000000" pitchFamily="50" charset="-128"/>
              </a:rPr>
              <a:t>Blood oxygen level dependent (BOLD) signal (Ogawa et al.) </a:t>
            </a:r>
            <a:r>
              <a:rPr lang="ja-JP" altLang="en-US" sz="1600" dirty="0">
                <a:latin typeface="游ゴシック" panose="020B0400000000000000" pitchFamily="50" charset="-128"/>
                <a:ea typeface="游ゴシック" panose="020B0400000000000000" pitchFamily="50" charset="-128"/>
              </a:rPr>
              <a:t>とよびこの信号をモニターすることで、脳の活動部位が推定できる。この方法を </a:t>
            </a:r>
            <a:r>
              <a:rPr lang="en-US" altLang="ja-JP" sz="1600" dirty="0">
                <a:latin typeface="游ゴシック" panose="020B0400000000000000" pitchFamily="50" charset="-128"/>
                <a:ea typeface="游ゴシック" panose="020B0400000000000000" pitchFamily="50" charset="-128"/>
              </a:rPr>
              <a:t>functional MRI </a:t>
            </a:r>
            <a:r>
              <a:rPr lang="ja-JP" altLang="en-US" sz="1600" dirty="0">
                <a:latin typeface="游ゴシック" panose="020B0400000000000000" pitchFamily="50" charset="-128"/>
                <a:ea typeface="游ゴシック" panose="020B0400000000000000" pitchFamily="50" charset="-128"/>
              </a:rPr>
              <a:t>という。</a:t>
            </a:r>
          </a:p>
        </p:txBody>
      </p:sp>
      <p:sp>
        <p:nvSpPr>
          <p:cNvPr id="11" name="テキスト ボックス 10"/>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Tree>
    <p:extLst>
      <p:ext uri="{BB962C8B-B14F-4D97-AF65-F5344CB8AC3E}">
        <p14:creationId xmlns:p14="http://schemas.microsoft.com/office/powerpoint/2010/main" val="2328854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p:cNvSpPr txBox="1"/>
          <p:nvPr/>
        </p:nvSpPr>
        <p:spPr>
          <a:xfrm>
            <a:off x="2056" y="0"/>
            <a:ext cx="12189943" cy="923330"/>
          </a:xfrm>
          <a:prstGeom prst="rect">
            <a:avLst/>
          </a:prstGeom>
          <a:noFill/>
        </p:spPr>
        <p:txBody>
          <a:bodyPr wrap="square" rtlCol="0">
            <a:spAutoFit/>
          </a:bodyPr>
          <a:lstStyle/>
          <a:p>
            <a:pPr algn="ctr"/>
            <a:r>
              <a:rPr lang="ja-JP" altLang="en-US" sz="5400" b="1" dirty="0">
                <a:latin typeface="游ゴシック" panose="020B0400000000000000" pitchFamily="50" charset="-128"/>
                <a:ea typeface="游ゴシック" panose="020B0400000000000000" pitchFamily="50" charset="-128"/>
              </a:rPr>
              <a:t>　 脳の構造を可視化</a:t>
            </a:r>
            <a:endParaRPr kumimoji="1" lang="ja-JP" altLang="en-US" sz="5400" b="1" dirty="0">
              <a:latin typeface="游ゴシック" panose="020B0400000000000000" pitchFamily="50" charset="-128"/>
              <a:ea typeface="游ゴシック" panose="020B0400000000000000" pitchFamily="50" charset="-128"/>
            </a:endParaRPr>
          </a:p>
        </p:txBody>
      </p:sp>
      <p:sp>
        <p:nvSpPr>
          <p:cNvPr id="11" name="TextBox 11268"/>
          <p:cNvSpPr txBox="1">
            <a:spLocks noChangeArrowheads="1"/>
          </p:cNvSpPr>
          <p:nvPr/>
        </p:nvSpPr>
        <p:spPr bwMode="auto">
          <a:xfrm>
            <a:off x="341740" y="6344444"/>
            <a:ext cx="563864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2"/>
              </a:rPr>
              <a:t>http://outlook.wustl.edu/2013/jun/human-connectome-project</a:t>
            </a:r>
            <a:r>
              <a:rPr lang="en-US" altLang="ja-JP" sz="1400" dirty="0"/>
              <a:t> </a:t>
            </a:r>
          </a:p>
        </p:txBody>
      </p:sp>
      <p:pic>
        <p:nvPicPr>
          <p:cNvPr id="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7027" y="1802956"/>
            <a:ext cx="6059793" cy="363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58" y="1802956"/>
            <a:ext cx="5720224" cy="45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p:cNvSpPr>
            <a:spLocks noChangeArrowheads="1"/>
          </p:cNvSpPr>
          <p:nvPr/>
        </p:nvSpPr>
        <p:spPr bwMode="auto">
          <a:xfrm>
            <a:off x="6097027" y="6376194"/>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hlinkClick r:id="rId5"/>
              </a:rPr>
              <a:t>http://www.nature.com/scientificamerican/journal/v306/n6/pdf/scientificamerican0612-50.pdf</a:t>
            </a:r>
            <a:r>
              <a:rPr lang="en-US" altLang="ja-JP" sz="1400" dirty="0"/>
              <a:t> The Human Brain Project</a:t>
            </a:r>
          </a:p>
        </p:txBody>
      </p:sp>
      <p:sp>
        <p:nvSpPr>
          <p:cNvPr id="18" name="TextBox 2"/>
          <p:cNvSpPr txBox="1">
            <a:spLocks noChangeArrowheads="1"/>
          </p:cNvSpPr>
          <p:nvPr/>
        </p:nvSpPr>
        <p:spPr bwMode="auto">
          <a:xfrm>
            <a:off x="1771919" y="1499446"/>
            <a:ext cx="3025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latin typeface="Arial" panose="020B0604020202020204" pitchFamily="34" charset="0"/>
              </a:rPr>
              <a:t>Natural information processing</a:t>
            </a:r>
          </a:p>
        </p:txBody>
      </p:sp>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9" name="テキスト ボックス 8"/>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spTree>
    <p:extLst>
      <p:ext uri="{BB962C8B-B14F-4D97-AF65-F5344CB8AC3E}">
        <p14:creationId xmlns:p14="http://schemas.microsoft.com/office/powerpoint/2010/main" val="366469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6881" cy="1651791"/>
          </a:xfrm>
          <a:prstGeom prst="rect">
            <a:avLst/>
          </a:prstGeom>
        </p:spPr>
      </p:pic>
      <p:sp>
        <p:nvSpPr>
          <p:cNvPr id="3" name="正方形/長方形 2"/>
          <p:cNvSpPr/>
          <p:nvPr/>
        </p:nvSpPr>
        <p:spPr>
          <a:xfrm>
            <a:off x="3554527" y="251644"/>
            <a:ext cx="5032147" cy="923330"/>
          </a:xfrm>
          <a:prstGeom prst="rect">
            <a:avLst/>
          </a:prstGeom>
        </p:spPr>
        <p:txBody>
          <a:bodyPr wrap="none">
            <a:spAutoFit/>
          </a:bodyPr>
          <a:lstStyle/>
          <a:p>
            <a:pPr algn="ctr"/>
            <a:r>
              <a:rPr lang="ja-JP" altLang="en-US" sz="5400" b="1" dirty="0">
                <a:latin typeface="游ゴシック" panose="020B0400000000000000" pitchFamily="50" charset="-128"/>
                <a:ea typeface="游ゴシック" panose="020B0400000000000000" pitchFamily="50" charset="-128"/>
              </a:rPr>
              <a:t>脳の構造（１）</a:t>
            </a:r>
          </a:p>
        </p:txBody>
      </p:sp>
      <p:sp>
        <p:nvSpPr>
          <p:cNvPr id="5" name="テキスト ボックス 3"/>
          <p:cNvSpPr txBox="1">
            <a:spLocks noChangeArrowheads="1"/>
          </p:cNvSpPr>
          <p:nvPr/>
        </p:nvSpPr>
        <p:spPr bwMode="auto">
          <a:xfrm>
            <a:off x="549275" y="2044700"/>
            <a:ext cx="113585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4000" b="1" dirty="0">
                <a:latin typeface="游ゴシック" panose="020B0400000000000000" pitchFamily="50" charset="-128"/>
                <a:ea typeface="游ゴシック" panose="020B0400000000000000" pitchFamily="50" charset="-128"/>
              </a:rPr>
              <a:t>神経細胞を高度に複雑にネットワークを構築</a:t>
            </a:r>
            <a:endParaRPr lang="en-US" altLang="ja-JP" sz="4000" b="1" dirty="0">
              <a:latin typeface="游ゴシック" panose="020B0400000000000000" pitchFamily="50" charset="-128"/>
              <a:ea typeface="游ゴシック" panose="020B0400000000000000" pitchFamily="50" charset="-128"/>
            </a:endParaRPr>
          </a:p>
          <a:p>
            <a:pPr eaLnBrk="1" hangingPunct="1"/>
            <a:r>
              <a:rPr lang="ja-JP" altLang="en-US" sz="4000" b="1" dirty="0">
                <a:latin typeface="游ゴシック" panose="020B0400000000000000" pitchFamily="50" charset="-128"/>
                <a:ea typeface="游ゴシック" panose="020B0400000000000000" pitchFamily="50" charset="-128"/>
              </a:rPr>
              <a:t>情報処理に特化➔約</a:t>
            </a:r>
            <a:r>
              <a:rPr lang="en-US" altLang="ja-JP" sz="4000" b="1" dirty="0">
                <a:latin typeface="游ゴシック" panose="020B0400000000000000" pitchFamily="50" charset="-128"/>
                <a:ea typeface="游ゴシック" panose="020B0400000000000000" pitchFamily="50" charset="-128"/>
              </a:rPr>
              <a:t>1000</a:t>
            </a:r>
            <a:r>
              <a:rPr lang="ja-JP" altLang="en-US" sz="4000" b="1" dirty="0">
                <a:latin typeface="游ゴシック" panose="020B0400000000000000" pitchFamily="50" charset="-128"/>
                <a:ea typeface="游ゴシック" panose="020B0400000000000000" pitchFamily="50" charset="-128"/>
              </a:rPr>
              <a:t>億個以上の神経細胞</a:t>
            </a:r>
          </a:p>
        </p:txBody>
      </p:sp>
      <p:sp>
        <p:nvSpPr>
          <p:cNvPr id="6" name="テキスト ボックス 8"/>
          <p:cNvSpPr txBox="1">
            <a:spLocks noChangeArrowheads="1"/>
          </p:cNvSpPr>
          <p:nvPr/>
        </p:nvSpPr>
        <p:spPr bwMode="auto">
          <a:xfrm>
            <a:off x="4548644" y="3408778"/>
            <a:ext cx="75882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3200" b="1" dirty="0">
                <a:latin typeface="游ゴシック" panose="020B0400000000000000" pitchFamily="50" charset="-128"/>
                <a:ea typeface="游ゴシック" panose="020B0400000000000000" pitchFamily="50" charset="-128"/>
              </a:rPr>
              <a:t>脳は緩衝材の「髄液」に浸り、</a:t>
            </a:r>
            <a:r>
              <a:rPr lang="ja-JP" altLang="en-US" sz="3200" b="1" dirty="0">
                <a:solidFill>
                  <a:srgbClr val="FF0000"/>
                </a:solidFill>
                <a:latin typeface="游ゴシック" panose="020B0400000000000000" pitchFamily="50" charset="-128"/>
                <a:ea typeface="游ゴシック" panose="020B0400000000000000" pitchFamily="50" charset="-128"/>
              </a:rPr>
              <a:t>大脳</a:t>
            </a:r>
            <a:r>
              <a:rPr lang="ja-JP" altLang="en-US" sz="3200" b="1" dirty="0">
                <a:latin typeface="游ゴシック" panose="020B0400000000000000" pitchFamily="50" charset="-128"/>
                <a:ea typeface="游ゴシック" panose="020B0400000000000000" pitchFamily="50" charset="-128"/>
              </a:rPr>
              <a:t>、</a:t>
            </a:r>
            <a:r>
              <a:rPr lang="ja-JP" altLang="en-US" sz="3200" b="1" dirty="0">
                <a:solidFill>
                  <a:srgbClr val="FF0000"/>
                </a:solidFill>
                <a:latin typeface="游ゴシック" panose="020B0400000000000000" pitchFamily="50" charset="-128"/>
                <a:ea typeface="游ゴシック" panose="020B0400000000000000" pitchFamily="50" charset="-128"/>
              </a:rPr>
              <a:t>小脳</a:t>
            </a:r>
            <a:r>
              <a:rPr lang="ja-JP" altLang="en-US" sz="3200" b="1" dirty="0">
                <a:latin typeface="游ゴシック" panose="020B0400000000000000" pitchFamily="50" charset="-128"/>
                <a:ea typeface="游ゴシック" panose="020B0400000000000000" pitchFamily="50" charset="-128"/>
              </a:rPr>
              <a:t>、</a:t>
            </a:r>
            <a:r>
              <a:rPr lang="ja-JP" altLang="en-US" sz="3200" b="1" dirty="0">
                <a:solidFill>
                  <a:srgbClr val="FF0000"/>
                </a:solidFill>
                <a:latin typeface="游ゴシック" panose="020B0400000000000000" pitchFamily="50" charset="-128"/>
                <a:ea typeface="游ゴシック" panose="020B0400000000000000" pitchFamily="50" charset="-128"/>
              </a:rPr>
              <a:t>脳幹</a:t>
            </a:r>
            <a:r>
              <a:rPr lang="ja-JP" altLang="en-US" sz="3200" b="1" dirty="0">
                <a:latin typeface="游ゴシック" panose="020B0400000000000000" pitchFamily="50" charset="-128"/>
                <a:ea typeface="游ゴシック" panose="020B0400000000000000" pitchFamily="50" charset="-128"/>
              </a:rPr>
              <a:t>の三つに分かれる。人間の脳で一番最大体積＝大脳</a:t>
            </a:r>
            <a:r>
              <a:rPr lang="en-US" altLang="ja-JP" sz="3200" b="1" dirty="0">
                <a:latin typeface="游ゴシック" panose="020B0400000000000000" pitchFamily="50" charset="-128"/>
                <a:ea typeface="游ゴシック" panose="020B0400000000000000" pitchFamily="50" charset="-128"/>
              </a:rPr>
              <a:t>(</a:t>
            </a:r>
            <a:r>
              <a:rPr lang="ja-JP" altLang="en-US" sz="3200" b="1" dirty="0">
                <a:latin typeface="游ゴシック" panose="020B0400000000000000" pitchFamily="50" charset="-128"/>
                <a:ea typeface="游ゴシック" panose="020B0400000000000000" pitchFamily="50" charset="-128"/>
              </a:rPr>
              <a:t>左右二つの半球で構成</a:t>
            </a:r>
            <a:r>
              <a:rPr lang="en-US" altLang="ja-JP" sz="3200" b="1" dirty="0">
                <a:latin typeface="游ゴシック" panose="020B0400000000000000" pitchFamily="50" charset="-128"/>
                <a:ea typeface="游ゴシック" panose="020B0400000000000000" pitchFamily="50" charset="-128"/>
              </a:rPr>
              <a:t>)</a:t>
            </a:r>
          </a:p>
          <a:p>
            <a:pPr eaLnBrk="1" hangingPunct="1"/>
            <a:r>
              <a:rPr lang="ja-JP" altLang="en-US" sz="3200" b="1" dirty="0">
                <a:latin typeface="游ゴシック" panose="020B0400000000000000" pitchFamily="50" charset="-128"/>
                <a:ea typeface="游ゴシック" panose="020B0400000000000000" pitchFamily="50" charset="-128"/>
              </a:rPr>
              <a:t>大脳皮質：最外層３～５</a:t>
            </a:r>
            <a:r>
              <a:rPr lang="en-US" altLang="ja-JP" sz="3200" b="1" dirty="0">
                <a:latin typeface="游ゴシック" panose="020B0400000000000000" pitchFamily="50" charset="-128"/>
                <a:ea typeface="游ゴシック" panose="020B0400000000000000" pitchFamily="50" charset="-128"/>
              </a:rPr>
              <a:t>mm</a:t>
            </a:r>
            <a:r>
              <a:rPr lang="ja-JP" altLang="en-US" sz="3200" b="1" dirty="0">
                <a:latin typeface="游ゴシック" panose="020B0400000000000000" pitchFamily="50" charset="-128"/>
                <a:ea typeface="游ゴシック" panose="020B0400000000000000" pitchFamily="50" charset="-128"/>
              </a:rPr>
              <a:t>程度の層構造をなす。</a:t>
            </a:r>
          </a:p>
        </p:txBody>
      </p:sp>
      <p:pic>
        <p:nvPicPr>
          <p:cNvPr id="7" name="図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750" y="3313113"/>
            <a:ext cx="3976688"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a:t>
            </a:r>
            <a:endParaRPr kumimoji="1" lang="ja-JP" altLang="en-US" sz="2000" b="1" dirty="0"/>
          </a:p>
        </p:txBody>
      </p:sp>
    </p:spTree>
    <p:extLst>
      <p:ext uri="{BB962C8B-B14F-4D97-AF65-F5344CB8AC3E}">
        <p14:creationId xmlns:p14="http://schemas.microsoft.com/office/powerpoint/2010/main" val="2338574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241425"/>
            <a:ext cx="7308206" cy="476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正方形/長方形 5"/>
          <p:cNvSpPr/>
          <p:nvPr/>
        </p:nvSpPr>
        <p:spPr>
          <a:xfrm>
            <a:off x="0" y="6010870"/>
            <a:ext cx="12192000" cy="338554"/>
          </a:xfrm>
          <a:prstGeom prst="rect">
            <a:avLst/>
          </a:prstGeom>
        </p:spPr>
        <p:txBody>
          <a:bodyPr wrap="square">
            <a:spAutoFit/>
          </a:bodyPr>
          <a:lstStyle/>
          <a:p>
            <a:pPr>
              <a:spcBef>
                <a:spcPct val="0"/>
              </a:spcBef>
            </a:pPr>
            <a:r>
              <a:rPr lang="en-US" altLang="pl-PL" sz="1600" dirty="0"/>
              <a:t>To some degree this is what we do in Brain-Computer Interfaces, mapping brain states to intentions/decisions or feedback signals. </a:t>
            </a:r>
            <a:endParaRPr lang="pl-PL" altLang="pl-PL" sz="1600" dirty="0"/>
          </a:p>
        </p:txBody>
      </p:sp>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BCI</a:t>
            </a:r>
            <a:endParaRPr kumimoji="1" lang="ja-JP" altLang="en-US" sz="6000" b="1" dirty="0">
              <a:latin typeface="GungsuhChe" panose="02030609000101010101" pitchFamily="49" charset="-127"/>
              <a:ea typeface="GungsuhChe" panose="02030609000101010101" pitchFamily="49" charset="-127"/>
            </a:endParaRPr>
          </a:p>
        </p:txBody>
      </p:sp>
      <p:sp>
        <p:nvSpPr>
          <p:cNvPr id="8" name="正方形/長方形 7"/>
          <p:cNvSpPr/>
          <p:nvPr/>
        </p:nvSpPr>
        <p:spPr>
          <a:xfrm>
            <a:off x="4763582" y="830997"/>
            <a:ext cx="2664191" cy="369332"/>
          </a:xfrm>
          <a:prstGeom prst="rect">
            <a:avLst/>
          </a:prstGeom>
        </p:spPr>
        <p:txBody>
          <a:bodyPr wrap="none">
            <a:spAutoFit/>
          </a:bodyPr>
          <a:lstStyle/>
          <a:p>
            <a:r>
              <a:rPr lang="en-US" altLang="pl-PL" dirty="0"/>
              <a:t>Brain-Computer Interfaces</a:t>
            </a:r>
            <a:endParaRPr lang="ja-JP" altLang="en-US" dirty="0"/>
          </a:p>
        </p:txBody>
      </p:sp>
    </p:spTree>
    <p:extLst>
      <p:ext uri="{BB962C8B-B14F-4D97-AF65-F5344CB8AC3E}">
        <p14:creationId xmlns:p14="http://schemas.microsoft.com/office/powerpoint/2010/main" val="2214986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30317"/>
            <a:ext cx="6678169" cy="50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841" y="1278610"/>
            <a:ext cx="3209187" cy="471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3"/>
          <p:cNvSpPr>
            <a:spLocks noChangeArrowheads="1"/>
          </p:cNvSpPr>
          <p:nvPr/>
        </p:nvSpPr>
        <p:spPr bwMode="auto">
          <a:xfrm>
            <a:off x="7581290" y="5962981"/>
            <a:ext cx="28082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400" dirty="0" err="1">
                <a:solidFill>
                  <a:srgbClr val="000000"/>
                </a:solidFill>
                <a:latin typeface="Arial" panose="020B0604020202020204" pitchFamily="34" charset="0"/>
              </a:rPr>
              <a:t>SynTouch</a:t>
            </a:r>
            <a:r>
              <a:rPr lang="en-US" altLang="ja-JP" sz="1400" dirty="0">
                <a:solidFill>
                  <a:srgbClr val="000000"/>
                </a:solidFill>
                <a:latin typeface="Arial" panose="020B0604020202020204" pitchFamily="34" charset="0"/>
              </a:rPr>
              <a:t> </a:t>
            </a:r>
            <a:r>
              <a:rPr lang="en-US" altLang="ja-JP" sz="1400" dirty="0" err="1">
                <a:solidFill>
                  <a:srgbClr val="000000"/>
                </a:solidFill>
                <a:latin typeface="Arial" panose="020B0604020202020204" pitchFamily="34" charset="0"/>
              </a:rPr>
              <a:t>BioTac</a:t>
            </a:r>
            <a:r>
              <a:rPr lang="en-US" altLang="ja-JP" sz="1400" dirty="0">
                <a:solidFill>
                  <a:srgbClr val="000000"/>
                </a:solidFill>
                <a:latin typeface="Arial" panose="020B0604020202020204" pitchFamily="34" charset="0"/>
              </a:rPr>
              <a:t> G. Loeb, USC</a:t>
            </a:r>
          </a:p>
        </p:txBody>
      </p:sp>
      <p:sp>
        <p:nvSpPr>
          <p:cNvPr id="5" name="正方形/長方形 1"/>
          <p:cNvSpPr>
            <a:spLocks noChangeArrowheads="1"/>
          </p:cNvSpPr>
          <p:nvPr/>
        </p:nvSpPr>
        <p:spPr bwMode="auto">
          <a:xfrm>
            <a:off x="1648046" y="578182"/>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400" dirty="0">
                <a:latin typeface="Meiryo UI" panose="020B0604030504040204" pitchFamily="50" charset="-128"/>
                <a:ea typeface="Meiryo UI" panose="020B0604030504040204" pitchFamily="50" charset="-128"/>
              </a:rPr>
              <a:t>上肢切断患者の触覚復元プログラムで開発されたマシン</a:t>
            </a:r>
            <a:endParaRPr lang="ja-JP" altLang="en-US" sz="2400" dirty="0"/>
          </a:p>
        </p:txBody>
      </p:sp>
      <p:sp>
        <p:nvSpPr>
          <p:cNvPr id="6" name="テキスト ボックス 3"/>
          <p:cNvSpPr txBox="1">
            <a:spLocks noChangeArrowheads="1"/>
          </p:cNvSpPr>
          <p:nvPr/>
        </p:nvSpPr>
        <p:spPr bwMode="auto">
          <a:xfrm>
            <a:off x="393995" y="6116174"/>
            <a:ext cx="614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dirty="0">
                <a:latin typeface="Meiryo UI" panose="020B0604030504040204" pitchFamily="50" charset="-128"/>
                <a:ea typeface="Meiryo UI" panose="020B0604030504040204" pitchFamily="50" charset="-128"/>
              </a:rPr>
              <a:t>触覚復元プログラムで開発されたマシンは、既に</a:t>
            </a:r>
            <a:r>
              <a:rPr lang="en-US" altLang="ja-JP" sz="1800" dirty="0">
                <a:latin typeface="Meiryo UI" panose="020B0604030504040204" pitchFamily="50" charset="-128"/>
                <a:ea typeface="Meiryo UI" panose="020B0604030504040204" pitchFamily="50" charset="-128"/>
              </a:rPr>
              <a:t>FDA</a:t>
            </a:r>
            <a:r>
              <a:rPr lang="ja-JP" altLang="en-US" sz="1800" dirty="0">
                <a:latin typeface="Meiryo UI" panose="020B0604030504040204" pitchFamily="50" charset="-128"/>
                <a:ea typeface="Meiryo UI" panose="020B0604030504040204" pitchFamily="50" charset="-128"/>
              </a:rPr>
              <a:t>の認証を受けている。このプログラムは８年で実用化にまで至った成功事例。</a:t>
            </a:r>
          </a:p>
        </p:txBody>
      </p:sp>
    </p:spTree>
    <p:extLst>
      <p:ext uri="{BB962C8B-B14F-4D97-AF65-F5344CB8AC3E}">
        <p14:creationId xmlns:p14="http://schemas.microsoft.com/office/powerpoint/2010/main" val="1564301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388938" y="1408259"/>
            <a:ext cx="11341100" cy="5106526"/>
          </a:xfrm>
          <a:prstGeom prst="rect">
            <a:avLst/>
          </a:prstGeom>
        </p:spPr>
        <p:txBody>
          <a:bodyPr wrap="square">
            <a:spAutoFit/>
          </a:bodyPr>
          <a:lstStyle/>
          <a:p>
            <a:pPr marL="250190" marR="483234">
              <a:lnSpc>
                <a:spcPct val="100000"/>
              </a:lnSpc>
              <a:spcBef>
                <a:spcPts val="100"/>
              </a:spcBef>
              <a:buClr>
                <a:srgbClr val="FF8000"/>
              </a:buClr>
              <a:tabLst>
                <a:tab pos="478790" algn="l"/>
                <a:tab pos="479425" algn="l"/>
              </a:tabLst>
            </a:pPr>
            <a:r>
              <a:rPr lang="ja-JP" altLang="en-US" b="1" dirty="0">
                <a:solidFill>
                  <a:srgbClr val="4A4A4A"/>
                </a:solidFill>
                <a:latin typeface="游ゴシック" panose="020B0400000000000000" pitchFamily="50" charset="-128"/>
                <a:ea typeface="游ゴシック" panose="020B0400000000000000" pitchFamily="50" charset="-128"/>
                <a:cs typeface="Noto Sans Mono CJK JP Regular"/>
              </a:rPr>
              <a:t>人工網膜の研究は</a:t>
            </a:r>
            <a:r>
              <a:rPr lang="en-US" altLang="ja-JP" b="1" dirty="0">
                <a:solidFill>
                  <a:srgbClr val="4A4A4A"/>
                </a:solidFill>
                <a:latin typeface="游ゴシック" panose="020B0400000000000000" pitchFamily="50" charset="-128"/>
                <a:ea typeface="游ゴシック" panose="020B0400000000000000" pitchFamily="50" charset="-128"/>
                <a:cs typeface="Times New Roman"/>
              </a:rPr>
              <a:t>1960</a:t>
            </a:r>
            <a:r>
              <a:rPr lang="ja-JP" altLang="en-US" b="1" dirty="0">
                <a:solidFill>
                  <a:srgbClr val="4A4A4A"/>
                </a:solidFill>
                <a:latin typeface="游ゴシック" panose="020B0400000000000000" pitchFamily="50" charset="-128"/>
                <a:ea typeface="游ゴシック" panose="020B0400000000000000" pitchFamily="50" charset="-128"/>
                <a:cs typeface="Noto Sans Mono CJK JP Regular"/>
              </a:rPr>
              <a:t>年代から実施されおり、最近の技術の進歩により製品化が開始されている</a:t>
            </a:r>
            <a:endParaRPr lang="ja-JP" altLang="en-US" b="1" dirty="0">
              <a:latin typeface="游ゴシック" panose="020B0400000000000000" pitchFamily="50" charset="-128"/>
              <a:ea typeface="游ゴシック" panose="020B0400000000000000" pitchFamily="50" charset="-128"/>
              <a:cs typeface="Noto Sans Mono CJK JP Regular"/>
            </a:endParaRPr>
          </a:p>
          <a:p>
            <a:pPr>
              <a:lnSpc>
                <a:spcPct val="100000"/>
              </a:lnSpc>
              <a:spcBef>
                <a:spcPts val="10"/>
              </a:spcBef>
            </a:pPr>
            <a:endParaRPr lang="ja-JP" altLang="en-US" sz="2000" b="1" dirty="0">
              <a:latin typeface="游ゴシック" panose="020B0400000000000000" pitchFamily="50" charset="-128"/>
              <a:ea typeface="游ゴシック" panose="020B0400000000000000" pitchFamily="50" charset="-128"/>
              <a:cs typeface="Times New Roman"/>
            </a:endParaRPr>
          </a:p>
          <a:p>
            <a:pPr marL="12700">
              <a:lnSpc>
                <a:spcPct val="100000"/>
              </a:lnSpc>
            </a:pPr>
            <a:r>
              <a:rPr lang="ja-JP" altLang="en-US" b="1" spc="-5" dirty="0">
                <a:solidFill>
                  <a:srgbClr val="4A4A4A"/>
                </a:solidFill>
                <a:latin typeface="游ゴシック" panose="020B0400000000000000" pitchFamily="50" charset="-128"/>
                <a:ea typeface="游ゴシック" panose="020B0400000000000000" pitchFamily="50" charset="-128"/>
                <a:cs typeface="Times New Roman"/>
              </a:rPr>
              <a:t>■</a:t>
            </a:r>
            <a:r>
              <a:rPr lang="en-US" altLang="ja-JP" sz="2400" b="1" spc="-5" dirty="0">
                <a:solidFill>
                  <a:srgbClr val="4A4A4A"/>
                </a:solidFill>
                <a:latin typeface="游ゴシック" panose="020B0400000000000000" pitchFamily="50" charset="-128"/>
                <a:ea typeface="游ゴシック" panose="020B0400000000000000" pitchFamily="50" charset="-128"/>
                <a:cs typeface="Times New Roman"/>
              </a:rPr>
              <a:t>Second</a:t>
            </a:r>
            <a:r>
              <a:rPr lang="ja-JP" altLang="en-US" sz="2400" b="1" spc="-15" dirty="0">
                <a:solidFill>
                  <a:srgbClr val="4A4A4A"/>
                </a:solidFill>
                <a:latin typeface="游ゴシック" panose="020B0400000000000000" pitchFamily="50" charset="-128"/>
                <a:ea typeface="游ゴシック" panose="020B0400000000000000" pitchFamily="50" charset="-128"/>
                <a:cs typeface="Times New Roman"/>
              </a:rPr>
              <a:t> </a:t>
            </a:r>
            <a:r>
              <a:rPr lang="en-US" altLang="ja-JP" sz="2400" b="1" dirty="0">
                <a:solidFill>
                  <a:srgbClr val="4A4A4A"/>
                </a:solidFill>
                <a:latin typeface="游ゴシック" panose="020B0400000000000000" pitchFamily="50" charset="-128"/>
                <a:ea typeface="游ゴシック" panose="020B0400000000000000" pitchFamily="50" charset="-128"/>
                <a:cs typeface="Times New Roman"/>
              </a:rPr>
              <a:t>Sight</a:t>
            </a:r>
            <a:r>
              <a:rPr lang="ja-JP" altLang="en-US" sz="2400" b="1" spc="10" dirty="0">
                <a:solidFill>
                  <a:srgbClr val="4A4A4A"/>
                </a:solidFill>
                <a:latin typeface="游ゴシック" panose="020B0400000000000000" pitchFamily="50" charset="-128"/>
                <a:ea typeface="游ゴシック" panose="020B0400000000000000" pitchFamily="50" charset="-128"/>
                <a:cs typeface="Noto Sans Mono CJK JP Regular"/>
              </a:rPr>
              <a:t>社</a:t>
            </a:r>
            <a:r>
              <a:rPr lang="ja-JP" altLang="en-US"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b="1" dirty="0">
                <a:solidFill>
                  <a:srgbClr val="4A4A4A"/>
                </a:solidFill>
                <a:latin typeface="游ゴシック" panose="020B0400000000000000" pitchFamily="50" charset="-128"/>
                <a:ea typeface="游ゴシック" panose="020B0400000000000000" pitchFamily="50" charset="-128"/>
                <a:cs typeface="Noto Sans Mono CJK JP Regular"/>
              </a:rPr>
              <a:t>米国）</a:t>
            </a:r>
            <a:endParaRPr lang="ja-JP" altLang="en-US" b="1" dirty="0">
              <a:latin typeface="游ゴシック" panose="020B0400000000000000" pitchFamily="50" charset="-128"/>
              <a:ea typeface="游ゴシック" panose="020B0400000000000000" pitchFamily="50" charset="-128"/>
              <a:cs typeface="Noto Sans Mono CJK JP Regular"/>
            </a:endParaRPr>
          </a:p>
          <a:p>
            <a:pPr marL="469900">
              <a:lnSpc>
                <a:spcPct val="100000"/>
              </a:lnSpc>
              <a:spcBef>
                <a:spcPts val="630"/>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南</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カ</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リ</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フ</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ォ</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ル</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ア</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大</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学</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研</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究</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室</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と</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共</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同</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で</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人</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工</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シ</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ス</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テ</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ム</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dirty="0">
                <a:solidFill>
                  <a:srgbClr val="4A4A4A"/>
                </a:solidFill>
                <a:latin typeface="游ゴシック" panose="020B0400000000000000" pitchFamily="50" charset="-128"/>
                <a:ea typeface="游ゴシック" panose="020B0400000000000000" pitchFamily="50" charset="-128"/>
                <a:cs typeface="Times New Roman"/>
              </a:rPr>
              <a:t>Argus</a:t>
            </a:r>
            <a:r>
              <a:rPr lang="ja-JP" altLang="en-US" sz="1400" b="1" spc="-5" dirty="0">
                <a:solidFill>
                  <a:srgbClr val="4A4A4A"/>
                </a:solidFill>
                <a:latin typeface="游ゴシック" panose="020B0400000000000000" pitchFamily="50" charset="-128"/>
                <a:ea typeface="游ゴシック" panose="020B0400000000000000" pitchFamily="50" charset="-128"/>
                <a:cs typeface="Times New Roman"/>
              </a:rPr>
              <a:t> </a:t>
            </a:r>
            <a:r>
              <a:rPr lang="en-US" altLang="ja-JP" sz="1400" b="1" spc="-20" dirty="0">
                <a:solidFill>
                  <a:srgbClr val="4A4A4A"/>
                </a:solidFill>
                <a:latin typeface="游ゴシック" panose="020B0400000000000000" pitchFamily="50" charset="-128"/>
                <a:ea typeface="游ゴシック" panose="020B0400000000000000" pitchFamily="50" charset="-128"/>
                <a:cs typeface="Times New Roman"/>
              </a:rPr>
              <a:t>II</a:t>
            </a:r>
            <a:r>
              <a:rPr lang="ja-JP" altLang="en-US" sz="1400" b="1"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*1</a:t>
            </a:r>
            <a:r>
              <a:rPr lang="ja-JP" altLang="en-US" sz="1400" b="1" dirty="0">
                <a:solidFill>
                  <a:srgbClr val="4A4A4A"/>
                </a:solidFill>
                <a:latin typeface="游ゴシック" panose="020B0400000000000000" pitchFamily="50" charset="-128"/>
                <a:ea typeface="游ゴシック" panose="020B0400000000000000" pitchFamily="50" charset="-128"/>
                <a:cs typeface="Noto Sans Mono CJK JP Regular"/>
              </a:rPr>
              <a:t>を開発した。他社に先駆け</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en-US" altLang="ja-JP" sz="1400" b="1" spc="-5" dirty="0">
                <a:solidFill>
                  <a:srgbClr val="4A4A4A"/>
                </a:solidFill>
                <a:latin typeface="游ゴシック" panose="020B0400000000000000" pitchFamily="50" charset="-128"/>
                <a:ea typeface="游ゴシック" panose="020B0400000000000000" pitchFamily="50" charset="-128"/>
                <a:cs typeface="Times New Roman"/>
              </a:rPr>
              <a:t>2011</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年</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欧</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州</a:t>
            </a:r>
            <a:r>
              <a:rPr lang="ja-JP" altLang="en-US" sz="1400" b="1"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dirty="0">
                <a:solidFill>
                  <a:srgbClr val="4A4A4A"/>
                </a:solidFill>
                <a:latin typeface="游ゴシック" panose="020B0400000000000000" pitchFamily="50" charset="-128"/>
                <a:ea typeface="游ゴシック" panose="020B0400000000000000" pitchFamily="50" charset="-128"/>
                <a:cs typeface="Times New Roman"/>
              </a:rPr>
              <a:t>2013</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年に米国での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認</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可</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受</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け</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、市</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場</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へ</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製</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品</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投</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入</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が開始。</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*2</a:t>
            </a:r>
            <a:r>
              <a:rPr lang="ja-JP" altLang="en-US" sz="1400" b="1" spc="5" dirty="0" err="1">
                <a:solidFill>
                  <a:srgbClr val="4A4A4A"/>
                </a:solidFill>
                <a:latin typeface="游ゴシック" panose="020B0400000000000000" pitchFamily="50" charset="-128"/>
                <a:ea typeface="游ゴシック" panose="020B0400000000000000" pitchFamily="50" charset="-128"/>
                <a:cs typeface="Noto Sans Mono CJK JP Regular"/>
              </a:rPr>
              <a:t>。</a:t>
            </a:r>
            <a:endParaRPr lang="ja-JP" altLang="en-US" sz="1400" b="1" dirty="0">
              <a:latin typeface="游ゴシック" panose="020B0400000000000000" pitchFamily="50" charset="-128"/>
              <a:ea typeface="游ゴシック" panose="020B0400000000000000" pitchFamily="50" charset="-128"/>
              <a:cs typeface="Noto Sans Mono CJK JP Regular"/>
            </a:endParaRPr>
          </a:p>
          <a:p>
            <a:pPr marL="469900" marR="93980">
              <a:lnSpc>
                <a:spcPct val="100000"/>
              </a:lnSpc>
              <a:spcBef>
                <a:spcPts val="635"/>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dirty="0">
                <a:solidFill>
                  <a:srgbClr val="4A4A4A"/>
                </a:solidFill>
                <a:latin typeface="游ゴシック" panose="020B0400000000000000" pitchFamily="50" charset="-128"/>
                <a:ea typeface="游ゴシック" panose="020B0400000000000000" pitchFamily="50" charset="-128"/>
                <a:cs typeface="Times New Roman"/>
              </a:rPr>
              <a:t>Argus</a:t>
            </a:r>
            <a:r>
              <a:rPr lang="ja-JP" altLang="en-US" sz="1400" b="1" spc="-40" dirty="0">
                <a:solidFill>
                  <a:srgbClr val="4A4A4A"/>
                </a:solidFill>
                <a:latin typeface="游ゴシック" panose="020B0400000000000000" pitchFamily="50" charset="-128"/>
                <a:ea typeface="游ゴシック" panose="020B0400000000000000" pitchFamily="50" charset="-128"/>
                <a:cs typeface="Times New Roman"/>
              </a:rPr>
              <a:t> </a:t>
            </a:r>
            <a:r>
              <a:rPr lang="en-US" altLang="ja-JP" sz="1400" b="1" spc="-20" dirty="0">
                <a:solidFill>
                  <a:srgbClr val="4A4A4A"/>
                </a:solidFill>
                <a:latin typeface="游ゴシック" panose="020B0400000000000000" pitchFamily="50" charset="-128"/>
                <a:ea typeface="游ゴシック" panose="020B0400000000000000" pitchFamily="50" charset="-128"/>
                <a:cs typeface="Times New Roman"/>
              </a:rPr>
              <a:t>II</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」は、網膜上に多極電極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固</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定</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す</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刺</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方</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式</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採</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神</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細</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胞</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近</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く</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で</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刺</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行</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う</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と</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が</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可能で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効</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率</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性</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優</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、多</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電</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へ</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安</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定</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固定</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す</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技</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は</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難</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易</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高い</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endParaRPr lang="ja-JP" altLang="en-US" sz="1400" b="1" dirty="0">
              <a:latin typeface="游ゴシック" panose="020B0400000000000000" pitchFamily="50" charset="-128"/>
              <a:ea typeface="游ゴシック" panose="020B0400000000000000" pitchFamily="50" charset="-128"/>
              <a:cs typeface="Noto Sans Mono CJK JP Regular"/>
            </a:endParaRPr>
          </a:p>
          <a:p>
            <a:pPr marL="12700">
              <a:lnSpc>
                <a:spcPct val="100000"/>
              </a:lnSpc>
              <a:spcBef>
                <a:spcPts val="715"/>
              </a:spcBef>
            </a:pPr>
            <a:r>
              <a:rPr lang="ja-JP" altLang="en-US" b="1" spc="-5" dirty="0">
                <a:solidFill>
                  <a:srgbClr val="4A4A4A"/>
                </a:solidFill>
                <a:latin typeface="游ゴシック" panose="020B0400000000000000" pitchFamily="50" charset="-128"/>
                <a:ea typeface="游ゴシック" panose="020B0400000000000000" pitchFamily="50" charset="-128"/>
                <a:cs typeface="Times New Roman"/>
              </a:rPr>
              <a:t>■</a:t>
            </a:r>
            <a:r>
              <a:rPr lang="en-US" altLang="ja-JP" sz="2400" b="1" spc="-5" dirty="0" err="1">
                <a:solidFill>
                  <a:srgbClr val="4A4A4A"/>
                </a:solidFill>
                <a:latin typeface="游ゴシック" panose="020B0400000000000000" pitchFamily="50" charset="-128"/>
                <a:ea typeface="游ゴシック" panose="020B0400000000000000" pitchFamily="50" charset="-128"/>
                <a:cs typeface="Times New Roman"/>
              </a:rPr>
              <a:t>Nano</a:t>
            </a:r>
            <a:r>
              <a:rPr lang="en-US" altLang="ja-JP" sz="2400" b="1" spc="-5" dirty="0">
                <a:solidFill>
                  <a:srgbClr val="4A4A4A"/>
                </a:solidFill>
                <a:latin typeface="游ゴシック" panose="020B0400000000000000" pitchFamily="50" charset="-128"/>
                <a:ea typeface="游ゴシック" panose="020B0400000000000000" pitchFamily="50" charset="-128"/>
                <a:cs typeface="Times New Roman"/>
              </a:rPr>
              <a:t>-Retina</a:t>
            </a:r>
            <a:r>
              <a:rPr lang="ja-JP" altLang="en-US" b="1" spc="10" dirty="0">
                <a:solidFill>
                  <a:srgbClr val="4A4A4A"/>
                </a:solidFill>
                <a:latin typeface="游ゴシック" panose="020B0400000000000000" pitchFamily="50" charset="-128"/>
                <a:ea typeface="游ゴシック" panose="020B0400000000000000" pitchFamily="50" charset="-128"/>
                <a:cs typeface="Noto Sans Mono CJK JP Regular"/>
              </a:rPr>
              <a:t>社（イ</a:t>
            </a:r>
            <a:r>
              <a:rPr lang="ja-JP" altLang="en-US" b="1" dirty="0">
                <a:solidFill>
                  <a:srgbClr val="4A4A4A"/>
                </a:solidFill>
                <a:latin typeface="游ゴシック" panose="020B0400000000000000" pitchFamily="50" charset="-128"/>
                <a:ea typeface="游ゴシック" panose="020B0400000000000000" pitchFamily="50" charset="-128"/>
                <a:cs typeface="Noto Sans Mono CJK JP Regular"/>
              </a:rPr>
              <a:t>スラエル）</a:t>
            </a:r>
            <a:endParaRPr lang="ja-JP" altLang="en-US" b="1" dirty="0">
              <a:latin typeface="游ゴシック" panose="020B0400000000000000" pitchFamily="50" charset="-128"/>
              <a:ea typeface="游ゴシック" panose="020B0400000000000000" pitchFamily="50" charset="-128"/>
              <a:cs typeface="Noto Sans Mono CJK JP Regular"/>
            </a:endParaRPr>
          </a:p>
          <a:p>
            <a:pPr marL="469900" marR="5080">
              <a:lnSpc>
                <a:spcPct val="100000"/>
              </a:lnSpc>
              <a:spcBef>
                <a:spcPts val="630"/>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同社はインプ</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ラ</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ン</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ト</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タ</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イ</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プの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人</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工</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Bio-Retina</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*3</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を開発し</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加</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齢</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黄</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斑</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変</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性</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症</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患</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者</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対</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す</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治</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験</a:t>
            </a:r>
            <a:r>
              <a:rPr lang="ja-JP" altLang="en-US" sz="1400" b="1" spc="-4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en-US" altLang="ja-JP" sz="1400" b="1" spc="-5" dirty="0">
                <a:solidFill>
                  <a:srgbClr val="4A4A4A"/>
                </a:solidFill>
                <a:latin typeface="游ゴシック" panose="020B0400000000000000" pitchFamily="50" charset="-128"/>
                <a:ea typeface="游ゴシック" panose="020B0400000000000000" pitchFamily="50" charset="-128"/>
                <a:cs typeface="Times New Roman"/>
              </a:rPr>
              <a:t>2013</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年</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始。</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カ</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メ</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ラ</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代わ</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り</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視</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力</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復</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元</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セ</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ン</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ーを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用</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仕</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組</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みで、解</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像</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優</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endParaRPr lang="ja-JP" altLang="en-US" sz="1400" b="1" dirty="0">
              <a:latin typeface="游ゴシック" panose="020B0400000000000000" pitchFamily="50" charset="-128"/>
              <a:ea typeface="游ゴシック" panose="020B0400000000000000" pitchFamily="50" charset="-128"/>
              <a:cs typeface="Noto Sans Mono CJK JP Regular"/>
            </a:endParaRPr>
          </a:p>
          <a:p>
            <a:pPr marL="12700">
              <a:lnSpc>
                <a:spcPct val="100000"/>
              </a:lnSpc>
              <a:spcBef>
                <a:spcPts val="660"/>
              </a:spcBef>
            </a:pPr>
            <a:r>
              <a:rPr lang="ja-JP" altLang="en-US" sz="1600" b="1" dirty="0">
                <a:solidFill>
                  <a:srgbClr val="4A4A4A"/>
                </a:solidFill>
                <a:latin typeface="游ゴシック" panose="020B0400000000000000" pitchFamily="50" charset="-128"/>
                <a:ea typeface="游ゴシック" panose="020B0400000000000000" pitchFamily="50" charset="-128"/>
                <a:cs typeface="Times New Roman"/>
              </a:rPr>
              <a:t>■</a:t>
            </a:r>
            <a:r>
              <a:rPr lang="en-US" altLang="ja-JP" sz="2000" b="1" dirty="0">
                <a:solidFill>
                  <a:srgbClr val="4A4A4A"/>
                </a:solidFill>
                <a:latin typeface="游ゴシック" panose="020B0400000000000000" pitchFamily="50" charset="-128"/>
                <a:ea typeface="游ゴシック" panose="020B0400000000000000" pitchFamily="50" charset="-128"/>
                <a:cs typeface="Times New Roman"/>
              </a:rPr>
              <a:t>Retina</a:t>
            </a:r>
            <a:r>
              <a:rPr lang="ja-JP" altLang="en-US" sz="2000" b="1" spc="-30" dirty="0">
                <a:solidFill>
                  <a:srgbClr val="4A4A4A"/>
                </a:solidFill>
                <a:latin typeface="游ゴシック" panose="020B0400000000000000" pitchFamily="50" charset="-128"/>
                <a:ea typeface="游ゴシック" panose="020B0400000000000000" pitchFamily="50" charset="-128"/>
                <a:cs typeface="Times New Roman"/>
              </a:rPr>
              <a:t> </a:t>
            </a:r>
            <a:r>
              <a:rPr lang="en-US" altLang="ja-JP" sz="2000" b="1" dirty="0">
                <a:solidFill>
                  <a:srgbClr val="4A4A4A"/>
                </a:solidFill>
                <a:latin typeface="游ゴシック" panose="020B0400000000000000" pitchFamily="50" charset="-128"/>
                <a:ea typeface="游ゴシック" panose="020B0400000000000000" pitchFamily="50" charset="-128"/>
                <a:cs typeface="Times New Roman"/>
              </a:rPr>
              <a:t>Implant</a:t>
            </a:r>
            <a:r>
              <a:rPr lang="ja-JP" altLang="en-US" sz="1600" b="1" dirty="0">
                <a:solidFill>
                  <a:srgbClr val="4A4A4A"/>
                </a:solidFill>
                <a:latin typeface="游ゴシック" panose="020B0400000000000000" pitchFamily="50" charset="-128"/>
                <a:ea typeface="游ゴシック" panose="020B0400000000000000" pitchFamily="50" charset="-128"/>
                <a:cs typeface="Noto Sans Mono CJK JP Regular"/>
              </a:rPr>
              <a:t>社</a:t>
            </a:r>
            <a:r>
              <a:rPr lang="ja-JP" altLang="en-US" sz="1600" b="1" spc="-1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600" b="1" dirty="0">
                <a:solidFill>
                  <a:srgbClr val="4A4A4A"/>
                </a:solidFill>
                <a:latin typeface="游ゴシック" panose="020B0400000000000000" pitchFamily="50" charset="-128"/>
                <a:ea typeface="游ゴシック" panose="020B0400000000000000" pitchFamily="50" charset="-128"/>
                <a:cs typeface="Noto Sans Mono CJK JP Regular"/>
              </a:rPr>
              <a:t>ドイ</a:t>
            </a:r>
            <a:r>
              <a:rPr lang="ja-JP" altLang="en-US" sz="1600" b="1" spc="-15" dirty="0">
                <a:solidFill>
                  <a:srgbClr val="4A4A4A"/>
                </a:solidFill>
                <a:latin typeface="游ゴシック" panose="020B0400000000000000" pitchFamily="50" charset="-128"/>
                <a:ea typeface="游ゴシック" panose="020B0400000000000000" pitchFamily="50" charset="-128"/>
                <a:cs typeface="Noto Sans Mono CJK JP Regular"/>
              </a:rPr>
              <a:t>ツ</a:t>
            </a:r>
            <a:r>
              <a:rPr lang="ja-JP" altLang="en-US" sz="1600" b="1" dirty="0">
                <a:solidFill>
                  <a:srgbClr val="4A4A4A"/>
                </a:solidFill>
                <a:latin typeface="游ゴシック" panose="020B0400000000000000" pitchFamily="50" charset="-128"/>
                <a:ea typeface="游ゴシック" panose="020B0400000000000000" pitchFamily="50" charset="-128"/>
                <a:cs typeface="Noto Sans Mono CJK JP Regular"/>
              </a:rPr>
              <a:t>）</a:t>
            </a:r>
            <a:endParaRPr lang="ja-JP" altLang="en-US" sz="1600" b="1" dirty="0">
              <a:latin typeface="游ゴシック" panose="020B0400000000000000" pitchFamily="50" charset="-128"/>
              <a:ea typeface="游ゴシック" panose="020B0400000000000000" pitchFamily="50" charset="-128"/>
              <a:cs typeface="Noto Sans Mono CJK JP Regular"/>
            </a:endParaRPr>
          </a:p>
          <a:p>
            <a:pPr marL="469900" marR="17780">
              <a:lnSpc>
                <a:spcPts val="1210"/>
              </a:lnSpc>
              <a:spcBef>
                <a:spcPts val="765"/>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チ</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ュ</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ー</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ン</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ン</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大</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学</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の研</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究</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室</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と</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共</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し</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発</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を進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め</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同</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社</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方</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式は</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多</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極</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電</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極</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へ</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埋め</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込</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刺</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方</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式</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」である。</a:t>
            </a:r>
            <a:endParaRPr lang="en-US" altLang="ja-JP" sz="1400" b="1" spc="5" dirty="0">
              <a:solidFill>
                <a:srgbClr val="4A4A4A"/>
              </a:solidFill>
              <a:latin typeface="游ゴシック" panose="020B0400000000000000" pitchFamily="50" charset="-128"/>
              <a:ea typeface="游ゴシック" panose="020B0400000000000000" pitchFamily="50" charset="-128"/>
              <a:cs typeface="Noto Sans Mono CJK JP Regular"/>
            </a:endParaRPr>
          </a:p>
          <a:p>
            <a:pPr marL="469900" marR="17780">
              <a:lnSpc>
                <a:spcPts val="1210"/>
              </a:lnSpc>
              <a:spcBef>
                <a:spcPts val="765"/>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この技術も</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手</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自体</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難</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度</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び</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チ</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ッ</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プ</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へ</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安</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定</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し</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た</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電</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力</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供</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難</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易</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が</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高</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(*4)</a:t>
            </a:r>
            <a:r>
              <a:rPr lang="ja-JP" altLang="en-US" sz="1400" b="1" spc="5" dirty="0" err="1">
                <a:solidFill>
                  <a:srgbClr val="4A4A4A"/>
                </a:solidFill>
                <a:latin typeface="游ゴシック" panose="020B0400000000000000" pitchFamily="50" charset="-128"/>
                <a:ea typeface="游ゴシック" panose="020B0400000000000000" pitchFamily="50" charset="-128"/>
                <a:cs typeface="Noto Sans Mono CJK JP Regular"/>
              </a:rPr>
              <a:t>。</a:t>
            </a:r>
            <a:endParaRPr lang="ja-JP" altLang="en-US" sz="1400" b="1" dirty="0">
              <a:latin typeface="游ゴシック" panose="020B0400000000000000" pitchFamily="50" charset="-128"/>
              <a:ea typeface="游ゴシック" panose="020B0400000000000000" pitchFamily="50" charset="-128"/>
              <a:cs typeface="Noto Sans Mono CJK JP Regular"/>
            </a:endParaRPr>
          </a:p>
          <a:p>
            <a:pPr marL="12700">
              <a:lnSpc>
                <a:spcPct val="100000"/>
              </a:lnSpc>
              <a:spcBef>
                <a:spcPts val="685"/>
              </a:spcBef>
            </a:pPr>
            <a:r>
              <a:rPr lang="ja-JP" altLang="en-US" b="1" dirty="0">
                <a:solidFill>
                  <a:srgbClr val="4A4A4A"/>
                </a:solidFill>
                <a:latin typeface="游ゴシック" panose="020B0400000000000000" pitchFamily="50" charset="-128"/>
                <a:ea typeface="游ゴシック" panose="020B0400000000000000" pitchFamily="50" charset="-128"/>
                <a:cs typeface="Noto Sans Mono CJK JP Regular"/>
              </a:rPr>
              <a:t>■大阪大学＆ニデック社、岡山大学</a:t>
            </a:r>
            <a:endParaRPr lang="ja-JP" altLang="en-US" b="1" dirty="0">
              <a:latin typeface="游ゴシック" panose="020B0400000000000000" pitchFamily="50" charset="-128"/>
              <a:ea typeface="游ゴシック" panose="020B0400000000000000" pitchFamily="50" charset="-128"/>
              <a:cs typeface="Noto Sans Mono CJK JP Regular"/>
            </a:endParaRPr>
          </a:p>
          <a:p>
            <a:pPr marL="469900" marR="54610" algn="just">
              <a:lnSpc>
                <a:spcPct val="100000"/>
              </a:lnSpc>
              <a:spcBef>
                <a:spcPts val="630"/>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日本でも独自</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術</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よ</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人工</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研</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究</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が</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進</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阪</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デ</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ッ</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ク</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社</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*5</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などは共</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同</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多</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電</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へ</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の</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侵</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が少な</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脈</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絡</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経</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刺</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激</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方</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法</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5" dirty="0">
                <a:solidFill>
                  <a:srgbClr val="4A4A4A"/>
                </a:solidFill>
                <a:latin typeface="游ゴシック" panose="020B0400000000000000" pitchFamily="50" charset="-128"/>
                <a:ea typeface="游ゴシック" panose="020B0400000000000000" pitchFamily="50" charset="-128"/>
                <a:cs typeface="Times New Roman"/>
              </a:rPr>
              <a:t>STS</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方</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式</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*6</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発</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し</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た</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5" dirty="0">
                <a:solidFill>
                  <a:srgbClr val="4A4A4A"/>
                </a:solidFill>
                <a:latin typeface="游ゴシック" panose="020B0400000000000000" pitchFamily="50" charset="-128"/>
                <a:ea typeface="游ゴシック" panose="020B0400000000000000" pitchFamily="50" charset="-128"/>
                <a:cs typeface="Times New Roman"/>
              </a:rPr>
              <a:t>2014</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年</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ら</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治</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験</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開</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し</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お</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5" dirty="0">
                <a:solidFill>
                  <a:srgbClr val="4A4A4A"/>
                </a:solidFill>
                <a:latin typeface="游ゴシック" panose="020B0400000000000000" pitchFamily="50" charset="-128"/>
                <a:ea typeface="游ゴシック" panose="020B0400000000000000" pitchFamily="50" charset="-128"/>
                <a:cs typeface="Times New Roman"/>
              </a:rPr>
              <a:t>2018</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年</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に</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医</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療</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機</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器</a:t>
            </a:r>
            <a:r>
              <a:rPr lang="ja-JP" altLang="en-US" sz="1400" b="1" spc="-15" dirty="0">
                <a:solidFill>
                  <a:srgbClr val="4A4A4A"/>
                </a:solidFill>
                <a:latin typeface="游ゴシック" panose="020B0400000000000000" pitchFamily="50" charset="-128"/>
                <a:ea typeface="游ゴシック" panose="020B0400000000000000" pitchFamily="50" charset="-128"/>
                <a:cs typeface="Noto Sans Mono CJK JP Regular"/>
              </a:rPr>
              <a:t>と</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しての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承</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認</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目</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指</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す。</a:t>
            </a:r>
            <a:endParaRPr lang="ja-JP" altLang="en-US" sz="1400" b="1" dirty="0">
              <a:latin typeface="游ゴシック" panose="020B0400000000000000" pitchFamily="50" charset="-128"/>
              <a:ea typeface="游ゴシック" panose="020B0400000000000000" pitchFamily="50" charset="-128"/>
              <a:cs typeface="Noto Sans Mono CJK JP Regular"/>
            </a:endParaRPr>
          </a:p>
          <a:p>
            <a:pPr marL="469900" algn="just">
              <a:lnSpc>
                <a:spcPct val="100000"/>
              </a:lnSpc>
              <a:spcBef>
                <a:spcPts val="640"/>
              </a:spcBef>
            </a:pP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また、岡山大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も</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別</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途</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独</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自方</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式</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で</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あ</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色</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素</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結</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合</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薄</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*7</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の人工網</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膜</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開</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発</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し</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お</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り</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治</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験</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準</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備</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を</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進</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め</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て</a:t>
            </a:r>
            <a:r>
              <a:rPr lang="ja-JP" altLang="en-US" sz="1400" b="1" spc="5" dirty="0">
                <a:solidFill>
                  <a:srgbClr val="4A4A4A"/>
                </a:solidFill>
                <a:latin typeface="游ゴシック" panose="020B0400000000000000" pitchFamily="50" charset="-128"/>
                <a:ea typeface="游ゴシック" panose="020B0400000000000000" pitchFamily="50" charset="-128"/>
                <a:cs typeface="Noto Sans Mono CJK JP Regular"/>
              </a:rPr>
              <a:t>い</a:t>
            </a:r>
            <a:r>
              <a:rPr lang="ja-JP" altLang="en-US" sz="1400" b="1" spc="-10" dirty="0">
                <a:solidFill>
                  <a:srgbClr val="4A4A4A"/>
                </a:solidFill>
                <a:latin typeface="游ゴシック" panose="020B0400000000000000" pitchFamily="50" charset="-128"/>
                <a:ea typeface="游ゴシック" panose="020B0400000000000000" pitchFamily="50" charset="-128"/>
                <a:cs typeface="Noto Sans Mono CJK JP Regular"/>
              </a:rPr>
              <a:t>る</a:t>
            </a:r>
            <a:r>
              <a:rPr lang="en-US" altLang="ja-JP" sz="1400" b="1" spc="-10" dirty="0">
                <a:solidFill>
                  <a:srgbClr val="4A4A4A"/>
                </a:solidFill>
                <a:latin typeface="游ゴシック" panose="020B0400000000000000" pitchFamily="50" charset="-128"/>
                <a:ea typeface="游ゴシック" panose="020B0400000000000000" pitchFamily="50" charset="-128"/>
                <a:cs typeface="Times New Roman"/>
              </a:rPr>
              <a:t>*8</a:t>
            </a:r>
            <a:r>
              <a:rPr lang="ja-JP" altLang="en-US" sz="1400" b="1" spc="5" dirty="0" err="1">
                <a:solidFill>
                  <a:srgbClr val="4A4A4A"/>
                </a:solidFill>
                <a:latin typeface="游ゴシック" panose="020B0400000000000000" pitchFamily="50" charset="-128"/>
                <a:ea typeface="游ゴシック" panose="020B0400000000000000" pitchFamily="50" charset="-128"/>
                <a:cs typeface="Noto Sans Mono CJK JP Regular"/>
              </a:rPr>
              <a:t>。</a:t>
            </a:r>
            <a:endParaRPr lang="ja-JP" altLang="en-US" sz="1400" b="1" dirty="0">
              <a:latin typeface="游ゴシック" panose="020B0400000000000000" pitchFamily="50" charset="-128"/>
              <a:ea typeface="游ゴシック" panose="020B0400000000000000" pitchFamily="50" charset="-128"/>
              <a:cs typeface="Noto Sans Mono CJK JP Regular"/>
            </a:endParaRPr>
          </a:p>
        </p:txBody>
      </p:sp>
      <p:sp>
        <p:nvSpPr>
          <p:cNvPr id="5" name="テキスト ボックス 4"/>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人工網膜</a:t>
            </a:r>
            <a:endParaRPr kumimoji="1" lang="ja-JP" altLang="en-US" sz="60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08865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Nanotech for model brain</a:t>
            </a:r>
            <a:endParaRPr kumimoji="1" lang="ja-JP" altLang="en-US" sz="6000" b="1" dirty="0">
              <a:latin typeface="GungsuhChe" panose="02030609000101010101" pitchFamily="49" charset="-127"/>
              <a:ea typeface="GungsuhChe" panose="02030609000101010101" pitchFamily="49" charset="-127"/>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1"/>
            <a:ext cx="1151245" cy="1052430"/>
          </a:xfrm>
          <a:prstGeom prst="rect">
            <a:avLst/>
          </a:prstGeom>
        </p:spPr>
      </p:pic>
      <p:sp>
        <p:nvSpPr>
          <p:cNvPr id="5" name="正方形/長方形 4"/>
          <p:cNvSpPr/>
          <p:nvPr/>
        </p:nvSpPr>
        <p:spPr>
          <a:xfrm>
            <a:off x="469900" y="1174750"/>
            <a:ext cx="10274300" cy="55816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solidFill>
                <a:srgbClr val="FFFFFF"/>
              </a:solidFill>
            </a:endParaRPr>
          </a:p>
        </p:txBody>
      </p:sp>
      <p:pic>
        <p:nvPicPr>
          <p:cNvPr id="6" name="Picture 15" descr="Cognitive for 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639" y="1295400"/>
            <a:ext cx="8914953" cy="53403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1020763" y="2112188"/>
            <a:ext cx="17446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3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生物脳</a:t>
            </a:r>
            <a:endParaRPr lang="en-US" altLang="ja-JP" sz="36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1" name="Text Box 8"/>
          <p:cNvSpPr txBox="1">
            <a:spLocks noChangeArrowheads="1"/>
          </p:cNvSpPr>
          <p:nvPr/>
        </p:nvSpPr>
        <p:spPr bwMode="auto">
          <a:xfrm>
            <a:off x="2550319" y="4731156"/>
            <a:ext cx="17446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1800" b="1" dirty="0">
                <a:solidFill>
                  <a:schemeClr val="bg1"/>
                </a:solidFill>
                <a:latin typeface="Meiryo UI" panose="020B0604030504040204" pitchFamily="50" charset="-128"/>
                <a:ea typeface="Meiryo UI" panose="020B0604030504040204" pitchFamily="50" charset="-128"/>
                <a:cs typeface="Arial" panose="020B0604020202020204" pitchFamily="34" charset="0"/>
              </a:rPr>
              <a:t>エレクトロニクス</a:t>
            </a:r>
            <a:endParaRPr lang="en-US" altLang="ja-JP" sz="18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2" name="Text Box 9"/>
          <p:cNvSpPr txBox="1">
            <a:spLocks noChangeArrowheads="1"/>
          </p:cNvSpPr>
          <p:nvPr/>
        </p:nvSpPr>
        <p:spPr bwMode="auto">
          <a:xfrm>
            <a:off x="1270000" y="2778125"/>
            <a:ext cx="1052513" cy="136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en-US" altLang="ja-JP" sz="900" b="1">
                <a:solidFill>
                  <a:schemeClr val="bg1"/>
                </a:solidFill>
                <a:cs typeface="Arial" panose="020B0604020202020204" pitchFamily="34" charset="0"/>
              </a:rPr>
              <a:t>Complexity</a:t>
            </a:r>
          </a:p>
        </p:txBody>
      </p:sp>
      <p:sp>
        <p:nvSpPr>
          <p:cNvPr id="13" name="Line 10"/>
          <p:cNvSpPr>
            <a:spLocks noChangeShapeType="1"/>
          </p:cNvSpPr>
          <p:nvPr/>
        </p:nvSpPr>
        <p:spPr bwMode="auto">
          <a:xfrm>
            <a:off x="2384425" y="2852738"/>
            <a:ext cx="331788"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rot="10800000" vert="eaVert" anchor="ctr"/>
          <a:lstStyle/>
          <a:p>
            <a:endParaRPr lang="ja-JP" altLang="en-US"/>
          </a:p>
        </p:txBody>
      </p:sp>
      <p:sp>
        <p:nvSpPr>
          <p:cNvPr id="14" name="Line 12"/>
          <p:cNvSpPr>
            <a:spLocks noChangeShapeType="1"/>
          </p:cNvSpPr>
          <p:nvPr/>
        </p:nvSpPr>
        <p:spPr bwMode="auto">
          <a:xfrm>
            <a:off x="2203450" y="6029325"/>
            <a:ext cx="331788"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rot="10800000" vert="eaVert" anchor="ctr"/>
          <a:lstStyle/>
          <a:p>
            <a:endParaRPr lang="ja-JP" altLang="en-US"/>
          </a:p>
        </p:txBody>
      </p:sp>
      <p:sp>
        <p:nvSpPr>
          <p:cNvPr id="15" name="Line 17"/>
          <p:cNvSpPr>
            <a:spLocks noChangeShapeType="1"/>
          </p:cNvSpPr>
          <p:nvPr/>
        </p:nvSpPr>
        <p:spPr bwMode="auto">
          <a:xfrm>
            <a:off x="1695450" y="2733675"/>
            <a:ext cx="7599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6" name="Picture 9" descr="ChipBlow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4357688"/>
            <a:ext cx="1397000" cy="10239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71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4" name="テキスト ボックス 13"/>
          <p:cNvSpPr txBox="1"/>
          <p:nvPr/>
        </p:nvSpPr>
        <p:spPr>
          <a:xfrm>
            <a:off x="1912949" y="202947"/>
            <a:ext cx="9402751" cy="923330"/>
          </a:xfrm>
          <a:prstGeom prst="rect">
            <a:avLst/>
          </a:prstGeom>
          <a:noFill/>
        </p:spPr>
        <p:txBody>
          <a:bodyPr wrap="square" rtlCol="0">
            <a:spAutoFit/>
          </a:bodyPr>
          <a:lstStyle/>
          <a:p>
            <a:pPr algn="ctr"/>
            <a:r>
              <a:rPr kumimoji="1" lang="ja-JP" altLang="en-US" sz="5400" b="1" dirty="0">
                <a:latin typeface="游ゴシック" panose="020B0400000000000000" pitchFamily="50" charset="-128"/>
                <a:ea typeface="游ゴシック" panose="020B0400000000000000" pitchFamily="50" charset="-128"/>
              </a:rPr>
              <a:t>細胞が電気を生み出す仕組み</a:t>
            </a:r>
          </a:p>
        </p:txBody>
      </p:sp>
      <p:sp>
        <p:nvSpPr>
          <p:cNvPr id="10" name="Text Box 2"/>
          <p:cNvSpPr txBox="1">
            <a:spLocks noChangeArrowheads="1"/>
          </p:cNvSpPr>
          <p:nvPr/>
        </p:nvSpPr>
        <p:spPr bwMode="auto">
          <a:xfrm>
            <a:off x="1" y="1485955"/>
            <a:ext cx="3472542" cy="461665"/>
          </a:xfrm>
          <a:prstGeom prst="rect">
            <a:avLst/>
          </a:prstGeom>
          <a:noFill/>
          <a:ln>
            <a:noFill/>
          </a:ln>
          <a:effectLst>
            <a:outerShdw dist="40161" dir="42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r>
              <a:rPr lang="en-US" altLang="ja-JP" sz="2400" baseline="0" dirty="0">
                <a:latin typeface="游ゴシック" panose="020B0400000000000000" pitchFamily="50" charset="-128"/>
                <a:ea typeface="游ゴシック" panose="020B0400000000000000" pitchFamily="50" charset="-128"/>
              </a:rPr>
              <a:t>Na</a:t>
            </a:r>
            <a:r>
              <a:rPr lang="en-US" altLang="ja-JP" sz="2400" dirty="0">
                <a:latin typeface="游ゴシック" panose="020B0400000000000000" pitchFamily="50" charset="-128"/>
                <a:ea typeface="游ゴシック" panose="020B0400000000000000" pitchFamily="50" charset="-128"/>
              </a:rPr>
              <a:t>+</a:t>
            </a:r>
            <a:r>
              <a:rPr lang="en-US" altLang="ja-JP" sz="2400" baseline="0" dirty="0">
                <a:latin typeface="游ゴシック" panose="020B0400000000000000" pitchFamily="50" charset="-128"/>
                <a:ea typeface="游ゴシック" panose="020B0400000000000000" pitchFamily="50" charset="-128"/>
              </a:rPr>
              <a:t>/K</a:t>
            </a:r>
            <a:r>
              <a:rPr lang="en-US" altLang="ja-JP" sz="2400" dirty="0">
                <a:latin typeface="游ゴシック" panose="020B0400000000000000" pitchFamily="50" charset="-128"/>
                <a:ea typeface="游ゴシック" panose="020B0400000000000000" pitchFamily="50" charset="-128"/>
              </a:rPr>
              <a:t>+</a:t>
            </a:r>
            <a:r>
              <a:rPr lang="ja-JP" altLang="en-US" sz="2400" baseline="0" dirty="0">
                <a:latin typeface="游ゴシック" panose="020B0400000000000000" pitchFamily="50" charset="-128"/>
                <a:ea typeface="游ゴシック" panose="020B0400000000000000" pitchFamily="50" charset="-128"/>
              </a:rPr>
              <a:t>交換ポンプ</a:t>
            </a:r>
          </a:p>
        </p:txBody>
      </p:sp>
      <p:pic>
        <p:nvPicPr>
          <p:cNvPr id="11" name="図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947620"/>
            <a:ext cx="4603898" cy="491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a:spLocks noChangeArrowheads="1"/>
          </p:cNvSpPr>
          <p:nvPr/>
        </p:nvSpPr>
        <p:spPr bwMode="auto">
          <a:xfrm>
            <a:off x="4728986" y="2968517"/>
            <a:ext cx="7343775" cy="10156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000" baseline="0" dirty="0">
                <a:latin typeface="游ゴシック" panose="020B0400000000000000" pitchFamily="50" charset="-128"/>
                <a:ea typeface="游ゴシック" panose="020B0400000000000000" pitchFamily="50" charset="-128"/>
              </a:rPr>
              <a:t>ニューロンを含めて、すべての細胞は下記の「カリウム漏洩チャネル」を細胞膜に持っており、</a:t>
            </a:r>
            <a:r>
              <a:rPr lang="en-US" altLang="ja-JP" sz="2000" baseline="0" dirty="0">
                <a:latin typeface="游ゴシック" panose="020B0400000000000000" pitchFamily="50" charset="-128"/>
                <a:ea typeface="游ゴシック" panose="020B0400000000000000" pitchFamily="50" charset="-128"/>
              </a:rPr>
              <a:t>K</a:t>
            </a:r>
            <a:r>
              <a:rPr lang="en-US" altLang="ja-JP" sz="2000" dirty="0">
                <a:latin typeface="游ゴシック" panose="020B0400000000000000" pitchFamily="50" charset="-128"/>
                <a:ea typeface="游ゴシック" panose="020B0400000000000000" pitchFamily="50" charset="-128"/>
              </a:rPr>
              <a:t>+</a:t>
            </a:r>
            <a:r>
              <a:rPr lang="ja-JP" altLang="en-US" sz="2000" baseline="0" dirty="0">
                <a:latin typeface="游ゴシック" panose="020B0400000000000000" pitchFamily="50" charset="-128"/>
                <a:ea typeface="游ゴシック" panose="020B0400000000000000" pitchFamily="50" charset="-128"/>
              </a:rPr>
              <a:t>だけが細胞膜を移動でき、この</a:t>
            </a:r>
            <a:r>
              <a:rPr lang="en-US" altLang="ja-JP" sz="2000" baseline="0" dirty="0">
                <a:latin typeface="游ゴシック" panose="020B0400000000000000" pitchFamily="50" charset="-128"/>
                <a:ea typeface="游ゴシック" panose="020B0400000000000000" pitchFamily="50" charset="-128"/>
              </a:rPr>
              <a:t>K</a:t>
            </a:r>
            <a:r>
              <a:rPr lang="en-US" altLang="ja-JP" sz="2000" dirty="0">
                <a:latin typeface="游ゴシック" panose="020B0400000000000000" pitchFamily="50" charset="-128"/>
                <a:ea typeface="游ゴシック" panose="020B0400000000000000" pitchFamily="50" charset="-128"/>
              </a:rPr>
              <a:t>+</a:t>
            </a:r>
            <a:r>
              <a:rPr lang="ja-JP" altLang="en-US" sz="2000" baseline="0" dirty="0">
                <a:latin typeface="游ゴシック" panose="020B0400000000000000" pitchFamily="50" charset="-128"/>
                <a:ea typeface="游ゴシック" panose="020B0400000000000000" pitchFamily="50" charset="-128"/>
              </a:rPr>
              <a:t>のやり取りで電位変化を生み出し、電気を生成。</a:t>
            </a:r>
          </a:p>
        </p:txBody>
      </p:sp>
      <p:pic>
        <p:nvPicPr>
          <p:cNvPr id="17"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3688" y="3984180"/>
            <a:ext cx="7094373" cy="28738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2"/>
          <p:cNvSpPr txBox="1">
            <a:spLocks noChangeArrowheads="1"/>
          </p:cNvSpPr>
          <p:nvPr/>
        </p:nvSpPr>
        <p:spPr bwMode="auto">
          <a:xfrm>
            <a:off x="5925228" y="2506852"/>
            <a:ext cx="4612143" cy="461665"/>
          </a:xfrm>
          <a:prstGeom prst="rect">
            <a:avLst/>
          </a:prstGeom>
          <a:noFill/>
          <a:ln>
            <a:noFill/>
          </a:ln>
          <a:effectLst>
            <a:outerShdw dist="40161" dir="42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r>
              <a:rPr lang="ja-JP" altLang="en-US" sz="2400" baseline="0" dirty="0">
                <a:latin typeface="游ゴシック" panose="020B0400000000000000" pitchFamily="50" charset="-128"/>
                <a:ea typeface="游ゴシック" panose="020B0400000000000000" pitchFamily="50" charset="-128"/>
              </a:rPr>
              <a:t>カリウム漏洩チャネル</a:t>
            </a:r>
          </a:p>
        </p:txBody>
      </p:sp>
      <p:sp>
        <p:nvSpPr>
          <p:cNvPr id="2" name="左矢印 1"/>
          <p:cNvSpPr/>
          <p:nvPr/>
        </p:nvSpPr>
        <p:spPr>
          <a:xfrm>
            <a:off x="4288213" y="5344884"/>
            <a:ext cx="532059" cy="326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178772" y="1201599"/>
            <a:ext cx="7909461" cy="923330"/>
          </a:xfrm>
          <a:prstGeom prst="rect">
            <a:avLst/>
          </a:prstGeom>
          <a:ln>
            <a:solidFill>
              <a:schemeClr val="accent1"/>
            </a:solidFill>
          </a:ln>
        </p:spPr>
        <p:txBody>
          <a:bodyPr wrap="square">
            <a:spAutoFit/>
          </a:bodyPr>
          <a:lstStyle/>
          <a:p>
            <a:r>
              <a:rPr lang="ja-JP" altLang="en-US" dirty="0">
                <a:latin typeface="游ゴシック" panose="020B0400000000000000" pitchFamily="50" charset="-128"/>
                <a:ea typeface="游ゴシック" panose="020B0400000000000000" pitchFamily="50" charset="-128"/>
              </a:rPr>
              <a:t>ニューロンの細胞膜には、 </a:t>
            </a:r>
            <a:r>
              <a:rPr lang="en-US" altLang="ja-JP" dirty="0">
                <a:latin typeface="游ゴシック" panose="020B0400000000000000" pitchFamily="50" charset="-128"/>
                <a:ea typeface="游ゴシック" panose="020B0400000000000000" pitchFamily="50" charset="-128"/>
              </a:rPr>
              <a:t>K</a:t>
            </a:r>
            <a:r>
              <a:rPr lang="ja-JP" altLang="en-US" dirty="0">
                <a:latin typeface="游ゴシック" panose="020B0400000000000000" pitchFamily="50" charset="-128"/>
                <a:ea typeface="游ゴシック" panose="020B0400000000000000" pitchFamily="50" charset="-128"/>
              </a:rPr>
              <a:t>＋イオンのほかに、 </a:t>
            </a:r>
            <a:r>
              <a:rPr lang="en-US" altLang="ja-JP" dirty="0">
                <a:latin typeface="游ゴシック" panose="020B0400000000000000" pitchFamily="50" charset="-128"/>
                <a:ea typeface="游ゴシック" panose="020B0400000000000000" pitchFamily="50" charset="-128"/>
              </a:rPr>
              <a:t>Na </a:t>
            </a:r>
            <a:r>
              <a:rPr lang="ja-JP" altLang="en-US" dirty="0">
                <a:latin typeface="游ゴシック" panose="020B0400000000000000" pitchFamily="50" charset="-128"/>
                <a:ea typeface="游ゴシック" panose="020B0400000000000000" pitchFamily="50" charset="-128"/>
              </a:rPr>
              <a:t>＋イオンを通す穴が開いているのです。この穴はふだんは閉じているが、興奮すると開く。開くと </a:t>
            </a:r>
            <a:r>
              <a:rPr lang="en-US" altLang="ja-JP" dirty="0">
                <a:latin typeface="游ゴシック" panose="020B0400000000000000" pitchFamily="50" charset="-128"/>
                <a:ea typeface="游ゴシック" panose="020B0400000000000000" pitchFamily="50" charset="-128"/>
              </a:rPr>
              <a:t>Na </a:t>
            </a:r>
            <a:r>
              <a:rPr lang="ja-JP" altLang="en-US" dirty="0">
                <a:latin typeface="游ゴシック" panose="020B0400000000000000" pitchFamily="50" charset="-128"/>
                <a:ea typeface="游ゴシック" panose="020B0400000000000000" pitchFamily="50" charset="-128"/>
              </a:rPr>
              <a:t>＋イオンが流入して一瞬、電位が逆転する。これが活動電位。</a:t>
            </a:r>
          </a:p>
        </p:txBody>
      </p:sp>
      <p:sp>
        <p:nvSpPr>
          <p:cNvPr id="19" name="左矢印 18"/>
          <p:cNvSpPr/>
          <p:nvPr/>
        </p:nvSpPr>
        <p:spPr>
          <a:xfrm>
            <a:off x="3206513" y="1553500"/>
            <a:ext cx="972259" cy="326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9254" y="4611330"/>
            <a:ext cx="2371061" cy="307777"/>
          </a:xfrm>
          <a:prstGeom prst="rect">
            <a:avLst/>
          </a:prstGeom>
          <a:noFill/>
        </p:spPr>
        <p:txBody>
          <a:bodyPr wrap="square" rtlCol="0">
            <a:spAutoFit/>
          </a:bodyPr>
          <a:lstStyle/>
          <a:p>
            <a:pPr algn="ctr"/>
            <a:r>
              <a:rPr kumimoji="1" lang="ja-JP" altLang="en-US" sz="1400" dirty="0"/>
              <a:t>アセチルコリン</a:t>
            </a:r>
          </a:p>
        </p:txBody>
      </p:sp>
      <p:pic>
        <p:nvPicPr>
          <p:cNvPr id="20" name="Picture 5" descr="Fig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07" y="2025316"/>
            <a:ext cx="1999502" cy="259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22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NIH</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Title 1"/>
          <p:cNvSpPr txBox="1">
            <a:spLocks/>
          </p:cNvSpPr>
          <p:nvPr/>
        </p:nvSpPr>
        <p:spPr>
          <a:xfrm>
            <a:off x="2718827" y="888455"/>
            <a:ext cx="6756400" cy="3562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en-US" sz="2000" dirty="0">
                <a:latin typeface="游ゴシック" panose="020B0400000000000000" pitchFamily="50" charset="-128"/>
                <a:ea typeface="游ゴシック" panose="020B0400000000000000" pitchFamily="50" charset="-128"/>
              </a:rPr>
              <a:t>National Institutes of Health</a:t>
            </a:r>
          </a:p>
        </p:txBody>
      </p:sp>
      <p:sp>
        <p:nvSpPr>
          <p:cNvPr id="6" name="Content Placeholder 5"/>
          <p:cNvSpPr txBox="1">
            <a:spLocks/>
          </p:cNvSpPr>
          <p:nvPr/>
        </p:nvSpPr>
        <p:spPr bwMode="auto">
          <a:xfrm>
            <a:off x="676275" y="2209800"/>
            <a:ext cx="6082871" cy="28935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chemeClr val="tx1"/>
              </a:buClr>
            </a:pPr>
            <a:r>
              <a:rPr lang="en-US" altLang="en-US" sz="2400" dirty="0">
                <a:latin typeface="游ゴシック" panose="020B0400000000000000" pitchFamily="50" charset="-128"/>
                <a:ea typeface="游ゴシック" panose="020B0400000000000000" pitchFamily="50" charset="-128"/>
              </a:rPr>
              <a:t>Mission: Seek fundamental knowledge about the nature &amp; behavior of living systems and the application of that knowledge to enhance health, lengthen life, and reduce illness and disability</a:t>
            </a:r>
          </a:p>
          <a:p>
            <a:pPr>
              <a:buClr>
                <a:schemeClr val="tx1"/>
              </a:buClr>
            </a:pPr>
            <a:r>
              <a:rPr lang="en-US" altLang="en-US" sz="2400" dirty="0">
                <a:latin typeface="游ゴシック" panose="020B0400000000000000" pitchFamily="50" charset="-128"/>
                <a:ea typeface="游ゴシック" panose="020B0400000000000000" pitchFamily="50" charset="-128"/>
              </a:rPr>
              <a:t>Organizationally constituted by the Office of the Director and 27 Institutes and Centers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297" y="1682579"/>
            <a:ext cx="3881438" cy="2895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s://insider.nichd.nih.gov/services/communications/logos/PublishingImages/NIH_Master_Logo_With_Tag_2Color-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89" y="6122172"/>
            <a:ext cx="3810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509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NIH</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Title 1"/>
          <p:cNvSpPr txBox="1">
            <a:spLocks/>
          </p:cNvSpPr>
          <p:nvPr/>
        </p:nvSpPr>
        <p:spPr>
          <a:xfrm>
            <a:off x="2718827" y="888455"/>
            <a:ext cx="6756400" cy="3562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en-US" sz="2000" dirty="0">
                <a:latin typeface="游ゴシック" panose="020B0400000000000000" pitchFamily="50" charset="-128"/>
                <a:ea typeface="游ゴシック" panose="020B0400000000000000" pitchFamily="50" charset="-128"/>
              </a:rPr>
              <a:t>National Institutes of Health</a:t>
            </a:r>
          </a:p>
        </p:txBody>
      </p:sp>
      <p:pic>
        <p:nvPicPr>
          <p:cNvPr id="8" name="Picture 2" descr="https://insider.nichd.nih.gov/services/communications/logos/PublishingImages/NIH_Master_Logo_With_Tag_2Color-P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89" y="6122172"/>
            <a:ext cx="3810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p:cNvPicPr>
            <a:picLocks noChangeAspect="1"/>
          </p:cNvPicPr>
          <p:nvPr/>
        </p:nvPicPr>
        <p:blipFill>
          <a:blip r:embed="rId4"/>
          <a:stretch>
            <a:fillRect/>
          </a:stretch>
        </p:blipFill>
        <p:spPr>
          <a:xfrm>
            <a:off x="2057" y="0"/>
            <a:ext cx="12189942" cy="6858000"/>
          </a:xfrm>
          <a:prstGeom prst="rect">
            <a:avLst/>
          </a:prstGeom>
        </p:spPr>
      </p:pic>
    </p:spTree>
    <p:extLst>
      <p:ext uri="{BB962C8B-B14F-4D97-AF65-F5344CB8AC3E}">
        <p14:creationId xmlns:p14="http://schemas.microsoft.com/office/powerpoint/2010/main" val="2044332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NIH</a:t>
            </a:r>
            <a:r>
              <a:rPr lang="ja-JP" altLang="en-US" sz="6000" b="1" dirty="0">
                <a:latin typeface="GungsuhChe" panose="02030609000101010101" pitchFamily="49" charset="-127"/>
                <a:ea typeface="GungsuhChe" panose="02030609000101010101" pitchFamily="49" charset="-127"/>
              </a:rPr>
              <a:t>優先研究テーマ</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6" name="正方形/長方形 5"/>
          <p:cNvSpPr/>
          <p:nvPr/>
        </p:nvSpPr>
        <p:spPr>
          <a:xfrm>
            <a:off x="368300" y="1536507"/>
            <a:ext cx="11823700" cy="5478423"/>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1. </a:t>
            </a:r>
            <a:r>
              <a:rPr lang="ja-JP" altLang="en-US" sz="2000" b="1" dirty="0">
                <a:latin typeface="游ゴシック" panose="020B0400000000000000" pitchFamily="50" charset="-128"/>
                <a:ea typeface="游ゴシック" panose="020B0400000000000000" pitchFamily="50" charset="-128"/>
              </a:rPr>
              <a:t>連携強化による複雑な課題への挑戦</a:t>
            </a:r>
          </a:p>
          <a:p>
            <a:r>
              <a:rPr lang="en-US" altLang="ja-JP" dirty="0">
                <a:latin typeface="游ゴシック" panose="020B0400000000000000" pitchFamily="50" charset="-128"/>
                <a:ea typeface="游ゴシック" panose="020B0400000000000000" pitchFamily="50" charset="-128"/>
              </a:rPr>
              <a:t>2. </a:t>
            </a:r>
            <a:r>
              <a:rPr lang="ja-JP" altLang="en-US" sz="2000" b="1" dirty="0">
                <a:latin typeface="游ゴシック" panose="020B0400000000000000" pitchFamily="50" charset="-128"/>
                <a:ea typeface="游ゴシック" panose="020B0400000000000000" pitchFamily="50" charset="-128"/>
              </a:rPr>
              <a:t>健康と疾病の新たな理解のための基礎研究の支援</a:t>
            </a:r>
          </a:p>
          <a:p>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BRAIN</a:t>
            </a:r>
            <a:r>
              <a:rPr lang="ja-JP" altLang="en-US" dirty="0">
                <a:latin typeface="游ゴシック" panose="020B0400000000000000" pitchFamily="50" charset="-128"/>
                <a:ea typeface="游ゴシック" panose="020B0400000000000000" pitchFamily="50" charset="-128"/>
              </a:rPr>
              <a:t>イニシアティブ、高解像度クライオ電顕プログラム、ヒト生体分子アトラスプロジェクト、遺伝子編集等）</a:t>
            </a:r>
          </a:p>
          <a:p>
            <a:r>
              <a:rPr lang="en-US" altLang="ja-JP" dirty="0">
                <a:latin typeface="游ゴシック" panose="020B0400000000000000" pitchFamily="50" charset="-128"/>
                <a:ea typeface="游ゴシック" panose="020B0400000000000000" pitchFamily="50" charset="-128"/>
              </a:rPr>
              <a:t>3. </a:t>
            </a:r>
            <a:r>
              <a:rPr lang="ja-JP" altLang="en-US" sz="2000" b="1" dirty="0">
                <a:latin typeface="游ゴシック" panose="020B0400000000000000" pitchFamily="50" charset="-128"/>
                <a:ea typeface="游ゴシック" panose="020B0400000000000000" pitchFamily="50" charset="-128"/>
              </a:rPr>
              <a:t>健康の増進のための橋渡し研究と臨床研究への投資</a:t>
            </a:r>
          </a:p>
          <a:p>
            <a:r>
              <a:rPr lang="ja-JP" altLang="en-US" dirty="0">
                <a:latin typeface="游ゴシック" panose="020B0400000000000000" pitchFamily="50" charset="-128"/>
                <a:ea typeface="游ゴシック" panose="020B0400000000000000" pitchFamily="50" charset="-128"/>
              </a:rPr>
              <a:t>（再生医療、万能インフルエンザワクチン、ジカウイルス感染対策、組織チップ、精密医療を加速化させる</a:t>
            </a:r>
            <a:r>
              <a:rPr lang="en-US" altLang="ja-JP" dirty="0">
                <a:latin typeface="游ゴシック" panose="020B0400000000000000" pitchFamily="50" charset="-128"/>
                <a:ea typeface="游ゴシック" panose="020B0400000000000000" pitchFamily="50" charset="-128"/>
              </a:rPr>
              <a:t>All of Us </a:t>
            </a:r>
            <a:r>
              <a:rPr lang="ja-JP" altLang="en-US" dirty="0">
                <a:latin typeface="游ゴシック" panose="020B0400000000000000" pitchFamily="50" charset="-128"/>
                <a:ea typeface="游ゴシック" panose="020B0400000000000000" pitchFamily="50" charset="-128"/>
              </a:rPr>
              <a:t>プログラム、がん治療等）</a:t>
            </a:r>
          </a:p>
          <a:p>
            <a:r>
              <a:rPr lang="en-US" altLang="ja-JP" dirty="0">
                <a:latin typeface="游ゴシック" panose="020B0400000000000000" pitchFamily="50" charset="-128"/>
                <a:ea typeface="游ゴシック" panose="020B0400000000000000" pitchFamily="50" charset="-128"/>
              </a:rPr>
              <a:t>4. </a:t>
            </a:r>
            <a:r>
              <a:rPr lang="ja-JP" altLang="en-US" sz="2000" b="1" dirty="0">
                <a:latin typeface="游ゴシック" panose="020B0400000000000000" pitchFamily="50" charset="-128"/>
                <a:ea typeface="游ゴシック" panose="020B0400000000000000" pitchFamily="50" charset="-128"/>
              </a:rPr>
              <a:t>現在と未来の医科学研究人材の育成</a:t>
            </a:r>
            <a:endParaRPr lang="ja-JP" altLang="en-US" b="1"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2017</a:t>
            </a:r>
            <a:r>
              <a:rPr lang="ja-JP" altLang="en-US" dirty="0">
                <a:latin typeface="游ゴシック" panose="020B0400000000000000" pitchFamily="50" charset="-128"/>
                <a:ea typeface="游ゴシック" panose="020B0400000000000000" pitchFamily="50" charset="-128"/>
              </a:rPr>
              <a:t>年度に議会は</a:t>
            </a:r>
            <a:r>
              <a:rPr lang="en-US" altLang="ja-JP" dirty="0">
                <a:latin typeface="游ゴシック" panose="020B0400000000000000" pitchFamily="50" charset="-128"/>
                <a:ea typeface="游ゴシック" panose="020B0400000000000000" pitchFamily="50" charset="-128"/>
              </a:rPr>
              <a:t>21</a:t>
            </a:r>
            <a:r>
              <a:rPr lang="ja-JP" altLang="en-US" dirty="0">
                <a:latin typeface="游ゴシック" panose="020B0400000000000000" pitchFamily="50" charset="-128"/>
                <a:ea typeface="游ゴシック" panose="020B0400000000000000" pitchFamily="50" charset="-128"/>
              </a:rPr>
              <a:t>世紀の治療法案（</a:t>
            </a:r>
            <a:r>
              <a:rPr lang="en-US" altLang="ja-JP" dirty="0">
                <a:latin typeface="游ゴシック" panose="020B0400000000000000" pitchFamily="50" charset="-128"/>
                <a:ea typeface="游ゴシック" panose="020B0400000000000000" pitchFamily="50" charset="-128"/>
              </a:rPr>
              <a:t>the 21st Century Cures Act</a:t>
            </a:r>
            <a:r>
              <a:rPr lang="ja-JP" altLang="en-US" dirty="0">
                <a:latin typeface="游ゴシック" panose="020B0400000000000000" pitchFamily="50" charset="-128"/>
                <a:ea typeface="游ゴシック" panose="020B0400000000000000" pitchFamily="50" charset="-128"/>
              </a:rPr>
              <a:t>）を可決し、今後の</a:t>
            </a:r>
            <a:r>
              <a:rPr lang="en-US" altLang="ja-JP" dirty="0">
                <a:latin typeface="游ゴシック" panose="020B0400000000000000" pitchFamily="50" charset="-128"/>
                <a:ea typeface="游ゴシック" panose="020B0400000000000000" pitchFamily="50" charset="-128"/>
              </a:rPr>
              <a:t>10</a:t>
            </a:r>
            <a:r>
              <a:rPr lang="ja-JP" altLang="en-US" dirty="0">
                <a:latin typeface="游ゴシック" panose="020B0400000000000000" pitchFamily="50" charset="-128"/>
                <a:ea typeface="游ゴシック" panose="020B0400000000000000" pitchFamily="50" charset="-128"/>
              </a:rPr>
              <a:t>年間で</a:t>
            </a:r>
            <a:r>
              <a:rPr lang="en-US" altLang="ja-JP" dirty="0">
                <a:latin typeface="游ゴシック" panose="020B0400000000000000" pitchFamily="50" charset="-128"/>
                <a:ea typeface="游ゴシック" panose="020B0400000000000000" pitchFamily="50" charset="-128"/>
              </a:rPr>
              <a:t>48</a:t>
            </a:r>
            <a:r>
              <a:rPr lang="ja-JP" altLang="en-US" dirty="0">
                <a:latin typeface="游ゴシック" panose="020B0400000000000000" pitchFamily="50" charset="-128"/>
                <a:ea typeface="游ゴシック" panose="020B0400000000000000" pitchFamily="50" charset="-128"/>
              </a:rPr>
              <a:t>億ドルを次の４つの重要研究課題に投資することを決定。</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2019</a:t>
            </a:r>
            <a:r>
              <a:rPr lang="ja-JP" altLang="en-US" dirty="0">
                <a:latin typeface="游ゴシック" panose="020B0400000000000000" pitchFamily="50" charset="-128"/>
                <a:ea typeface="游ゴシック" panose="020B0400000000000000" pitchFamily="50" charset="-128"/>
              </a:rPr>
              <a:t>年度は、下記</a:t>
            </a:r>
            <a:r>
              <a:rPr lang="en-US" altLang="ja-JP" dirty="0">
                <a:latin typeface="游ゴシック" panose="020B0400000000000000" pitchFamily="50" charset="-128"/>
                <a:ea typeface="游ゴシック" panose="020B0400000000000000" pitchFamily="50" charset="-128"/>
              </a:rPr>
              <a:t>4</a:t>
            </a:r>
            <a:r>
              <a:rPr lang="ja-JP" altLang="en-US" dirty="0" err="1">
                <a:latin typeface="游ゴシック" panose="020B0400000000000000" pitchFamily="50" charset="-128"/>
                <a:ea typeface="游ゴシック" panose="020B0400000000000000" pitchFamily="50" charset="-128"/>
              </a:rPr>
              <a:t>つの</a:t>
            </a:r>
            <a:r>
              <a:rPr lang="ja-JP" altLang="en-US" dirty="0">
                <a:latin typeface="游ゴシック" panose="020B0400000000000000" pitchFamily="50" charset="-128"/>
                <a:ea typeface="游ゴシック" panose="020B0400000000000000" pitchFamily="50" charset="-128"/>
              </a:rPr>
              <a:t>研究課題に合計</a:t>
            </a:r>
            <a:r>
              <a:rPr lang="en-US" altLang="ja-JP" dirty="0">
                <a:latin typeface="游ゴシック" panose="020B0400000000000000" pitchFamily="50" charset="-128"/>
                <a:ea typeface="游ゴシック" panose="020B0400000000000000" pitchFamily="50" charset="-128"/>
              </a:rPr>
              <a:t>7.1</a:t>
            </a:r>
            <a:r>
              <a:rPr lang="ja-JP" altLang="en-US" dirty="0">
                <a:latin typeface="游ゴシック" panose="020B0400000000000000" pitchFamily="50" charset="-128"/>
                <a:ea typeface="游ゴシック" panose="020B0400000000000000" pitchFamily="50" charset="-128"/>
              </a:rPr>
              <a:t>億ドルを投資</a:t>
            </a:r>
          </a:p>
          <a:p>
            <a:r>
              <a:rPr lang="en-US" altLang="ja-JP" dirty="0">
                <a:latin typeface="游ゴシック" panose="020B0400000000000000" pitchFamily="50" charset="-128"/>
                <a:ea typeface="游ゴシック" panose="020B0400000000000000" pitchFamily="50" charset="-128"/>
              </a:rPr>
              <a:t>	• Precision Medicine Initiative</a:t>
            </a:r>
            <a:r>
              <a:rPr lang="ja-JP" altLang="en-US" dirty="0">
                <a:latin typeface="游ゴシック" panose="020B0400000000000000" pitchFamily="50" charset="-128"/>
                <a:ea typeface="游ゴシック" panose="020B0400000000000000" pitchFamily="50" charset="-128"/>
              </a:rPr>
              <a:t>（精密医療）</a:t>
            </a:r>
          </a:p>
          <a:p>
            <a:r>
              <a:rPr lang="en-US" altLang="ja-JP" dirty="0">
                <a:latin typeface="游ゴシック" panose="020B0400000000000000" pitchFamily="50" charset="-128"/>
                <a:ea typeface="游ゴシック" panose="020B0400000000000000" pitchFamily="50" charset="-128"/>
              </a:rPr>
              <a:t>	• </a:t>
            </a:r>
            <a:r>
              <a:rPr lang="en-US" altLang="ja-JP" b="1" u="sng" dirty="0">
                <a:latin typeface="游ゴシック" panose="020B0400000000000000" pitchFamily="50" charset="-128"/>
                <a:ea typeface="游ゴシック" panose="020B0400000000000000" pitchFamily="50" charset="-128"/>
              </a:rPr>
              <a:t>Brain Initiative</a:t>
            </a:r>
            <a:r>
              <a:rPr lang="ja-JP" altLang="en-US" b="1" dirty="0">
                <a:latin typeface="游ゴシック" panose="020B0400000000000000" pitchFamily="50" charset="-128"/>
                <a:ea typeface="游ゴシック" panose="020B0400000000000000" pitchFamily="50" charset="-128"/>
              </a:rPr>
              <a:t>（脳科学）</a:t>
            </a:r>
            <a:endParaRPr lang="en-US" altLang="ja-JP" b="1"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	• Cancer Moonshot</a:t>
            </a:r>
            <a:r>
              <a:rPr lang="ja-JP" altLang="en-US" dirty="0">
                <a:latin typeface="游ゴシック" panose="020B0400000000000000" pitchFamily="50" charset="-128"/>
                <a:ea typeface="游ゴシック" panose="020B0400000000000000" pitchFamily="50" charset="-128"/>
              </a:rPr>
              <a:t>（キャンサムーンショット）</a:t>
            </a:r>
          </a:p>
          <a:p>
            <a:r>
              <a:rPr lang="en-US" altLang="ja-JP" dirty="0">
                <a:latin typeface="游ゴシック" panose="020B0400000000000000" pitchFamily="50" charset="-128"/>
                <a:ea typeface="游ゴシック" panose="020B0400000000000000" pitchFamily="50" charset="-128"/>
              </a:rPr>
              <a:t>	• Regenerative Medicine</a:t>
            </a:r>
            <a:r>
              <a:rPr lang="ja-JP" altLang="en-US" dirty="0">
                <a:latin typeface="游ゴシック" panose="020B0400000000000000" pitchFamily="50" charset="-128"/>
                <a:ea typeface="游ゴシック" panose="020B0400000000000000" pitchFamily="50" charset="-128"/>
              </a:rPr>
              <a:t>（再生医療）</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Department of Health and Human Services FY 2019 NIH-volume1</a:t>
            </a:r>
            <a:endParaRPr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09953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569660"/>
          </a:xfrm>
          <a:prstGeom prst="rect">
            <a:avLst/>
          </a:prstGeom>
          <a:noFill/>
        </p:spPr>
        <p:txBody>
          <a:bodyPr wrap="square" rtlCol="0">
            <a:spAutoFit/>
          </a:bodyPr>
          <a:lstStyle/>
          <a:p>
            <a:pPr algn="ctr"/>
            <a:r>
              <a:rPr lang="en-US" altLang="ja-JP" sz="4800" b="1" dirty="0">
                <a:latin typeface="GungsuhChe" panose="02030609000101010101" pitchFamily="49" charset="-127"/>
                <a:ea typeface="GungsuhChe" panose="02030609000101010101" pitchFamily="49" charset="-127"/>
              </a:rPr>
              <a:t>Focus</a:t>
            </a:r>
            <a:r>
              <a:rPr lang="ja-JP" altLang="en-US" sz="4800" b="1" dirty="0">
                <a:latin typeface="GungsuhChe" panose="02030609000101010101" pitchFamily="49" charset="-127"/>
                <a:ea typeface="GungsuhChe" panose="02030609000101010101" pitchFamily="49" charset="-127"/>
              </a:rPr>
              <a:t> </a:t>
            </a:r>
            <a:r>
              <a:rPr lang="en-US" altLang="ja-JP" sz="4800" b="1" dirty="0">
                <a:latin typeface="GungsuhChe" panose="02030609000101010101" pitchFamily="49" charset="-127"/>
                <a:ea typeface="GungsuhChe" panose="02030609000101010101" pitchFamily="49" charset="-127"/>
              </a:rPr>
              <a:t>on Circuit Structure </a:t>
            </a:r>
          </a:p>
          <a:p>
            <a:pPr algn="ctr"/>
            <a:r>
              <a:rPr lang="en-US" altLang="ja-JP" sz="4800" b="1" dirty="0">
                <a:latin typeface="GungsuhChe" panose="02030609000101010101" pitchFamily="49" charset="-127"/>
                <a:ea typeface="GungsuhChe" panose="02030609000101010101" pitchFamily="49" charset="-127"/>
              </a:rPr>
              <a:t>and Function</a:t>
            </a:r>
            <a:endParaRPr kumimoji="1" lang="ja-JP" altLang="en-US" sz="48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object 12"/>
          <p:cNvSpPr/>
          <p:nvPr/>
        </p:nvSpPr>
        <p:spPr>
          <a:xfrm>
            <a:off x="2056" y="4743447"/>
            <a:ext cx="9144000" cy="2031491"/>
          </a:xfrm>
          <a:prstGeom prst="rect">
            <a:avLst/>
          </a:prstGeom>
          <a:blipFill>
            <a:blip r:embed="rId3" cstate="print"/>
            <a:stretch>
              <a:fillRect/>
            </a:stretch>
          </a:blipFill>
        </p:spPr>
        <p:txBody>
          <a:bodyPr wrap="square" lIns="0" tIns="0" rIns="0" bIns="0" rtlCol="0"/>
          <a:lstStyle/>
          <a:p>
            <a:endParaRPr/>
          </a:p>
        </p:txBody>
      </p:sp>
      <p:sp>
        <p:nvSpPr>
          <p:cNvPr id="7" name="object 2"/>
          <p:cNvSpPr txBox="1"/>
          <p:nvPr/>
        </p:nvSpPr>
        <p:spPr>
          <a:xfrm>
            <a:off x="9315346" y="6454979"/>
            <a:ext cx="2697480" cy="319959"/>
          </a:xfrm>
          <a:prstGeom prst="rect">
            <a:avLst/>
          </a:prstGeom>
        </p:spPr>
        <p:txBody>
          <a:bodyPr vert="horz" wrap="square" lIns="0" tIns="12065" rIns="0" bIns="0" rtlCol="0">
            <a:spAutoFit/>
          </a:bodyPr>
          <a:lstStyle/>
          <a:p>
            <a:pPr marL="12700" algn="ctr">
              <a:lnSpc>
                <a:spcPct val="100000"/>
              </a:lnSpc>
              <a:spcBef>
                <a:spcPts val="95"/>
              </a:spcBef>
            </a:pPr>
            <a:r>
              <a:rPr sz="2000" b="1" spc="-290" dirty="0">
                <a:latin typeface="游ゴシック" panose="020B0400000000000000" pitchFamily="50" charset="-128"/>
                <a:ea typeface="游ゴシック" panose="020B0400000000000000" pitchFamily="50" charset="-128"/>
                <a:cs typeface="Arial"/>
              </a:rPr>
              <a:t>THE </a:t>
            </a:r>
            <a:r>
              <a:rPr lang="en-US" sz="2000" b="1" spc="-290" dirty="0">
                <a:latin typeface="游ゴシック" panose="020B0400000000000000" pitchFamily="50" charset="-128"/>
                <a:ea typeface="游ゴシック" panose="020B0400000000000000" pitchFamily="50" charset="-128"/>
                <a:cs typeface="Arial"/>
              </a:rPr>
              <a:t> </a:t>
            </a:r>
            <a:r>
              <a:rPr sz="2000" b="1" spc="-229" dirty="0">
                <a:latin typeface="游ゴシック" panose="020B0400000000000000" pitchFamily="50" charset="-128"/>
                <a:ea typeface="游ゴシック" panose="020B0400000000000000" pitchFamily="50" charset="-128"/>
                <a:cs typeface="Arial"/>
              </a:rPr>
              <a:t>BRAIN</a:t>
            </a:r>
            <a:r>
              <a:rPr sz="2000" b="1" spc="-270" dirty="0">
                <a:latin typeface="游ゴシック" panose="020B0400000000000000" pitchFamily="50" charset="-128"/>
                <a:ea typeface="游ゴシック" panose="020B0400000000000000" pitchFamily="50" charset="-128"/>
                <a:cs typeface="Arial"/>
              </a:rPr>
              <a:t> </a:t>
            </a:r>
            <a:r>
              <a:rPr lang="en-US" sz="2000" b="1" spc="-270" dirty="0">
                <a:latin typeface="游ゴシック" panose="020B0400000000000000" pitchFamily="50" charset="-128"/>
                <a:ea typeface="游ゴシック" panose="020B0400000000000000" pitchFamily="50" charset="-128"/>
                <a:cs typeface="Arial"/>
              </a:rPr>
              <a:t> </a:t>
            </a:r>
            <a:r>
              <a:rPr sz="2000" b="1" spc="-210" dirty="0">
                <a:latin typeface="游ゴシック" panose="020B0400000000000000" pitchFamily="50" charset="-128"/>
                <a:ea typeface="游ゴシック" panose="020B0400000000000000" pitchFamily="50" charset="-128"/>
                <a:cs typeface="Arial"/>
              </a:rPr>
              <a:t>INITIATIVE®</a:t>
            </a:r>
            <a:endParaRPr sz="2000" dirty="0">
              <a:latin typeface="游ゴシック" panose="020B0400000000000000" pitchFamily="50" charset="-128"/>
              <a:ea typeface="游ゴシック" panose="020B0400000000000000" pitchFamily="50" charset="-128"/>
              <a:cs typeface="Arial"/>
            </a:endParaRPr>
          </a:p>
        </p:txBody>
      </p:sp>
      <p:sp>
        <p:nvSpPr>
          <p:cNvPr id="9" name="object 5"/>
          <p:cNvSpPr/>
          <p:nvPr/>
        </p:nvSpPr>
        <p:spPr>
          <a:xfrm>
            <a:off x="9400690" y="1039727"/>
            <a:ext cx="2526792" cy="3043428"/>
          </a:xfrm>
          <a:prstGeom prst="rect">
            <a:avLst/>
          </a:prstGeom>
          <a:blipFill>
            <a:blip r:embed="rId4" cstate="print"/>
            <a:stretch>
              <a:fillRect/>
            </a:stretch>
          </a:blipFill>
        </p:spPr>
        <p:txBody>
          <a:bodyPr wrap="square" lIns="0" tIns="0" rIns="0" bIns="0" rtlCol="0"/>
          <a:lstStyle/>
          <a:p>
            <a:endParaRPr/>
          </a:p>
        </p:txBody>
      </p:sp>
      <p:sp>
        <p:nvSpPr>
          <p:cNvPr id="10" name="object 6"/>
          <p:cNvSpPr/>
          <p:nvPr/>
        </p:nvSpPr>
        <p:spPr>
          <a:xfrm>
            <a:off x="9595763" y="1234798"/>
            <a:ext cx="1938527" cy="2455164"/>
          </a:xfrm>
          <a:prstGeom prst="rect">
            <a:avLst/>
          </a:prstGeom>
          <a:blipFill>
            <a:blip r:embed="rId5" cstate="print"/>
            <a:stretch>
              <a:fillRect/>
            </a:stretch>
          </a:blipFill>
        </p:spPr>
        <p:txBody>
          <a:bodyPr wrap="square" lIns="0" tIns="0" rIns="0" bIns="0" rtlCol="0"/>
          <a:lstStyle/>
          <a:p>
            <a:endParaRPr/>
          </a:p>
        </p:txBody>
      </p:sp>
      <p:sp>
        <p:nvSpPr>
          <p:cNvPr id="11" name="object 7"/>
          <p:cNvSpPr/>
          <p:nvPr/>
        </p:nvSpPr>
        <p:spPr>
          <a:xfrm>
            <a:off x="10639702" y="3944471"/>
            <a:ext cx="1559560" cy="231775"/>
          </a:xfrm>
          <a:custGeom>
            <a:avLst/>
            <a:gdLst/>
            <a:ahLst/>
            <a:cxnLst/>
            <a:rect l="l" t="t" r="r" b="b"/>
            <a:pathLst>
              <a:path w="1559560" h="231775">
                <a:moveTo>
                  <a:pt x="1443228" y="0"/>
                </a:moveTo>
                <a:lnTo>
                  <a:pt x="0" y="0"/>
                </a:lnTo>
                <a:lnTo>
                  <a:pt x="115823" y="115823"/>
                </a:lnTo>
                <a:lnTo>
                  <a:pt x="0" y="231647"/>
                </a:lnTo>
                <a:lnTo>
                  <a:pt x="1443228" y="231647"/>
                </a:lnTo>
                <a:lnTo>
                  <a:pt x="1559052" y="115823"/>
                </a:lnTo>
                <a:lnTo>
                  <a:pt x="1443228" y="0"/>
                </a:lnTo>
                <a:close/>
              </a:path>
            </a:pathLst>
          </a:custGeom>
          <a:solidFill>
            <a:srgbClr val="05192E"/>
          </a:solidFill>
        </p:spPr>
        <p:txBody>
          <a:bodyPr wrap="square" lIns="0" tIns="0" rIns="0" bIns="0" rtlCol="0"/>
          <a:lstStyle/>
          <a:p>
            <a:endParaRPr/>
          </a:p>
        </p:txBody>
      </p:sp>
      <p:sp>
        <p:nvSpPr>
          <p:cNvPr id="12" name="object 8"/>
          <p:cNvSpPr/>
          <p:nvPr/>
        </p:nvSpPr>
        <p:spPr>
          <a:xfrm>
            <a:off x="9115702" y="3944471"/>
            <a:ext cx="1560830" cy="231775"/>
          </a:xfrm>
          <a:custGeom>
            <a:avLst/>
            <a:gdLst/>
            <a:ahLst/>
            <a:cxnLst/>
            <a:rect l="l" t="t" r="r" b="b"/>
            <a:pathLst>
              <a:path w="1560830" h="231775">
                <a:moveTo>
                  <a:pt x="1444752" y="0"/>
                </a:moveTo>
                <a:lnTo>
                  <a:pt x="0" y="0"/>
                </a:lnTo>
                <a:lnTo>
                  <a:pt x="115823" y="115823"/>
                </a:lnTo>
                <a:lnTo>
                  <a:pt x="0" y="231647"/>
                </a:lnTo>
                <a:lnTo>
                  <a:pt x="1444752" y="231647"/>
                </a:lnTo>
                <a:lnTo>
                  <a:pt x="1560576" y="115823"/>
                </a:lnTo>
                <a:lnTo>
                  <a:pt x="1444752" y="0"/>
                </a:lnTo>
                <a:close/>
              </a:path>
            </a:pathLst>
          </a:custGeom>
          <a:solidFill>
            <a:srgbClr val="05192E"/>
          </a:solidFill>
        </p:spPr>
        <p:txBody>
          <a:bodyPr wrap="square" lIns="0" tIns="0" rIns="0" bIns="0" rtlCol="0"/>
          <a:lstStyle/>
          <a:p>
            <a:endParaRPr/>
          </a:p>
        </p:txBody>
      </p:sp>
      <p:sp>
        <p:nvSpPr>
          <p:cNvPr id="13" name="object 9"/>
          <p:cNvSpPr txBox="1"/>
          <p:nvPr/>
        </p:nvSpPr>
        <p:spPr>
          <a:xfrm>
            <a:off x="9287949" y="3881260"/>
            <a:ext cx="1112520" cy="939800"/>
          </a:xfrm>
          <a:prstGeom prst="rect">
            <a:avLst/>
          </a:prstGeom>
        </p:spPr>
        <p:txBody>
          <a:bodyPr vert="horz" wrap="square" lIns="0" tIns="73660" rIns="0" bIns="0" rtlCol="0">
            <a:spAutoFit/>
          </a:bodyPr>
          <a:lstStyle/>
          <a:p>
            <a:pPr marL="12700">
              <a:lnSpc>
                <a:spcPct val="100000"/>
              </a:lnSpc>
              <a:spcBef>
                <a:spcPts val="580"/>
              </a:spcBef>
            </a:pPr>
            <a:r>
              <a:rPr sz="1200" b="1" spc="-160" dirty="0">
                <a:solidFill>
                  <a:srgbClr val="FFFFFF"/>
                </a:solidFill>
                <a:latin typeface="Arial"/>
                <a:cs typeface="Arial"/>
              </a:rPr>
              <a:t>FIRST </a:t>
            </a:r>
            <a:r>
              <a:rPr sz="1200" b="1" spc="-130" dirty="0">
                <a:solidFill>
                  <a:srgbClr val="FFFFFF"/>
                </a:solidFill>
                <a:latin typeface="Arial"/>
                <a:cs typeface="Arial"/>
              </a:rPr>
              <a:t>FIVE</a:t>
            </a:r>
            <a:r>
              <a:rPr sz="1200" b="1" spc="-180" dirty="0">
                <a:solidFill>
                  <a:srgbClr val="FFFFFF"/>
                </a:solidFill>
                <a:latin typeface="Arial"/>
                <a:cs typeface="Arial"/>
              </a:rPr>
              <a:t> </a:t>
            </a:r>
            <a:r>
              <a:rPr sz="1200" b="1" spc="-204" dirty="0">
                <a:solidFill>
                  <a:srgbClr val="FFFFFF"/>
                </a:solidFill>
                <a:latin typeface="Arial"/>
                <a:cs typeface="Arial"/>
              </a:rPr>
              <a:t>YEARS</a:t>
            </a:r>
            <a:endParaRPr sz="1200">
              <a:latin typeface="Arial"/>
              <a:cs typeface="Arial"/>
            </a:endParaRPr>
          </a:p>
          <a:p>
            <a:pPr marL="78105" marR="78105" indent="92710" algn="just">
              <a:lnSpc>
                <a:spcPts val="1510"/>
              </a:lnSpc>
              <a:spcBef>
                <a:spcPts val="760"/>
              </a:spcBef>
            </a:pPr>
            <a:r>
              <a:rPr sz="1400" spc="-70" dirty="0">
                <a:latin typeface="Trebuchet MS"/>
                <a:cs typeface="Trebuchet MS"/>
              </a:rPr>
              <a:t>Emphasize  </a:t>
            </a:r>
            <a:r>
              <a:rPr sz="1400" spc="-65" dirty="0">
                <a:latin typeface="Trebuchet MS"/>
                <a:cs typeface="Trebuchet MS"/>
              </a:rPr>
              <a:t>technology  </a:t>
            </a:r>
            <a:r>
              <a:rPr sz="1400" spc="-55" dirty="0">
                <a:latin typeface="Trebuchet MS"/>
                <a:cs typeface="Trebuchet MS"/>
              </a:rPr>
              <a:t>d</a:t>
            </a:r>
            <a:r>
              <a:rPr sz="1400" spc="-80" dirty="0">
                <a:latin typeface="Trebuchet MS"/>
                <a:cs typeface="Trebuchet MS"/>
              </a:rPr>
              <a:t>e</a:t>
            </a:r>
            <a:r>
              <a:rPr sz="1400" spc="-90" dirty="0">
                <a:latin typeface="Trebuchet MS"/>
                <a:cs typeface="Trebuchet MS"/>
              </a:rPr>
              <a:t>vel</a:t>
            </a:r>
            <a:r>
              <a:rPr sz="1400" spc="-25" dirty="0">
                <a:latin typeface="Trebuchet MS"/>
                <a:cs typeface="Trebuchet MS"/>
              </a:rPr>
              <a:t>o</a:t>
            </a:r>
            <a:r>
              <a:rPr sz="1400" spc="-55" dirty="0">
                <a:latin typeface="Trebuchet MS"/>
                <a:cs typeface="Trebuchet MS"/>
              </a:rPr>
              <a:t>p</a:t>
            </a:r>
            <a:r>
              <a:rPr sz="1400" spc="-50" dirty="0">
                <a:latin typeface="Trebuchet MS"/>
                <a:cs typeface="Trebuchet MS"/>
              </a:rPr>
              <a:t>m</a:t>
            </a:r>
            <a:r>
              <a:rPr sz="1400" spc="-80" dirty="0">
                <a:latin typeface="Trebuchet MS"/>
                <a:cs typeface="Trebuchet MS"/>
              </a:rPr>
              <a:t>e</a:t>
            </a:r>
            <a:r>
              <a:rPr sz="1400" spc="-65" dirty="0">
                <a:latin typeface="Trebuchet MS"/>
                <a:cs typeface="Trebuchet MS"/>
              </a:rPr>
              <a:t>n</a:t>
            </a:r>
            <a:r>
              <a:rPr sz="1400" spc="-95" dirty="0">
                <a:latin typeface="Trebuchet MS"/>
                <a:cs typeface="Trebuchet MS"/>
              </a:rPr>
              <a:t>t</a:t>
            </a:r>
            <a:endParaRPr sz="1400">
              <a:latin typeface="Trebuchet MS"/>
              <a:cs typeface="Trebuchet MS"/>
            </a:endParaRPr>
          </a:p>
        </p:txBody>
      </p:sp>
      <p:sp>
        <p:nvSpPr>
          <p:cNvPr id="14" name="object 10"/>
          <p:cNvSpPr txBox="1"/>
          <p:nvPr/>
        </p:nvSpPr>
        <p:spPr>
          <a:xfrm>
            <a:off x="10820931" y="3876549"/>
            <a:ext cx="1297305" cy="949960"/>
          </a:xfrm>
          <a:prstGeom prst="rect">
            <a:avLst/>
          </a:prstGeom>
        </p:spPr>
        <p:txBody>
          <a:bodyPr vert="horz" wrap="square" lIns="0" tIns="78740" rIns="0" bIns="0" rtlCol="0">
            <a:spAutoFit/>
          </a:bodyPr>
          <a:lstStyle/>
          <a:p>
            <a:pPr marL="12700">
              <a:lnSpc>
                <a:spcPct val="100000"/>
              </a:lnSpc>
              <a:spcBef>
                <a:spcPts val="620"/>
              </a:spcBef>
            </a:pPr>
            <a:r>
              <a:rPr sz="1200" b="1" spc="-170" dirty="0">
                <a:solidFill>
                  <a:srgbClr val="FFFFFF"/>
                </a:solidFill>
                <a:latin typeface="Arial"/>
                <a:cs typeface="Arial"/>
              </a:rPr>
              <a:t>SECOND </a:t>
            </a:r>
            <a:r>
              <a:rPr sz="1200" b="1" spc="-130" dirty="0">
                <a:solidFill>
                  <a:srgbClr val="FFFFFF"/>
                </a:solidFill>
                <a:latin typeface="Arial"/>
                <a:cs typeface="Arial"/>
              </a:rPr>
              <a:t>FIVE</a:t>
            </a:r>
            <a:r>
              <a:rPr sz="1200" b="1" spc="-165" dirty="0">
                <a:solidFill>
                  <a:srgbClr val="FFFFFF"/>
                </a:solidFill>
                <a:latin typeface="Arial"/>
                <a:cs typeface="Arial"/>
              </a:rPr>
              <a:t> </a:t>
            </a:r>
            <a:r>
              <a:rPr sz="1200" b="1" spc="-200" dirty="0">
                <a:solidFill>
                  <a:srgbClr val="FFFFFF"/>
                </a:solidFill>
                <a:latin typeface="Arial"/>
                <a:cs typeface="Arial"/>
              </a:rPr>
              <a:t>YEARS</a:t>
            </a:r>
            <a:endParaRPr sz="1200">
              <a:latin typeface="Arial"/>
              <a:cs typeface="Arial"/>
            </a:endParaRPr>
          </a:p>
          <a:p>
            <a:pPr marL="50165" marR="219075" indent="-635" algn="ctr">
              <a:lnSpc>
                <a:spcPts val="1510"/>
              </a:lnSpc>
              <a:spcBef>
                <a:spcPts val="800"/>
              </a:spcBef>
            </a:pPr>
            <a:r>
              <a:rPr sz="1400" spc="-70" dirty="0">
                <a:latin typeface="Trebuchet MS"/>
                <a:cs typeface="Trebuchet MS"/>
              </a:rPr>
              <a:t>Emphasize  discovery  driven</a:t>
            </a:r>
            <a:r>
              <a:rPr sz="1400" spc="-190" dirty="0">
                <a:latin typeface="Trebuchet MS"/>
                <a:cs typeface="Trebuchet MS"/>
              </a:rPr>
              <a:t> </a:t>
            </a:r>
            <a:r>
              <a:rPr sz="1400" spc="-70" dirty="0">
                <a:latin typeface="Trebuchet MS"/>
                <a:cs typeface="Trebuchet MS"/>
              </a:rPr>
              <a:t>science</a:t>
            </a:r>
            <a:endParaRPr sz="1400">
              <a:latin typeface="Trebuchet MS"/>
              <a:cs typeface="Trebuchet MS"/>
            </a:endParaRPr>
          </a:p>
        </p:txBody>
      </p:sp>
      <p:sp>
        <p:nvSpPr>
          <p:cNvPr id="15" name="object 11"/>
          <p:cNvSpPr txBox="1">
            <a:spLocks/>
          </p:cNvSpPr>
          <p:nvPr/>
        </p:nvSpPr>
        <p:spPr>
          <a:xfrm>
            <a:off x="549486" y="1721466"/>
            <a:ext cx="8753668" cy="3021981"/>
          </a:xfrm>
          <a:prstGeom prst="rect">
            <a:avLst/>
          </a:prstGeom>
        </p:spPr>
        <p:txBody>
          <a:bodyPr vert="horz" wrap="square" lIns="0" tIns="102235"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2700" algn="l">
              <a:lnSpc>
                <a:spcPct val="100000"/>
              </a:lnSpc>
              <a:spcBef>
                <a:spcPts val="805"/>
              </a:spcBef>
            </a:pPr>
            <a:r>
              <a:rPr lang="ja-JP" altLang="en-US" sz="2000" b="1" u="heavy" spc="-155" dirty="0">
                <a:uFill>
                  <a:solidFill>
                    <a:srgbClr val="000000"/>
                  </a:solidFill>
                </a:uFill>
                <a:latin typeface="游ゴシック" panose="020B0400000000000000" pitchFamily="50" charset="-128"/>
                <a:ea typeface="游ゴシック" panose="020B0400000000000000" pitchFamily="50" charset="-128"/>
                <a:cs typeface="Arial"/>
              </a:rPr>
              <a:t>★</a:t>
            </a:r>
            <a:r>
              <a:rPr lang="en-US" sz="2000" b="1" u="heavy" spc="-155" dirty="0">
                <a:uFill>
                  <a:solidFill>
                    <a:srgbClr val="000000"/>
                  </a:solidFill>
                </a:uFill>
                <a:latin typeface="游ゴシック" panose="020B0400000000000000" pitchFamily="50" charset="-128"/>
                <a:ea typeface="游ゴシック" panose="020B0400000000000000" pitchFamily="50" charset="-128"/>
                <a:cs typeface="Arial"/>
              </a:rPr>
              <a:t>Goal</a:t>
            </a:r>
            <a:r>
              <a:rPr lang="en-US" sz="2000" spc="-155" dirty="0">
                <a:latin typeface="游ゴシック" panose="020B0400000000000000" pitchFamily="50" charset="-128"/>
                <a:ea typeface="游ゴシック" panose="020B0400000000000000" pitchFamily="50" charset="-128"/>
              </a:rPr>
              <a:t>: </a:t>
            </a:r>
            <a:r>
              <a:rPr lang="en-US" sz="2000" spc="-260" dirty="0">
                <a:latin typeface="游ゴシック" panose="020B0400000000000000" pitchFamily="50" charset="-128"/>
                <a:ea typeface="游ゴシック" panose="020B0400000000000000" pitchFamily="50" charset="-128"/>
              </a:rPr>
              <a:t>See </a:t>
            </a:r>
            <a:r>
              <a:rPr lang="en-US" sz="2000" spc="-30" dirty="0">
                <a:latin typeface="游ゴシック" panose="020B0400000000000000" pitchFamily="50" charset="-128"/>
                <a:ea typeface="游ゴシック" panose="020B0400000000000000" pitchFamily="50" charset="-128"/>
              </a:rPr>
              <a:t>the </a:t>
            </a:r>
            <a:r>
              <a:rPr lang="en-US" sz="2000" spc="-70" dirty="0">
                <a:latin typeface="游ゴシック" panose="020B0400000000000000" pitchFamily="50" charset="-128"/>
                <a:ea typeface="游ゴシック" panose="020B0400000000000000" pitchFamily="50" charset="-128"/>
              </a:rPr>
              <a:t>circuits </a:t>
            </a:r>
            <a:r>
              <a:rPr lang="en-US" sz="2000" spc="-30" dirty="0">
                <a:latin typeface="游ゴシック" panose="020B0400000000000000" pitchFamily="50" charset="-128"/>
                <a:ea typeface="游ゴシック" panose="020B0400000000000000" pitchFamily="50" charset="-128"/>
              </a:rPr>
              <a:t>in </a:t>
            </a:r>
            <a:r>
              <a:rPr lang="en-US" sz="2000" spc="-65" dirty="0">
                <a:latin typeface="游ゴシック" panose="020B0400000000000000" pitchFamily="50" charset="-128"/>
                <a:ea typeface="游ゴシック" panose="020B0400000000000000" pitchFamily="50" charset="-128"/>
              </a:rPr>
              <a:t>action </a:t>
            </a:r>
            <a:r>
              <a:rPr lang="en-US" sz="2000" spc="20" dirty="0">
                <a:latin typeface="游ゴシック" panose="020B0400000000000000" pitchFamily="50" charset="-128"/>
                <a:ea typeface="游ゴシック" panose="020B0400000000000000" pitchFamily="50" charset="-128"/>
              </a:rPr>
              <a:t>to</a:t>
            </a:r>
            <a:r>
              <a:rPr lang="en-US" sz="2000" spc="-370" dirty="0">
                <a:latin typeface="游ゴシック" panose="020B0400000000000000" pitchFamily="50" charset="-128"/>
                <a:ea typeface="游ゴシック" panose="020B0400000000000000" pitchFamily="50" charset="-128"/>
              </a:rPr>
              <a:t> </a:t>
            </a:r>
            <a:r>
              <a:rPr lang="en-US" sz="2000" spc="-85" dirty="0">
                <a:latin typeface="游ゴシック" panose="020B0400000000000000" pitchFamily="50" charset="-128"/>
                <a:ea typeface="游ゴシック" panose="020B0400000000000000" pitchFamily="50" charset="-128"/>
              </a:rPr>
              <a:t>understand:</a:t>
            </a:r>
          </a:p>
          <a:p>
            <a:pPr marL="466725" indent="-220979" algn="l">
              <a:lnSpc>
                <a:spcPct val="100000"/>
              </a:lnSpc>
              <a:spcBef>
                <a:spcPts val="590"/>
              </a:spcBef>
              <a:buFont typeface="Arial" panose="020B0604020202020204" pitchFamily="34" charset="0"/>
              <a:buChar char="•"/>
              <a:tabLst>
                <a:tab pos="466725" algn="l"/>
                <a:tab pos="467359" algn="l"/>
              </a:tabLst>
            </a:pPr>
            <a:r>
              <a:rPr lang="en-US" sz="1800" spc="-95" dirty="0">
                <a:latin typeface="游ゴシック" panose="020B0400000000000000" pitchFamily="50" charset="-128"/>
                <a:ea typeface="游ゴシック" panose="020B0400000000000000" pitchFamily="50" charset="-128"/>
              </a:rPr>
              <a:t>How </a:t>
            </a:r>
            <a:r>
              <a:rPr lang="en-US" sz="1800" spc="-20" dirty="0">
                <a:latin typeface="游ゴシック" panose="020B0400000000000000" pitchFamily="50" charset="-128"/>
                <a:ea typeface="游ゴシック" panose="020B0400000000000000" pitchFamily="50" charset="-128"/>
              </a:rPr>
              <a:t>the </a:t>
            </a:r>
            <a:r>
              <a:rPr lang="en-US" sz="1800" spc="-55" dirty="0">
                <a:latin typeface="游ゴシック" panose="020B0400000000000000" pitchFamily="50" charset="-128"/>
                <a:ea typeface="游ゴシック" panose="020B0400000000000000" pitchFamily="50" charset="-128"/>
              </a:rPr>
              <a:t>brain </a:t>
            </a:r>
            <a:r>
              <a:rPr lang="en-US" sz="1800" spc="-114" dirty="0">
                <a:latin typeface="游ゴシック" panose="020B0400000000000000" pitchFamily="50" charset="-128"/>
                <a:ea typeface="游ゴシック" panose="020B0400000000000000" pitchFamily="50" charset="-128"/>
              </a:rPr>
              <a:t>moves, </a:t>
            </a:r>
            <a:r>
              <a:rPr lang="en-US" sz="1800" spc="-90" dirty="0">
                <a:latin typeface="游ゴシック" panose="020B0400000000000000" pitchFamily="50" charset="-128"/>
                <a:ea typeface="游ゴシック" panose="020B0400000000000000" pitchFamily="50" charset="-128"/>
              </a:rPr>
              <a:t>plans,</a:t>
            </a:r>
            <a:r>
              <a:rPr lang="en-US" sz="1800" spc="-260" dirty="0">
                <a:latin typeface="游ゴシック" panose="020B0400000000000000" pitchFamily="50" charset="-128"/>
                <a:ea typeface="游ゴシック" panose="020B0400000000000000" pitchFamily="50" charset="-128"/>
              </a:rPr>
              <a:t> </a:t>
            </a:r>
            <a:r>
              <a:rPr lang="en-US" sz="1800" spc="-114" dirty="0">
                <a:latin typeface="游ゴシック" panose="020B0400000000000000" pitchFamily="50" charset="-128"/>
                <a:ea typeface="游ゴシック" panose="020B0400000000000000" pitchFamily="50" charset="-128"/>
              </a:rPr>
              <a:t>executes</a:t>
            </a:r>
            <a:endParaRPr lang="en-US" sz="1800" dirty="0">
              <a:latin typeface="游ゴシック" panose="020B0400000000000000" pitchFamily="50" charset="-128"/>
              <a:ea typeface="游ゴシック" panose="020B0400000000000000" pitchFamily="50" charset="-128"/>
            </a:endParaRPr>
          </a:p>
          <a:p>
            <a:pPr marL="466725" marR="90170" indent="-220979" algn="l">
              <a:lnSpc>
                <a:spcPts val="2160"/>
              </a:lnSpc>
              <a:spcBef>
                <a:spcPts val="825"/>
              </a:spcBef>
              <a:buFont typeface="Arial" panose="020B0604020202020204" pitchFamily="34" charset="0"/>
              <a:buChar char="•"/>
              <a:tabLst>
                <a:tab pos="466725" algn="l"/>
                <a:tab pos="467359" algn="l"/>
              </a:tabLst>
            </a:pPr>
            <a:r>
              <a:rPr lang="en-US" sz="1800" spc="-95" dirty="0">
                <a:latin typeface="游ゴシック" panose="020B0400000000000000" pitchFamily="50" charset="-128"/>
                <a:ea typeface="游ゴシック" panose="020B0400000000000000" pitchFamily="50" charset="-128"/>
              </a:rPr>
              <a:t>How </a:t>
            </a:r>
            <a:r>
              <a:rPr lang="en-US" sz="1800" spc="15" dirty="0">
                <a:latin typeface="游ゴシック" panose="020B0400000000000000" pitchFamily="50" charset="-128"/>
                <a:ea typeface="游ゴシック" panose="020B0400000000000000" pitchFamily="50" charset="-128"/>
              </a:rPr>
              <a:t>to </a:t>
            </a:r>
            <a:r>
              <a:rPr lang="en-US" sz="1800" spc="-30" dirty="0">
                <a:latin typeface="游ゴシック" panose="020B0400000000000000" pitchFamily="50" charset="-128"/>
                <a:ea typeface="游ゴシック" panose="020B0400000000000000" pitchFamily="50" charset="-128"/>
              </a:rPr>
              <a:t>monitor/manipulate </a:t>
            </a:r>
            <a:r>
              <a:rPr lang="en-US" sz="1800" spc="-60" dirty="0">
                <a:latin typeface="游ゴシック" panose="020B0400000000000000" pitchFamily="50" charset="-128"/>
                <a:ea typeface="游ゴシック" panose="020B0400000000000000" pitchFamily="50" charset="-128"/>
              </a:rPr>
              <a:t>circuits </a:t>
            </a:r>
            <a:r>
              <a:rPr lang="en-US" sz="1800" spc="-5" dirty="0">
                <a:latin typeface="游ゴシック" panose="020B0400000000000000" pitchFamily="50" charset="-128"/>
                <a:ea typeface="游ゴシック" panose="020B0400000000000000" pitchFamily="50" charset="-128"/>
              </a:rPr>
              <a:t>for</a:t>
            </a:r>
            <a:r>
              <a:rPr lang="en-US" sz="1800" spc="-345" dirty="0">
                <a:latin typeface="游ゴシック" panose="020B0400000000000000" pitchFamily="50" charset="-128"/>
                <a:ea typeface="游ゴシック" panose="020B0400000000000000" pitchFamily="50" charset="-128"/>
              </a:rPr>
              <a:t> </a:t>
            </a:r>
            <a:r>
              <a:rPr lang="en-US" sz="1800" spc="-65" dirty="0">
                <a:latin typeface="游ゴシック" panose="020B0400000000000000" pitchFamily="50" charset="-128"/>
                <a:ea typeface="游ゴシック" panose="020B0400000000000000" pitchFamily="50" charset="-128"/>
              </a:rPr>
              <a:t>improved  </a:t>
            </a:r>
            <a:r>
              <a:rPr lang="en-US" sz="1800" spc="-30" dirty="0">
                <a:latin typeface="游ゴシック" panose="020B0400000000000000" pitchFamily="50" charset="-128"/>
                <a:ea typeface="游ゴシック" panose="020B0400000000000000" pitchFamily="50" charset="-128"/>
              </a:rPr>
              <a:t>function</a:t>
            </a:r>
            <a:endParaRPr lang="en-US" sz="1800" dirty="0">
              <a:latin typeface="游ゴシック" panose="020B0400000000000000" pitchFamily="50" charset="-128"/>
              <a:ea typeface="游ゴシック" panose="020B0400000000000000" pitchFamily="50" charset="-128"/>
            </a:endParaRPr>
          </a:p>
          <a:p>
            <a:pPr marL="466725" marR="1191260" indent="-220979" algn="l">
              <a:lnSpc>
                <a:spcPts val="2160"/>
              </a:lnSpc>
              <a:spcBef>
                <a:spcPts val="805"/>
              </a:spcBef>
              <a:buFont typeface="Arial" panose="020B0604020202020204" pitchFamily="34" charset="0"/>
              <a:buChar char="•"/>
              <a:tabLst>
                <a:tab pos="466725" algn="l"/>
                <a:tab pos="467359" algn="l"/>
              </a:tabLst>
            </a:pPr>
            <a:r>
              <a:rPr lang="en-US" sz="1800" spc="-95" dirty="0">
                <a:latin typeface="游ゴシック" panose="020B0400000000000000" pitchFamily="50" charset="-128"/>
                <a:ea typeface="游ゴシック" panose="020B0400000000000000" pitchFamily="50" charset="-128"/>
              </a:rPr>
              <a:t>That </a:t>
            </a:r>
            <a:r>
              <a:rPr lang="en-US" sz="1800" spc="-70" dirty="0">
                <a:latin typeface="游ゴシック" panose="020B0400000000000000" pitchFamily="50" charset="-128"/>
                <a:ea typeface="游ゴシック" panose="020B0400000000000000" pitchFamily="50" charset="-128"/>
              </a:rPr>
              <a:t>disordered </a:t>
            </a:r>
            <a:r>
              <a:rPr lang="en-US" sz="1800" spc="-55" dirty="0">
                <a:latin typeface="游ゴシック" panose="020B0400000000000000" pitchFamily="50" charset="-128"/>
                <a:ea typeface="游ゴシック" panose="020B0400000000000000" pitchFamily="50" charset="-128"/>
              </a:rPr>
              <a:t>brain </a:t>
            </a:r>
            <a:r>
              <a:rPr lang="en-US" sz="1800" spc="-60" dirty="0">
                <a:latin typeface="游ゴシック" panose="020B0400000000000000" pitchFamily="50" charset="-128"/>
                <a:ea typeface="游ゴシック" panose="020B0400000000000000" pitchFamily="50" charset="-128"/>
              </a:rPr>
              <a:t>circuits </a:t>
            </a:r>
            <a:r>
              <a:rPr lang="en-US" sz="1800" spc="-145" dirty="0">
                <a:latin typeface="游ゴシック" panose="020B0400000000000000" pitchFamily="50" charset="-128"/>
                <a:ea typeface="游ゴシック" panose="020B0400000000000000" pitchFamily="50" charset="-128"/>
              </a:rPr>
              <a:t>cause  </a:t>
            </a:r>
            <a:r>
              <a:rPr lang="en-US" sz="1800" spc="-60" dirty="0" err="1">
                <a:latin typeface="游ゴシック" panose="020B0400000000000000" pitchFamily="50" charset="-128"/>
                <a:ea typeface="游ゴシック" panose="020B0400000000000000" pitchFamily="50" charset="-128"/>
              </a:rPr>
              <a:t>neuro</a:t>
            </a:r>
            <a:r>
              <a:rPr lang="en-US" sz="1800" spc="-60" dirty="0">
                <a:latin typeface="游ゴシック" panose="020B0400000000000000" pitchFamily="50" charset="-128"/>
                <a:ea typeface="游ゴシック" panose="020B0400000000000000" pitchFamily="50" charset="-128"/>
              </a:rPr>
              <a:t>/mental/substance </a:t>
            </a:r>
            <a:r>
              <a:rPr lang="en-US" sz="1800" spc="-135" dirty="0">
                <a:latin typeface="游ゴシック" panose="020B0400000000000000" pitchFamily="50" charset="-128"/>
                <a:ea typeface="游ゴシック" panose="020B0400000000000000" pitchFamily="50" charset="-128"/>
              </a:rPr>
              <a:t>use</a:t>
            </a:r>
            <a:r>
              <a:rPr lang="en-US" sz="1800" spc="-100" dirty="0">
                <a:latin typeface="游ゴシック" panose="020B0400000000000000" pitchFamily="50" charset="-128"/>
                <a:ea typeface="游ゴシック" panose="020B0400000000000000" pitchFamily="50" charset="-128"/>
              </a:rPr>
              <a:t> </a:t>
            </a:r>
            <a:r>
              <a:rPr lang="en-US" sz="1800" spc="-85" dirty="0">
                <a:latin typeface="游ゴシック" panose="020B0400000000000000" pitchFamily="50" charset="-128"/>
                <a:ea typeface="游ゴシック" panose="020B0400000000000000" pitchFamily="50" charset="-128"/>
              </a:rPr>
              <a:t>disorders</a:t>
            </a:r>
            <a:endParaRPr lang="en-US" sz="1800" dirty="0">
              <a:latin typeface="游ゴシック" panose="020B0400000000000000" pitchFamily="50" charset="-128"/>
              <a:ea typeface="游ゴシック" panose="020B0400000000000000" pitchFamily="50" charset="-128"/>
            </a:endParaRPr>
          </a:p>
          <a:p>
            <a:pPr marL="245745" marR="13970" algn="l">
              <a:lnSpc>
                <a:spcPts val="2590"/>
              </a:lnSpc>
              <a:spcBef>
                <a:spcPts val="780"/>
              </a:spcBef>
            </a:pPr>
            <a:r>
              <a:rPr lang="ja-JP" altLang="en-US" sz="2000" b="1" spc="-180" dirty="0">
                <a:latin typeface="游ゴシック" panose="020B0400000000000000" pitchFamily="50" charset="-128"/>
                <a:ea typeface="游ゴシック" panose="020B0400000000000000" pitchFamily="50" charset="-128"/>
                <a:cs typeface="Arial"/>
              </a:rPr>
              <a:t>★</a:t>
            </a:r>
            <a:r>
              <a:rPr lang="en-US" sz="2000" b="1" spc="-180" dirty="0">
                <a:latin typeface="游ゴシック" panose="020B0400000000000000" pitchFamily="50" charset="-128"/>
                <a:ea typeface="游ゴシック" panose="020B0400000000000000" pitchFamily="50" charset="-128"/>
                <a:cs typeface="Arial"/>
              </a:rPr>
              <a:t>Long-term goal: </a:t>
            </a:r>
          </a:p>
          <a:p>
            <a:pPr marL="245745" marR="13970" algn="l">
              <a:lnSpc>
                <a:spcPts val="2590"/>
              </a:lnSpc>
              <a:spcBef>
                <a:spcPts val="780"/>
              </a:spcBef>
            </a:pPr>
            <a:r>
              <a:rPr lang="en-US" sz="2000" spc="-114" dirty="0">
                <a:latin typeface="游ゴシック" panose="020B0400000000000000" pitchFamily="50" charset="-128"/>
                <a:ea typeface="游ゴシック" panose="020B0400000000000000" pitchFamily="50" charset="-128"/>
              </a:rPr>
              <a:t>Make </a:t>
            </a:r>
            <a:r>
              <a:rPr lang="en-US" sz="2000" spc="-40" dirty="0">
                <a:latin typeface="游ゴシック" panose="020B0400000000000000" pitchFamily="50" charset="-128"/>
                <a:ea typeface="游ゴシック" panose="020B0400000000000000" pitchFamily="50" charset="-128"/>
              </a:rPr>
              <a:t>circuit </a:t>
            </a:r>
            <a:r>
              <a:rPr lang="en-US" sz="2000" spc="-70" dirty="0">
                <a:latin typeface="游ゴシック" panose="020B0400000000000000" pitchFamily="50" charset="-128"/>
                <a:ea typeface="游ゴシック" panose="020B0400000000000000" pitchFamily="50" charset="-128"/>
              </a:rPr>
              <a:t>abnormalities  </a:t>
            </a:r>
            <a:r>
              <a:rPr lang="en-US" sz="2000" spc="-30" dirty="0">
                <a:latin typeface="游ゴシック" panose="020B0400000000000000" pitchFamily="50" charset="-128"/>
                <a:ea typeface="游ゴシック" panose="020B0400000000000000" pitchFamily="50" charset="-128"/>
              </a:rPr>
              <a:t>the </a:t>
            </a:r>
            <a:r>
              <a:rPr lang="en-US" sz="2000" spc="-155" dirty="0">
                <a:latin typeface="游ゴシック" panose="020B0400000000000000" pitchFamily="50" charset="-128"/>
                <a:ea typeface="游ゴシック" panose="020B0400000000000000" pitchFamily="50" charset="-128"/>
              </a:rPr>
              <a:t>basis </a:t>
            </a:r>
            <a:r>
              <a:rPr lang="en-US" sz="2000" spc="-10" dirty="0">
                <a:latin typeface="游ゴシック" panose="020B0400000000000000" pitchFamily="50" charset="-128"/>
                <a:ea typeface="游ゴシック" panose="020B0400000000000000" pitchFamily="50" charset="-128"/>
              </a:rPr>
              <a:t>of </a:t>
            </a:r>
            <a:r>
              <a:rPr lang="en-US" sz="2000" spc="-110" dirty="0">
                <a:latin typeface="游ゴシック" panose="020B0400000000000000" pitchFamily="50" charset="-128"/>
                <a:ea typeface="游ゴシック" panose="020B0400000000000000" pitchFamily="50" charset="-128"/>
              </a:rPr>
              <a:t>diagnostics, </a:t>
            </a:r>
            <a:r>
              <a:rPr lang="en-US" sz="2000" spc="-114" dirty="0">
                <a:latin typeface="游ゴシック" panose="020B0400000000000000" pitchFamily="50" charset="-128"/>
                <a:ea typeface="游ゴシック" panose="020B0400000000000000" pitchFamily="50" charset="-128"/>
              </a:rPr>
              <a:t>and </a:t>
            </a:r>
            <a:r>
              <a:rPr lang="en-US" sz="2000" spc="-70" dirty="0">
                <a:latin typeface="游ゴシック" panose="020B0400000000000000" pitchFamily="50" charset="-128"/>
                <a:ea typeface="游ゴシック" panose="020B0400000000000000" pitchFamily="50" charset="-128"/>
              </a:rPr>
              <a:t>normalization  </a:t>
            </a:r>
            <a:r>
              <a:rPr lang="en-US" sz="2000" spc="-10" dirty="0">
                <a:latin typeface="游ゴシック" panose="020B0400000000000000" pitchFamily="50" charset="-128"/>
                <a:ea typeface="游ゴシック" panose="020B0400000000000000" pitchFamily="50" charset="-128"/>
              </a:rPr>
              <a:t>of</a:t>
            </a:r>
            <a:r>
              <a:rPr lang="en-US" sz="2000" spc="-125" dirty="0">
                <a:latin typeface="游ゴシック" panose="020B0400000000000000" pitchFamily="50" charset="-128"/>
                <a:ea typeface="游ゴシック" panose="020B0400000000000000" pitchFamily="50" charset="-128"/>
              </a:rPr>
              <a:t> </a:t>
            </a:r>
            <a:r>
              <a:rPr lang="en-US" sz="2000" spc="-40" dirty="0">
                <a:latin typeface="游ゴシック" panose="020B0400000000000000" pitchFamily="50" charset="-128"/>
                <a:ea typeface="游ゴシック" panose="020B0400000000000000" pitchFamily="50" charset="-128"/>
              </a:rPr>
              <a:t>circuit</a:t>
            </a:r>
            <a:r>
              <a:rPr lang="en-US" sz="2000" spc="-145" dirty="0">
                <a:latin typeface="游ゴシック" panose="020B0400000000000000" pitchFamily="50" charset="-128"/>
                <a:ea typeface="游ゴシック" panose="020B0400000000000000" pitchFamily="50" charset="-128"/>
              </a:rPr>
              <a:t> </a:t>
            </a:r>
            <a:r>
              <a:rPr lang="en-US" sz="2000" spc="-40" dirty="0">
                <a:latin typeface="游ゴシック" panose="020B0400000000000000" pitchFamily="50" charset="-128"/>
                <a:ea typeface="游ゴシック" panose="020B0400000000000000" pitchFamily="50" charset="-128"/>
              </a:rPr>
              <a:t>function</a:t>
            </a:r>
            <a:r>
              <a:rPr lang="en-US" sz="2000" spc="-125" dirty="0">
                <a:latin typeface="游ゴシック" panose="020B0400000000000000" pitchFamily="50" charset="-128"/>
                <a:ea typeface="游ゴシック" panose="020B0400000000000000" pitchFamily="50" charset="-128"/>
              </a:rPr>
              <a:t> </a:t>
            </a:r>
            <a:r>
              <a:rPr lang="en-US" sz="2000" spc="-30" dirty="0">
                <a:latin typeface="游ゴシック" panose="020B0400000000000000" pitchFamily="50" charset="-128"/>
                <a:ea typeface="游ゴシック" panose="020B0400000000000000" pitchFamily="50" charset="-128"/>
              </a:rPr>
              <a:t>the</a:t>
            </a:r>
            <a:r>
              <a:rPr lang="en-US" sz="2000" spc="-114" dirty="0">
                <a:latin typeface="游ゴシック" panose="020B0400000000000000" pitchFamily="50" charset="-128"/>
                <a:ea typeface="游ゴシック" panose="020B0400000000000000" pitchFamily="50" charset="-128"/>
              </a:rPr>
              <a:t> </a:t>
            </a:r>
            <a:r>
              <a:rPr lang="en-US" sz="2000" spc="-55" dirty="0">
                <a:latin typeface="游ゴシック" panose="020B0400000000000000" pitchFamily="50" charset="-128"/>
                <a:ea typeface="游ゴシック" panose="020B0400000000000000" pitchFamily="50" charset="-128"/>
              </a:rPr>
              <a:t>target</a:t>
            </a:r>
            <a:r>
              <a:rPr lang="en-US" sz="2000" spc="-130" dirty="0">
                <a:latin typeface="游ゴシック" panose="020B0400000000000000" pitchFamily="50" charset="-128"/>
                <a:ea typeface="游ゴシック" panose="020B0400000000000000" pitchFamily="50" charset="-128"/>
              </a:rPr>
              <a:t> </a:t>
            </a:r>
            <a:r>
              <a:rPr lang="en-US" sz="2000" spc="-10" dirty="0">
                <a:latin typeface="游ゴシック" panose="020B0400000000000000" pitchFamily="50" charset="-128"/>
                <a:ea typeface="游ゴシック" panose="020B0400000000000000" pitchFamily="50" charset="-128"/>
              </a:rPr>
              <a:t>of</a:t>
            </a:r>
            <a:r>
              <a:rPr lang="en-US" sz="2000" spc="-125" dirty="0">
                <a:latin typeface="游ゴシック" panose="020B0400000000000000" pitchFamily="50" charset="-128"/>
                <a:ea typeface="游ゴシック" panose="020B0400000000000000" pitchFamily="50" charset="-128"/>
              </a:rPr>
              <a:t> </a:t>
            </a:r>
            <a:r>
              <a:rPr lang="en-US" sz="2000" spc="-40" dirty="0">
                <a:latin typeface="游ゴシック" panose="020B0400000000000000" pitchFamily="50" charset="-128"/>
                <a:ea typeface="游ゴシック" panose="020B0400000000000000" pitchFamily="50" charset="-128"/>
              </a:rPr>
              <a:t>intervention</a:t>
            </a:r>
          </a:p>
        </p:txBody>
      </p:sp>
    </p:spTree>
    <p:extLst>
      <p:ext uri="{BB962C8B-B14F-4D97-AF65-F5344CB8AC3E}">
        <p14:creationId xmlns:p14="http://schemas.microsoft.com/office/powerpoint/2010/main" val="2493519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p:nvPr/>
        </p:nvSpPr>
        <p:spPr>
          <a:xfrm>
            <a:off x="-968" y="6130951"/>
            <a:ext cx="2868699" cy="731519"/>
          </a:xfrm>
          <a:prstGeom prst="rect">
            <a:avLst/>
          </a:prstGeom>
          <a:blipFill>
            <a:blip r:embed="rId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9" name="object 5"/>
          <p:cNvSpPr/>
          <p:nvPr/>
        </p:nvSpPr>
        <p:spPr>
          <a:xfrm>
            <a:off x="1322173" y="2385062"/>
            <a:ext cx="9144000" cy="2420620"/>
          </a:xfrm>
          <a:custGeom>
            <a:avLst/>
            <a:gdLst/>
            <a:ahLst/>
            <a:cxnLst/>
            <a:rect l="l" t="t" r="r" b="b"/>
            <a:pathLst>
              <a:path w="9144000" h="2420620">
                <a:moveTo>
                  <a:pt x="7933956" y="0"/>
                </a:moveTo>
                <a:lnTo>
                  <a:pt x="7933956" y="605027"/>
                </a:lnTo>
                <a:lnTo>
                  <a:pt x="0" y="605027"/>
                </a:lnTo>
                <a:lnTo>
                  <a:pt x="605040" y="1210068"/>
                </a:lnTo>
                <a:lnTo>
                  <a:pt x="0" y="1815071"/>
                </a:lnTo>
                <a:lnTo>
                  <a:pt x="7933956" y="1815071"/>
                </a:lnTo>
                <a:lnTo>
                  <a:pt x="7933956" y="2420111"/>
                </a:lnTo>
                <a:lnTo>
                  <a:pt x="9144000" y="1210068"/>
                </a:lnTo>
                <a:lnTo>
                  <a:pt x="7933956" y="0"/>
                </a:lnTo>
                <a:close/>
              </a:path>
            </a:pathLst>
          </a:custGeom>
          <a:solidFill>
            <a:srgbClr val="D0D8E8"/>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0" name="object 6"/>
          <p:cNvSpPr txBox="1"/>
          <p:nvPr/>
        </p:nvSpPr>
        <p:spPr>
          <a:xfrm>
            <a:off x="125429" y="1686355"/>
            <a:ext cx="2704271" cy="457176"/>
          </a:xfrm>
          <a:prstGeom prst="rect">
            <a:avLst/>
          </a:prstGeom>
        </p:spPr>
        <p:txBody>
          <a:bodyPr vert="horz" wrap="square" lIns="0" tIns="13335" rIns="0" bIns="0" rtlCol="0">
            <a:spAutoFit/>
          </a:bodyPr>
          <a:lstStyle/>
          <a:p>
            <a:pPr marL="189230" algn="ctr">
              <a:lnSpc>
                <a:spcPct val="100000"/>
              </a:lnSpc>
              <a:spcBef>
                <a:spcPts val="105"/>
              </a:spcBef>
            </a:pPr>
            <a:r>
              <a:rPr sz="1400" b="1" spc="-145" dirty="0">
                <a:latin typeface="游ゴシック" panose="020B0400000000000000" pitchFamily="50" charset="-128"/>
                <a:ea typeface="游ゴシック" panose="020B0400000000000000" pitchFamily="50" charset="-128"/>
                <a:cs typeface="Arial"/>
              </a:rPr>
              <a:t>BRAIN</a:t>
            </a:r>
            <a:r>
              <a:rPr lang="en-US" sz="1400" b="1" spc="-145" dirty="0">
                <a:latin typeface="游ゴシック" panose="020B0400000000000000" pitchFamily="50" charset="-128"/>
                <a:ea typeface="游ゴシック" panose="020B0400000000000000" pitchFamily="50" charset="-128"/>
                <a:cs typeface="Arial"/>
              </a:rPr>
              <a:t>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an</a:t>
            </a:r>
            <a:r>
              <a:rPr sz="1400" b="1" spc="-105" dirty="0">
                <a:latin typeface="游ゴシック" panose="020B0400000000000000" pitchFamily="50" charset="-128"/>
                <a:ea typeface="游ゴシック" panose="020B0400000000000000" pitchFamily="50" charset="-128"/>
                <a:cs typeface="Arial"/>
              </a:rPr>
              <a:t>noun</a:t>
            </a:r>
            <a:r>
              <a:rPr sz="1400" b="1" spc="-195" dirty="0">
                <a:latin typeface="游ゴシック" panose="020B0400000000000000" pitchFamily="50" charset="-128"/>
                <a:ea typeface="游ゴシック" panose="020B0400000000000000" pitchFamily="50" charset="-128"/>
                <a:cs typeface="Arial"/>
              </a:rPr>
              <a:t>c</a:t>
            </a:r>
            <a:r>
              <a:rPr sz="1400" b="1" spc="-90" dirty="0">
                <a:latin typeface="游ゴシック" panose="020B0400000000000000" pitchFamily="50" charset="-128"/>
                <a:ea typeface="游ゴシック" panose="020B0400000000000000" pitchFamily="50" charset="-128"/>
                <a:cs typeface="Arial"/>
              </a:rPr>
              <a:t>e</a:t>
            </a:r>
            <a:r>
              <a:rPr sz="1400" b="1" spc="-65" dirty="0">
                <a:latin typeface="游ゴシック" panose="020B0400000000000000" pitchFamily="50" charset="-128"/>
                <a:ea typeface="游ゴシック" panose="020B0400000000000000" pitchFamily="50" charset="-128"/>
                <a:cs typeface="Arial"/>
              </a:rPr>
              <a:t>d </a:t>
            </a:r>
            <a:endParaRPr lang="en-US" sz="1400" b="1" spc="-65" dirty="0">
              <a:latin typeface="游ゴシック" panose="020B0400000000000000" pitchFamily="50" charset="-128"/>
              <a:ea typeface="游ゴシック" panose="020B0400000000000000" pitchFamily="50" charset="-128"/>
              <a:cs typeface="Arial"/>
            </a:endParaRPr>
          </a:p>
          <a:p>
            <a:pPr marL="189230" algn="ctr">
              <a:lnSpc>
                <a:spcPct val="100000"/>
              </a:lnSpc>
              <a:spcBef>
                <a:spcPts val="105"/>
              </a:spcBef>
            </a:pPr>
            <a:r>
              <a:rPr sz="1400" i="1" spc="-35" dirty="0">
                <a:latin typeface="游ゴシック" panose="020B0400000000000000" pitchFamily="50" charset="-128"/>
                <a:ea typeface="游ゴシック" panose="020B0400000000000000" pitchFamily="50" charset="-128"/>
                <a:cs typeface="Arial"/>
              </a:rPr>
              <a:t>April</a:t>
            </a:r>
            <a:r>
              <a:rPr sz="1400" i="1" spc="-11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2013</a:t>
            </a:r>
            <a:endParaRPr sz="1400" dirty="0">
              <a:latin typeface="游ゴシック" panose="020B0400000000000000" pitchFamily="50" charset="-128"/>
              <a:ea typeface="游ゴシック" panose="020B0400000000000000" pitchFamily="50" charset="-128"/>
              <a:cs typeface="Arial"/>
            </a:endParaRPr>
          </a:p>
        </p:txBody>
      </p:sp>
      <p:sp>
        <p:nvSpPr>
          <p:cNvPr id="21" name="object 7"/>
          <p:cNvSpPr/>
          <p:nvPr/>
        </p:nvSpPr>
        <p:spPr>
          <a:xfrm>
            <a:off x="1829664" y="1973581"/>
            <a:ext cx="925068" cy="640079"/>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2" name="object 8"/>
          <p:cNvSpPr txBox="1"/>
          <p:nvPr/>
        </p:nvSpPr>
        <p:spPr>
          <a:xfrm>
            <a:off x="1532238" y="4376360"/>
            <a:ext cx="1820404" cy="659155"/>
          </a:xfrm>
          <a:prstGeom prst="rect">
            <a:avLst/>
          </a:prstGeom>
        </p:spPr>
        <p:txBody>
          <a:bodyPr vert="horz" wrap="square" lIns="0" tIns="12700" rIns="0" bIns="0" rtlCol="0">
            <a:spAutoFit/>
          </a:bodyPr>
          <a:lstStyle/>
          <a:p>
            <a:pPr marL="12700" algn="ctr">
              <a:lnSpc>
                <a:spcPct val="100000"/>
              </a:lnSpc>
              <a:spcBef>
                <a:spcPts val="100"/>
              </a:spcBef>
            </a:pPr>
            <a:r>
              <a:rPr sz="1400" b="1" i="1" spc="-30" dirty="0">
                <a:latin typeface="游ゴシック" panose="020B0400000000000000" pitchFamily="50" charset="-128"/>
                <a:ea typeface="游ゴシック" panose="020B0400000000000000" pitchFamily="50" charset="-128"/>
                <a:cs typeface="Trebuchet MS"/>
              </a:rPr>
              <a:t>BRAIN</a:t>
            </a:r>
            <a:r>
              <a:rPr sz="1400" b="1" i="1" spc="-190" dirty="0">
                <a:latin typeface="游ゴシック" panose="020B0400000000000000" pitchFamily="50" charset="-128"/>
                <a:ea typeface="游ゴシック" panose="020B0400000000000000" pitchFamily="50" charset="-128"/>
                <a:cs typeface="Trebuchet MS"/>
              </a:rPr>
              <a:t> </a:t>
            </a:r>
            <a:r>
              <a:rPr sz="1400" b="1" i="1" spc="-114" dirty="0">
                <a:latin typeface="游ゴシック" panose="020B0400000000000000" pitchFamily="50" charset="-128"/>
                <a:ea typeface="游ゴシック" panose="020B0400000000000000" pitchFamily="50" charset="-128"/>
                <a:cs typeface="Trebuchet MS"/>
              </a:rPr>
              <a:t>2025</a:t>
            </a:r>
            <a:endParaRPr sz="1400" dirty="0">
              <a:latin typeface="游ゴシック" panose="020B0400000000000000" pitchFamily="50" charset="-128"/>
              <a:ea typeface="游ゴシック" panose="020B0400000000000000" pitchFamily="50" charset="-128"/>
              <a:cs typeface="Trebuchet MS"/>
            </a:endParaRPr>
          </a:p>
          <a:p>
            <a:pPr marL="85725" marR="78105" indent="-1270" algn="ctr">
              <a:lnSpc>
                <a:spcPct val="100000"/>
              </a:lnSpc>
              <a:spcBef>
                <a:spcPts val="5"/>
              </a:spcBef>
            </a:pPr>
            <a:r>
              <a:rPr sz="1400" b="1" spc="-95" dirty="0">
                <a:latin typeface="游ゴシック" panose="020B0400000000000000" pitchFamily="50" charset="-128"/>
                <a:ea typeface="游ゴシック" panose="020B0400000000000000" pitchFamily="50" charset="-128"/>
                <a:cs typeface="Arial"/>
              </a:rPr>
              <a:t>Report  released</a:t>
            </a:r>
            <a:endParaRPr lang="en-US" sz="1400" b="1" spc="-95" dirty="0">
              <a:latin typeface="游ゴシック" panose="020B0400000000000000" pitchFamily="50" charset="-128"/>
              <a:ea typeface="游ゴシック" panose="020B0400000000000000" pitchFamily="50" charset="-128"/>
              <a:cs typeface="Arial"/>
            </a:endParaRPr>
          </a:p>
          <a:p>
            <a:pPr marL="85725" marR="78105" indent="-1270" algn="ctr">
              <a:lnSpc>
                <a:spcPct val="100000"/>
              </a:lnSpc>
              <a:spcBef>
                <a:spcPts val="5"/>
              </a:spcBef>
            </a:pPr>
            <a:r>
              <a:rPr sz="1400" i="1" spc="-125" dirty="0">
                <a:latin typeface="游ゴシック" panose="020B0400000000000000" pitchFamily="50" charset="-128"/>
                <a:ea typeface="游ゴシック" panose="020B0400000000000000" pitchFamily="50" charset="-128"/>
                <a:cs typeface="Arial"/>
              </a:rPr>
              <a:t>June</a:t>
            </a:r>
            <a:r>
              <a:rPr sz="1400" i="1" spc="-14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3" name="object 9"/>
          <p:cNvSpPr/>
          <p:nvPr/>
        </p:nvSpPr>
        <p:spPr>
          <a:xfrm>
            <a:off x="2051404" y="5178116"/>
            <a:ext cx="880873" cy="1048949"/>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4" name="object 10"/>
          <p:cNvSpPr txBox="1"/>
          <p:nvPr/>
        </p:nvSpPr>
        <p:spPr>
          <a:xfrm>
            <a:off x="2976830" y="1836599"/>
            <a:ext cx="1086485" cy="880110"/>
          </a:xfrm>
          <a:prstGeom prst="rect">
            <a:avLst/>
          </a:prstGeom>
        </p:spPr>
        <p:txBody>
          <a:bodyPr vert="horz" wrap="square" lIns="0" tIns="13335" rIns="0" bIns="0" rtlCol="0">
            <a:spAutoFit/>
          </a:bodyPr>
          <a:lstStyle/>
          <a:p>
            <a:pPr marL="12700" marR="508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85" dirty="0">
                <a:latin typeface="游ゴシック" panose="020B0400000000000000" pitchFamily="50" charset="-128"/>
                <a:ea typeface="游ゴシック" panose="020B0400000000000000" pitchFamily="50" charset="-128"/>
                <a:cs typeface="Arial"/>
              </a:rPr>
              <a:t>meeting</a:t>
            </a:r>
            <a:r>
              <a:rPr sz="1400" b="1" spc="-160" dirty="0">
                <a:latin typeface="游ゴシック" panose="020B0400000000000000" pitchFamily="50" charset="-128"/>
                <a:ea typeface="游ゴシック" panose="020B0400000000000000" pitchFamily="50" charset="-128"/>
                <a:cs typeface="Arial"/>
              </a:rPr>
              <a:t> </a:t>
            </a:r>
            <a:r>
              <a:rPr sz="1400" b="1" spc="-65" dirty="0">
                <a:latin typeface="游ゴシック" panose="020B0400000000000000" pitchFamily="50" charset="-128"/>
                <a:ea typeface="游ゴシック" panose="020B0400000000000000" pitchFamily="50" charset="-128"/>
                <a:cs typeface="Arial"/>
              </a:rPr>
              <a:t>of  </a:t>
            </a:r>
            <a:r>
              <a:rPr sz="1400" b="1" spc="-50" dirty="0">
                <a:latin typeface="游ゴシック" panose="020B0400000000000000" pitchFamily="50" charset="-128"/>
                <a:ea typeface="游ゴシック" panose="020B0400000000000000" pitchFamily="50" charset="-128"/>
                <a:cs typeface="Arial"/>
              </a:rPr>
              <a:t>the </a:t>
            </a:r>
            <a:r>
              <a:rPr sz="1400" b="1" spc="-145" dirty="0">
                <a:latin typeface="游ゴシック" panose="020B0400000000000000" pitchFamily="50" charset="-128"/>
                <a:ea typeface="游ゴシック" panose="020B0400000000000000" pitchFamily="50" charset="-128"/>
                <a:cs typeface="Arial"/>
              </a:rPr>
              <a:t>BRAIN  </a:t>
            </a:r>
            <a:r>
              <a:rPr sz="1400" b="1" spc="-125" dirty="0">
                <a:latin typeface="游ゴシック" panose="020B0400000000000000" pitchFamily="50" charset="-128"/>
                <a:ea typeface="游ゴシック" panose="020B0400000000000000" pitchFamily="50" charset="-128"/>
                <a:cs typeface="Arial"/>
              </a:rPr>
              <a:t>MCWG</a:t>
            </a:r>
            <a:endParaRPr sz="1400" dirty="0">
              <a:latin typeface="游ゴシック" panose="020B0400000000000000" pitchFamily="50" charset="-128"/>
              <a:ea typeface="游ゴシック" panose="020B0400000000000000" pitchFamily="50" charset="-128"/>
              <a:cs typeface="Arial"/>
            </a:endParaRPr>
          </a:p>
          <a:p>
            <a:pPr marL="1270" algn="ctr">
              <a:lnSpc>
                <a:spcPct val="100000"/>
              </a:lnSpc>
            </a:pPr>
            <a:r>
              <a:rPr sz="1400" i="1" spc="-65" dirty="0">
                <a:latin typeface="游ゴシック" panose="020B0400000000000000" pitchFamily="50" charset="-128"/>
                <a:ea typeface="游ゴシック" panose="020B0400000000000000" pitchFamily="50" charset="-128"/>
                <a:cs typeface="Arial"/>
              </a:rPr>
              <a:t>August</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5" name="object 11"/>
          <p:cNvSpPr txBox="1"/>
          <p:nvPr/>
        </p:nvSpPr>
        <p:spPr>
          <a:xfrm>
            <a:off x="3286609" y="4403204"/>
            <a:ext cx="1636774" cy="659155"/>
          </a:xfrm>
          <a:prstGeom prst="rect">
            <a:avLst/>
          </a:prstGeom>
        </p:spPr>
        <p:txBody>
          <a:bodyPr vert="horz" wrap="square" lIns="0" tIns="12700" rIns="0" bIns="0" rtlCol="0">
            <a:spAutoFit/>
          </a:bodyPr>
          <a:lstStyle/>
          <a:p>
            <a:pPr marL="12700"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 </a:t>
            </a:r>
            <a:r>
              <a:rPr sz="1400" b="1" spc="-80" dirty="0">
                <a:latin typeface="游ゴシック" panose="020B0400000000000000" pitchFamily="50" charset="-128"/>
                <a:ea typeface="游ゴシック" panose="020B0400000000000000" pitchFamily="50" charset="-128"/>
                <a:cs typeface="Arial"/>
              </a:rPr>
              <a:t>NIH</a:t>
            </a:r>
            <a:r>
              <a:rPr sz="1400" b="1" spc="-120"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47955" marR="140970" indent="1905" algn="ctr">
              <a:lnSpc>
                <a:spcPct val="100000"/>
              </a:lnSpc>
              <a:spcBef>
                <a:spcPts val="5"/>
              </a:spcBef>
            </a:pPr>
            <a:r>
              <a:rPr sz="1400" b="1" spc="-105" dirty="0">
                <a:latin typeface="游ゴシック" panose="020B0400000000000000" pitchFamily="50" charset="-128"/>
                <a:ea typeface="游ゴシック" panose="020B0400000000000000" pitchFamily="50" charset="-128"/>
                <a:cs typeface="Arial"/>
              </a:rPr>
              <a:t>awards  </a:t>
            </a:r>
            <a:r>
              <a:rPr sz="1400" i="1" spc="-160" dirty="0">
                <a:latin typeface="游ゴシック" panose="020B0400000000000000" pitchFamily="50" charset="-128"/>
                <a:ea typeface="游ゴシック" panose="020B0400000000000000" pitchFamily="50" charset="-128"/>
                <a:cs typeface="Arial"/>
              </a:rPr>
              <a:t>Se</a:t>
            </a:r>
            <a:r>
              <a:rPr sz="1400" i="1" spc="-150" dirty="0">
                <a:latin typeface="游ゴシック" panose="020B0400000000000000" pitchFamily="50" charset="-128"/>
                <a:ea typeface="游ゴシック" panose="020B0400000000000000" pitchFamily="50" charset="-128"/>
                <a:cs typeface="Arial"/>
              </a:rPr>
              <a:t>p</a:t>
            </a:r>
            <a:r>
              <a:rPr sz="1400" i="1" spc="65" dirty="0">
                <a:latin typeface="游ゴシック" panose="020B0400000000000000" pitchFamily="50" charset="-128"/>
                <a:ea typeface="游ゴシック" panose="020B0400000000000000" pitchFamily="50" charset="-128"/>
                <a:cs typeface="Arial"/>
              </a:rPr>
              <a:t>t</a:t>
            </a:r>
            <a:r>
              <a:rPr sz="1400" i="1" spc="-70" dirty="0">
                <a:latin typeface="游ゴシック" panose="020B0400000000000000" pitchFamily="50" charset="-128"/>
                <a:ea typeface="游ゴシック" panose="020B0400000000000000" pitchFamily="50" charset="-128"/>
                <a:cs typeface="Arial"/>
              </a:rPr>
              <a:t>e</a:t>
            </a:r>
            <a:r>
              <a:rPr sz="1400" i="1" spc="-95" dirty="0">
                <a:latin typeface="游ゴシック" panose="020B0400000000000000" pitchFamily="50" charset="-128"/>
                <a:ea typeface="游ゴシック" panose="020B0400000000000000" pitchFamily="50" charset="-128"/>
                <a:cs typeface="Arial"/>
              </a:rPr>
              <a:t>m</a:t>
            </a:r>
            <a:r>
              <a:rPr sz="1400" i="1" spc="-65" dirty="0">
                <a:latin typeface="游ゴシック" panose="020B0400000000000000" pitchFamily="50" charset="-128"/>
                <a:ea typeface="游ゴシック" panose="020B0400000000000000" pitchFamily="50" charset="-128"/>
                <a:cs typeface="Arial"/>
              </a:rPr>
              <a:t>b</a:t>
            </a:r>
            <a:r>
              <a:rPr sz="1400" i="1" spc="-45" dirty="0">
                <a:latin typeface="游ゴシック" panose="020B0400000000000000" pitchFamily="50" charset="-128"/>
                <a:ea typeface="游ゴシック" panose="020B0400000000000000" pitchFamily="50" charset="-128"/>
                <a:cs typeface="Arial"/>
              </a:rPr>
              <a:t>er </a:t>
            </a:r>
            <a:r>
              <a:rPr sz="1400" i="1" spc="-3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6" name="object 12"/>
          <p:cNvSpPr/>
          <p:nvPr/>
        </p:nvSpPr>
        <p:spPr>
          <a:xfrm>
            <a:off x="3496898" y="5133016"/>
            <a:ext cx="1037327" cy="1157964"/>
          </a:xfrm>
          <a:prstGeom prst="rect">
            <a:avLst/>
          </a:prstGeom>
          <a:blipFill>
            <a:blip r:embed="rId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7" name="object 13"/>
          <p:cNvSpPr txBox="1"/>
          <p:nvPr/>
        </p:nvSpPr>
        <p:spPr>
          <a:xfrm>
            <a:off x="4298989" y="1836599"/>
            <a:ext cx="1130808" cy="875240"/>
          </a:xfrm>
          <a:prstGeom prst="rect">
            <a:avLst/>
          </a:prstGeom>
        </p:spPr>
        <p:txBody>
          <a:bodyPr vert="horz" wrap="square" lIns="0" tIns="13335" rIns="0" bIns="0" rtlCol="0">
            <a:spAutoFit/>
          </a:bodyPr>
          <a:lstStyle/>
          <a:p>
            <a:pPr marL="12700">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145" dirty="0">
                <a:latin typeface="游ゴシック" panose="020B0400000000000000" pitchFamily="50" charset="-128"/>
                <a:ea typeface="游ゴシック" panose="020B0400000000000000" pitchFamily="50" charset="-128"/>
                <a:cs typeface="Arial"/>
              </a:rPr>
              <a:t>BRAIN</a:t>
            </a:r>
            <a:r>
              <a:rPr sz="1400" b="1" spc="-130"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endParaRPr sz="1400" dirty="0">
              <a:latin typeface="游ゴシック" panose="020B0400000000000000" pitchFamily="50" charset="-128"/>
              <a:ea typeface="游ゴシック" panose="020B0400000000000000" pitchFamily="50" charset="-128"/>
              <a:cs typeface="Arial"/>
            </a:endParaRPr>
          </a:p>
          <a:p>
            <a:pPr marL="94615" marR="88265" indent="1905" algn="ctr">
              <a:lnSpc>
                <a:spcPct val="100000"/>
              </a:lnSpc>
            </a:pPr>
            <a:r>
              <a:rPr sz="1400" b="1" spc="-60" dirty="0">
                <a:latin typeface="游ゴシック" panose="020B0400000000000000" pitchFamily="50" charset="-128"/>
                <a:ea typeface="游ゴシック" panose="020B0400000000000000" pitchFamily="50" charset="-128"/>
                <a:cs typeface="Arial"/>
              </a:rPr>
              <a:t>Meeting  </a:t>
            </a:r>
            <a:r>
              <a:rPr sz="1400" i="1" spc="-114" dirty="0">
                <a:latin typeface="游ゴシック" panose="020B0400000000000000" pitchFamily="50" charset="-128"/>
                <a:ea typeface="游ゴシック" panose="020B0400000000000000" pitchFamily="50" charset="-128"/>
                <a:cs typeface="Arial"/>
              </a:rPr>
              <a:t>N</a:t>
            </a:r>
            <a:r>
              <a:rPr sz="1400" i="1" spc="-65" dirty="0">
                <a:latin typeface="游ゴシック" panose="020B0400000000000000" pitchFamily="50" charset="-128"/>
                <a:ea typeface="游ゴシック" panose="020B0400000000000000" pitchFamily="50" charset="-128"/>
                <a:cs typeface="Arial"/>
              </a:rPr>
              <a:t>o</a:t>
            </a:r>
            <a:r>
              <a:rPr sz="1400" i="1" spc="-80" dirty="0">
                <a:latin typeface="游ゴシック" panose="020B0400000000000000" pitchFamily="50" charset="-128"/>
                <a:ea typeface="游ゴシック" panose="020B0400000000000000" pitchFamily="50" charset="-128"/>
                <a:cs typeface="Arial"/>
              </a:rPr>
              <a:t>v</a:t>
            </a:r>
            <a:r>
              <a:rPr sz="1400" i="1" spc="-110" dirty="0">
                <a:latin typeface="游ゴシック" panose="020B0400000000000000" pitchFamily="50" charset="-128"/>
                <a:ea typeface="游ゴシック" panose="020B0400000000000000" pitchFamily="50" charset="-128"/>
                <a:cs typeface="Arial"/>
              </a:rPr>
              <a:t>e</a:t>
            </a:r>
            <a:r>
              <a:rPr sz="1400" i="1" spc="-55" dirty="0">
                <a:latin typeface="游ゴシック" panose="020B0400000000000000" pitchFamily="50" charset="-128"/>
                <a:ea typeface="游ゴシック" panose="020B0400000000000000" pitchFamily="50" charset="-128"/>
                <a:cs typeface="Arial"/>
              </a:rPr>
              <a:t>m</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8" name="object 14"/>
          <p:cNvSpPr/>
          <p:nvPr/>
        </p:nvSpPr>
        <p:spPr>
          <a:xfrm>
            <a:off x="4362966" y="940280"/>
            <a:ext cx="877906" cy="750866"/>
          </a:xfrm>
          <a:prstGeom prst="rect">
            <a:avLst/>
          </a:prstGeom>
          <a:blipFill>
            <a:blip r:embed="rId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9" name="object 15"/>
          <p:cNvSpPr/>
          <p:nvPr/>
        </p:nvSpPr>
        <p:spPr>
          <a:xfrm>
            <a:off x="4361263" y="1077647"/>
            <a:ext cx="261495" cy="262099"/>
          </a:xfrm>
          <a:prstGeom prst="rect">
            <a:avLst/>
          </a:prstGeom>
          <a:blipFill>
            <a:blip r:embed="rId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0" name="object 16"/>
          <p:cNvSpPr/>
          <p:nvPr/>
        </p:nvSpPr>
        <p:spPr>
          <a:xfrm>
            <a:off x="4360728" y="1184315"/>
            <a:ext cx="94890" cy="112217"/>
          </a:xfrm>
          <a:prstGeom prst="rect">
            <a:avLst/>
          </a:prstGeom>
          <a:blipFill>
            <a:blip r:embed="rId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1" name="object 17"/>
          <p:cNvSpPr txBox="1"/>
          <p:nvPr/>
        </p:nvSpPr>
        <p:spPr>
          <a:xfrm>
            <a:off x="4930018" y="4440937"/>
            <a:ext cx="1014111" cy="1093470"/>
          </a:xfrm>
          <a:prstGeom prst="rect">
            <a:avLst/>
          </a:prstGeom>
        </p:spPr>
        <p:txBody>
          <a:bodyPr vert="horz" wrap="square" lIns="0" tIns="12700" rIns="0" bIns="0" rtlCol="0">
            <a:spAutoFit/>
          </a:bodyPr>
          <a:lstStyle/>
          <a:p>
            <a:pPr marL="26034"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a:t>
            </a:r>
            <a:r>
              <a:rPr sz="1400" b="1" spc="-12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2700" marR="5080" indent="51435" algn="ctr">
              <a:lnSpc>
                <a:spcPct val="100000"/>
              </a:lnSpc>
              <a:spcBef>
                <a:spcPts val="5"/>
              </a:spcBef>
            </a:pP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105" dirty="0">
                <a:latin typeface="游ゴシック" panose="020B0400000000000000" pitchFamily="50" charset="-128"/>
                <a:ea typeface="游ゴシック" panose="020B0400000000000000" pitchFamily="50" charset="-128"/>
                <a:cs typeface="Arial"/>
              </a:rPr>
              <a:t>d</a:t>
            </a:r>
            <a:r>
              <a:rPr sz="1400" b="1" spc="-135" dirty="0">
                <a:latin typeface="游ゴシック" panose="020B0400000000000000" pitchFamily="50" charset="-128"/>
                <a:ea typeface="游ゴシック" panose="020B0400000000000000" pitchFamily="50" charset="-128"/>
                <a:cs typeface="Arial"/>
              </a:rPr>
              <a:t>is</a:t>
            </a:r>
            <a:r>
              <a:rPr sz="1400" b="1" spc="-195" dirty="0">
                <a:latin typeface="游ゴシック" panose="020B0400000000000000" pitchFamily="50" charset="-128"/>
                <a:ea typeface="游ゴシック" panose="020B0400000000000000" pitchFamily="50" charset="-128"/>
                <a:cs typeface="Arial"/>
              </a:rPr>
              <a:t>c</a:t>
            </a:r>
            <a:r>
              <a:rPr sz="1400" b="1" spc="-105" dirty="0">
                <a:latin typeface="游ゴシック" panose="020B0400000000000000" pitchFamily="50" charset="-128"/>
                <a:ea typeface="游ゴシック" panose="020B0400000000000000" pitchFamily="50" charset="-128"/>
                <a:cs typeface="Arial"/>
              </a:rPr>
              <a:t>u</a:t>
            </a:r>
            <a:r>
              <a:rPr sz="1400" b="1" spc="-220" dirty="0">
                <a:latin typeface="游ゴシック" panose="020B0400000000000000" pitchFamily="50" charset="-128"/>
                <a:ea typeface="游ゴシック" panose="020B0400000000000000" pitchFamily="50" charset="-128"/>
                <a:cs typeface="Arial"/>
              </a:rPr>
              <a:t>ss</a:t>
            </a:r>
            <a:r>
              <a:rPr sz="1400" b="1" spc="-75" dirty="0">
                <a:latin typeface="游ゴシック" panose="020B0400000000000000" pitchFamily="50" charset="-128"/>
                <a:ea typeface="游ゴシック" panose="020B0400000000000000" pitchFamily="50" charset="-128"/>
                <a:cs typeface="Arial"/>
              </a:rPr>
              <a:t>io</a:t>
            </a:r>
            <a:r>
              <a:rPr sz="1400" b="1" spc="-65" dirty="0">
                <a:latin typeface="游ゴシック" panose="020B0400000000000000" pitchFamily="50" charset="-128"/>
                <a:ea typeface="游ゴシック" panose="020B0400000000000000" pitchFamily="50" charset="-128"/>
                <a:cs typeface="Arial"/>
              </a:rPr>
              <a:t>n  </a:t>
            </a:r>
            <a:r>
              <a:rPr sz="1400" i="1" spc="-95" dirty="0">
                <a:latin typeface="游ゴシック" panose="020B0400000000000000" pitchFamily="50" charset="-128"/>
                <a:ea typeface="游ゴシック" panose="020B0400000000000000" pitchFamily="50" charset="-128"/>
                <a:cs typeface="Arial"/>
              </a:rPr>
              <a:t>July</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2" name="object 18"/>
          <p:cNvSpPr/>
          <p:nvPr/>
        </p:nvSpPr>
        <p:spPr>
          <a:xfrm>
            <a:off x="4879188" y="5661661"/>
            <a:ext cx="1005839" cy="839724"/>
          </a:xfrm>
          <a:prstGeom prst="rect">
            <a:avLst/>
          </a:prstGeom>
          <a:blipFill>
            <a:blip r:embed="rId1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nvGrpSpPr>
          <p:cNvPr id="6" name="グループ化 5"/>
          <p:cNvGrpSpPr/>
          <p:nvPr/>
        </p:nvGrpSpPr>
        <p:grpSpPr>
          <a:xfrm>
            <a:off x="4879188" y="5661661"/>
            <a:ext cx="989076" cy="839725"/>
            <a:chOff x="4879188" y="5661661"/>
            <a:chExt cx="989076" cy="839725"/>
          </a:xfrm>
        </p:grpSpPr>
        <p:sp>
          <p:nvSpPr>
            <p:cNvPr id="33" name="object 19"/>
            <p:cNvSpPr/>
            <p:nvPr/>
          </p:nvSpPr>
          <p:spPr>
            <a:xfrm>
              <a:off x="4879188" y="5661661"/>
              <a:ext cx="978369" cy="629319"/>
            </a:xfrm>
            <a:prstGeom prst="rect">
              <a:avLst/>
            </a:prstGeom>
            <a:blipFill>
              <a:blip r:embed="rId1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4" name="object 20"/>
            <p:cNvSpPr/>
            <p:nvPr/>
          </p:nvSpPr>
          <p:spPr>
            <a:xfrm>
              <a:off x="4879188" y="6227066"/>
              <a:ext cx="989076" cy="274320"/>
            </a:xfrm>
            <a:prstGeom prst="rect">
              <a:avLst/>
            </a:prstGeom>
            <a:blipFill>
              <a:blip r:embed="rId1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sp>
        <p:nvSpPr>
          <p:cNvPr id="35" name="object 21"/>
          <p:cNvSpPr txBox="1"/>
          <p:nvPr/>
        </p:nvSpPr>
        <p:spPr>
          <a:xfrm>
            <a:off x="5534952" y="1836599"/>
            <a:ext cx="983013" cy="880110"/>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N</a:t>
            </a:r>
            <a:r>
              <a:rPr sz="1400" b="1" spc="-85" dirty="0">
                <a:latin typeface="游ゴシック" panose="020B0400000000000000" pitchFamily="50" charset="-128"/>
                <a:ea typeface="游ゴシック" panose="020B0400000000000000" pitchFamily="50" charset="-128"/>
                <a:cs typeface="Arial"/>
              </a:rPr>
              <a:t>eu</a:t>
            </a:r>
            <a:r>
              <a:rPr sz="1400" b="1" spc="-65" dirty="0">
                <a:latin typeface="游ゴシック" panose="020B0400000000000000" pitchFamily="50" charset="-128"/>
                <a:ea typeface="游ゴシック" panose="020B0400000000000000" pitchFamily="50" charset="-128"/>
                <a:cs typeface="Arial"/>
              </a:rPr>
              <a:t>r</a:t>
            </a:r>
            <a:r>
              <a:rPr sz="1400" b="1" spc="-105" dirty="0">
                <a:latin typeface="游ゴシック" panose="020B0400000000000000" pitchFamily="50" charset="-128"/>
                <a:ea typeface="游ゴシック" panose="020B0400000000000000" pitchFamily="50" charset="-128"/>
                <a:cs typeface="Arial"/>
              </a:rPr>
              <a:t>o</a:t>
            </a:r>
            <a:r>
              <a:rPr sz="1400" b="1" spc="-90" dirty="0">
                <a:latin typeface="游ゴシック" panose="020B0400000000000000" pitchFamily="50" charset="-128"/>
                <a:ea typeface="游ゴシック" panose="020B0400000000000000" pitchFamily="50" charset="-128"/>
                <a:cs typeface="Arial"/>
              </a:rPr>
              <a:t>e</a:t>
            </a:r>
            <a:r>
              <a:rPr sz="1400" b="1" spc="25" dirty="0">
                <a:latin typeface="游ゴシック" panose="020B0400000000000000" pitchFamily="50" charset="-128"/>
                <a:ea typeface="游ゴシック" panose="020B0400000000000000" pitchFamily="50" charset="-128"/>
                <a:cs typeface="Arial"/>
              </a:rPr>
              <a:t>t</a:t>
            </a:r>
            <a:r>
              <a:rPr sz="1400" b="1" spc="-114" dirty="0">
                <a:latin typeface="游ゴシック" panose="020B0400000000000000" pitchFamily="50" charset="-128"/>
                <a:ea typeface="游ゴシック" panose="020B0400000000000000" pitchFamily="50" charset="-128"/>
                <a:cs typeface="Arial"/>
              </a:rPr>
              <a:t>h</a:t>
            </a:r>
            <a:r>
              <a:rPr sz="1400" b="1" spc="-45" dirty="0">
                <a:latin typeface="游ゴシック" panose="020B0400000000000000" pitchFamily="50" charset="-128"/>
                <a:ea typeface="游ゴシック" panose="020B0400000000000000" pitchFamily="50" charset="-128"/>
                <a:cs typeface="Arial"/>
              </a:rPr>
              <a:t>i</a:t>
            </a:r>
            <a:r>
              <a:rPr sz="1400" b="1" spc="-155" dirty="0">
                <a:latin typeface="游ゴシック" panose="020B0400000000000000" pitchFamily="50" charset="-128"/>
                <a:ea typeface="游ゴシック" panose="020B0400000000000000" pitchFamily="50" charset="-128"/>
                <a:cs typeface="Arial"/>
              </a:rPr>
              <a:t>cs  </a:t>
            </a:r>
            <a:r>
              <a:rPr sz="1400" b="1" spc="-100" dirty="0">
                <a:latin typeface="游ゴシック" panose="020B0400000000000000" pitchFamily="50" charset="-128"/>
                <a:ea typeface="游ゴシック" panose="020B0400000000000000" pitchFamily="50" charset="-128"/>
                <a:cs typeface="Arial"/>
              </a:rPr>
              <a:t>Division  established  </a:t>
            </a:r>
            <a:r>
              <a:rPr sz="1400" i="1" spc="-65" dirty="0">
                <a:latin typeface="游ゴシック" panose="020B0400000000000000" pitchFamily="50" charset="-128"/>
                <a:ea typeface="游ゴシック" panose="020B0400000000000000" pitchFamily="50" charset="-128"/>
                <a:cs typeface="Arial"/>
              </a:rPr>
              <a:t>August</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6" name="object 22"/>
          <p:cNvSpPr/>
          <p:nvPr/>
        </p:nvSpPr>
        <p:spPr>
          <a:xfrm>
            <a:off x="5603088" y="900685"/>
            <a:ext cx="795527" cy="885443"/>
          </a:xfrm>
          <a:prstGeom prst="rect">
            <a:avLst/>
          </a:prstGeom>
          <a:blipFill>
            <a:blip r:embed="rId1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7" name="object 23"/>
          <p:cNvSpPr txBox="1"/>
          <p:nvPr/>
        </p:nvSpPr>
        <p:spPr>
          <a:xfrm>
            <a:off x="6113730" y="4421977"/>
            <a:ext cx="1050925" cy="1520929"/>
          </a:xfrm>
          <a:prstGeom prst="rect">
            <a:avLst/>
          </a:prstGeom>
        </p:spPr>
        <p:txBody>
          <a:bodyPr vert="horz" wrap="square" lIns="0" tIns="12700" rIns="0" bIns="0" rtlCol="0">
            <a:spAutoFit/>
          </a:bodyPr>
          <a:lstStyle/>
          <a:p>
            <a:pPr marL="12700" marR="5080" algn="ctr">
              <a:lnSpc>
                <a:spcPct val="100000"/>
              </a:lnSpc>
              <a:spcBef>
                <a:spcPts val="100"/>
              </a:spcBef>
            </a:pPr>
            <a:r>
              <a:rPr sz="1400" b="1" spc="-195" dirty="0">
                <a:latin typeface="游ゴシック" panose="020B0400000000000000" pitchFamily="50" charset="-128"/>
                <a:ea typeface="游ゴシック" panose="020B0400000000000000" pitchFamily="50" charset="-128"/>
                <a:cs typeface="Arial"/>
              </a:rPr>
              <a:t>P</a:t>
            </a:r>
            <a:r>
              <a:rPr sz="1400" b="1" spc="-105" dirty="0">
                <a:latin typeface="游ゴシック" panose="020B0400000000000000" pitchFamily="50" charset="-128"/>
                <a:ea typeface="游ゴシック" panose="020B0400000000000000" pitchFamily="50" charset="-128"/>
                <a:cs typeface="Arial"/>
              </a:rPr>
              <a:t>ub</a:t>
            </a:r>
            <a:r>
              <a:rPr sz="1400" b="1" spc="-70" dirty="0">
                <a:latin typeface="游ゴシック" panose="020B0400000000000000" pitchFamily="50" charset="-128"/>
                <a:ea typeface="游ゴシック" panose="020B0400000000000000" pitchFamily="50" charset="-128"/>
                <a:cs typeface="Arial"/>
              </a:rPr>
              <a:t>li</a:t>
            </a:r>
            <a:r>
              <a:rPr sz="1400" b="1" spc="-145" dirty="0">
                <a:latin typeface="游ゴシック" panose="020B0400000000000000" pitchFamily="50" charset="-128"/>
                <a:ea typeface="游ゴシック" panose="020B0400000000000000" pitchFamily="50" charset="-128"/>
                <a:cs typeface="Arial"/>
              </a:rPr>
              <a:t>c</a:t>
            </a:r>
            <a:r>
              <a:rPr sz="1400" b="1" spc="-40" dirty="0">
                <a:latin typeface="游ゴシック" panose="020B0400000000000000" pitchFamily="50" charset="-128"/>
                <a:ea typeface="游ゴシック" panose="020B0400000000000000" pitchFamily="50" charset="-128"/>
                <a:cs typeface="Arial"/>
              </a:rPr>
              <a:t>-</a:t>
            </a:r>
            <a:r>
              <a:rPr sz="1400" b="1" spc="-195" dirty="0">
                <a:latin typeface="游ゴシック" panose="020B0400000000000000" pitchFamily="50" charset="-128"/>
                <a:ea typeface="游ゴシック" panose="020B0400000000000000" pitchFamily="50" charset="-128"/>
                <a:cs typeface="Arial"/>
              </a:rPr>
              <a:t>P</a:t>
            </a:r>
            <a:r>
              <a:rPr sz="1400" b="1" spc="-45" dirty="0">
                <a:latin typeface="游ゴシック" panose="020B0400000000000000" pitchFamily="50" charset="-128"/>
                <a:ea typeface="游ゴシック" panose="020B0400000000000000" pitchFamily="50" charset="-128"/>
                <a:cs typeface="Arial"/>
              </a:rPr>
              <a:t>ri</a:t>
            </a:r>
            <a:r>
              <a:rPr sz="1400" b="1" spc="-130" dirty="0">
                <a:latin typeface="游ゴシック" panose="020B0400000000000000" pitchFamily="50" charset="-128"/>
                <a:ea typeface="游ゴシック" panose="020B0400000000000000" pitchFamily="50" charset="-128"/>
                <a:cs typeface="Arial"/>
              </a:rPr>
              <a:t>v</a:t>
            </a:r>
            <a:r>
              <a:rPr sz="1400" b="1" spc="-110" dirty="0">
                <a:latin typeface="游ゴシック" panose="020B0400000000000000" pitchFamily="50" charset="-128"/>
                <a:ea typeface="游ゴシック" panose="020B0400000000000000" pitchFamily="50" charset="-128"/>
                <a:cs typeface="Arial"/>
              </a:rPr>
              <a:t>a</a:t>
            </a:r>
            <a:r>
              <a:rPr sz="1400" b="1" spc="10" dirty="0">
                <a:latin typeface="游ゴシック" panose="020B0400000000000000" pitchFamily="50" charset="-128"/>
                <a:ea typeface="游ゴシック" panose="020B0400000000000000" pitchFamily="50" charset="-128"/>
                <a:cs typeface="Arial"/>
              </a:rPr>
              <a:t>t</a:t>
            </a:r>
            <a:r>
              <a:rPr sz="1400" b="1" spc="-50" dirty="0">
                <a:latin typeface="游ゴシック" panose="020B0400000000000000" pitchFamily="50" charset="-128"/>
                <a:ea typeface="游ゴシック" panose="020B0400000000000000" pitchFamily="50" charset="-128"/>
                <a:cs typeface="Arial"/>
              </a:rPr>
              <a:t>e  </a:t>
            </a:r>
            <a:r>
              <a:rPr sz="1400" b="1" spc="-95" dirty="0">
                <a:latin typeface="游ゴシック" panose="020B0400000000000000" pitchFamily="50" charset="-128"/>
                <a:ea typeface="游ゴシック" panose="020B0400000000000000" pitchFamily="50" charset="-128"/>
                <a:cs typeface="Arial"/>
              </a:rPr>
              <a:t>Partnership  </a:t>
            </a:r>
            <a:r>
              <a:rPr sz="1400" b="1" spc="-120" dirty="0">
                <a:latin typeface="游ゴシック" panose="020B0400000000000000" pitchFamily="50" charset="-128"/>
                <a:ea typeface="游ゴシック" panose="020B0400000000000000" pitchFamily="50" charset="-128"/>
                <a:cs typeface="Arial"/>
              </a:rPr>
              <a:t>Program  </a:t>
            </a:r>
            <a:r>
              <a:rPr sz="1400" b="1" spc="-100" dirty="0">
                <a:latin typeface="游ゴシック" panose="020B0400000000000000" pitchFamily="50" charset="-128"/>
                <a:ea typeface="游ゴシック" panose="020B0400000000000000" pitchFamily="50" charset="-128"/>
                <a:cs typeface="Arial"/>
              </a:rPr>
              <a:t>established  </a:t>
            </a:r>
            <a:r>
              <a:rPr sz="1400" i="1" spc="-80" dirty="0">
                <a:latin typeface="游ゴシック" panose="020B0400000000000000" pitchFamily="50" charset="-128"/>
                <a:ea typeface="游ゴシック" panose="020B0400000000000000" pitchFamily="50" charset="-128"/>
                <a:cs typeface="Arial"/>
              </a:rPr>
              <a:t>September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8" name="object 24"/>
          <p:cNvSpPr txBox="1"/>
          <p:nvPr/>
        </p:nvSpPr>
        <p:spPr>
          <a:xfrm>
            <a:off x="6781315" y="1952171"/>
            <a:ext cx="1389166" cy="764697"/>
          </a:xfrm>
          <a:prstGeom prst="rect">
            <a:avLst/>
          </a:prstGeom>
        </p:spPr>
        <p:txBody>
          <a:bodyPr vert="horz" wrap="square" lIns="0" tIns="48895" rIns="0" bIns="0" rtlCol="0">
            <a:spAutoFit/>
          </a:bodyPr>
          <a:lstStyle/>
          <a:p>
            <a:pPr marL="12700" marR="5080" algn="ctr">
              <a:lnSpc>
                <a:spcPct val="83200"/>
              </a:lnSpc>
              <a:spcBef>
                <a:spcPts val="385"/>
              </a:spcBef>
            </a:pPr>
            <a:r>
              <a:rPr sz="1400" b="1" spc="-145" dirty="0">
                <a:latin typeface="游ゴシック" panose="020B0400000000000000" pitchFamily="50" charset="-128"/>
                <a:ea typeface="游ゴシック" panose="020B0400000000000000" pitchFamily="50" charset="-128"/>
                <a:cs typeface="Arial"/>
              </a:rPr>
              <a:t>BRAIN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85" dirty="0">
                <a:latin typeface="游ゴシック" panose="020B0400000000000000" pitchFamily="50" charset="-128"/>
                <a:ea typeface="游ゴシック" panose="020B0400000000000000" pitchFamily="50" charset="-128"/>
                <a:cs typeface="Arial"/>
              </a:rPr>
              <a:t>website  </a:t>
            </a:r>
            <a:r>
              <a:rPr sz="1400" b="1" spc="-114" dirty="0">
                <a:latin typeface="游ゴシック" panose="020B0400000000000000" pitchFamily="50" charset="-128"/>
                <a:ea typeface="游ゴシック" panose="020B0400000000000000" pitchFamily="50" charset="-128"/>
                <a:cs typeface="Arial"/>
              </a:rPr>
              <a:t>launches  </a:t>
            </a:r>
            <a:r>
              <a:rPr sz="1400" i="1" spc="-75" dirty="0">
                <a:latin typeface="游ゴシック" panose="020B0400000000000000" pitchFamily="50" charset="-128"/>
                <a:ea typeface="游ゴシック" panose="020B0400000000000000" pitchFamily="50" charset="-128"/>
                <a:cs typeface="Arial"/>
              </a:rPr>
              <a:t>November</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39" name="object 25"/>
          <p:cNvSpPr/>
          <p:nvPr/>
        </p:nvSpPr>
        <p:spPr>
          <a:xfrm>
            <a:off x="7018884" y="970790"/>
            <a:ext cx="903732" cy="748284"/>
          </a:xfrm>
          <a:prstGeom prst="rect">
            <a:avLst/>
          </a:prstGeom>
          <a:blipFill>
            <a:blip r:embed="rId1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0" name="object 26"/>
          <p:cNvSpPr/>
          <p:nvPr/>
        </p:nvSpPr>
        <p:spPr>
          <a:xfrm>
            <a:off x="7050888" y="1005841"/>
            <a:ext cx="836676" cy="469391"/>
          </a:xfrm>
          <a:prstGeom prst="rect">
            <a:avLst/>
          </a:prstGeom>
          <a:blipFill>
            <a:blip r:embed="rId1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1" name="object 27"/>
          <p:cNvSpPr/>
          <p:nvPr/>
        </p:nvSpPr>
        <p:spPr>
          <a:xfrm>
            <a:off x="7619340" y="1245110"/>
            <a:ext cx="478536" cy="745236"/>
          </a:xfrm>
          <a:prstGeom prst="rect">
            <a:avLst/>
          </a:prstGeom>
          <a:blipFill>
            <a:blip r:embed="rId1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2" name="object 28"/>
          <p:cNvSpPr/>
          <p:nvPr/>
        </p:nvSpPr>
        <p:spPr>
          <a:xfrm>
            <a:off x="7724496" y="1350265"/>
            <a:ext cx="268224" cy="534924"/>
          </a:xfrm>
          <a:prstGeom prst="rect">
            <a:avLst/>
          </a:prstGeom>
          <a:blipFill>
            <a:blip r:embed="rId1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3" name="object 29"/>
          <p:cNvSpPr/>
          <p:nvPr/>
        </p:nvSpPr>
        <p:spPr>
          <a:xfrm>
            <a:off x="7745832" y="1391413"/>
            <a:ext cx="224028" cy="405384"/>
          </a:xfrm>
          <a:prstGeom prst="rect">
            <a:avLst/>
          </a:prstGeom>
          <a:blipFill>
            <a:blip r:embed="rId1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4" name="object 30"/>
          <p:cNvSpPr txBox="1"/>
          <p:nvPr/>
        </p:nvSpPr>
        <p:spPr>
          <a:xfrm>
            <a:off x="7374176" y="4421977"/>
            <a:ext cx="1592610" cy="671979"/>
          </a:xfrm>
          <a:prstGeom prst="rect">
            <a:avLst/>
          </a:prstGeom>
        </p:spPr>
        <p:txBody>
          <a:bodyPr vert="horz" wrap="square" lIns="0" tIns="12700" rIns="0" bIns="0" rtlCol="0">
            <a:spAutoFit/>
          </a:bodyPr>
          <a:lstStyle/>
          <a:p>
            <a:pPr marL="12065" marR="5080" algn="ctr">
              <a:lnSpc>
                <a:spcPct val="100000"/>
              </a:lnSpc>
              <a:spcBef>
                <a:spcPts val="100"/>
              </a:spcBef>
            </a:pPr>
            <a:r>
              <a:rPr sz="1400" b="1" spc="-70" dirty="0">
                <a:latin typeface="游ゴシック" panose="020B0400000000000000" pitchFamily="50" charset="-128"/>
                <a:ea typeface="游ゴシック" panose="020B0400000000000000" pitchFamily="50" charset="-128"/>
                <a:cs typeface="Arial"/>
              </a:rPr>
              <a:t>21</a:t>
            </a:r>
            <a:r>
              <a:rPr sz="1350" b="1" spc="-104" baseline="24691" dirty="0">
                <a:latin typeface="游ゴシック" panose="020B0400000000000000" pitchFamily="50" charset="-128"/>
                <a:ea typeface="游ゴシック" panose="020B0400000000000000" pitchFamily="50" charset="-128"/>
                <a:cs typeface="Arial"/>
              </a:rPr>
              <a:t>st </a:t>
            </a:r>
            <a:r>
              <a:rPr sz="1400" b="1" spc="-100" dirty="0">
                <a:latin typeface="游ゴシック" panose="020B0400000000000000" pitchFamily="50" charset="-128"/>
                <a:ea typeface="游ゴシック" panose="020B0400000000000000" pitchFamily="50" charset="-128"/>
                <a:cs typeface="Arial"/>
              </a:rPr>
              <a:t>Century  </a:t>
            </a:r>
            <a:r>
              <a:rPr sz="1400" b="1" spc="-145" dirty="0">
                <a:latin typeface="游ゴシック" panose="020B0400000000000000" pitchFamily="50" charset="-128"/>
                <a:ea typeface="游ゴシック" panose="020B0400000000000000" pitchFamily="50" charset="-128"/>
                <a:cs typeface="Arial"/>
              </a:rPr>
              <a:t>Cures </a:t>
            </a:r>
            <a:r>
              <a:rPr sz="1400" b="1" spc="-114" dirty="0">
                <a:latin typeface="游ゴシック" panose="020B0400000000000000" pitchFamily="50" charset="-128"/>
                <a:ea typeface="游ゴシック" panose="020B0400000000000000" pitchFamily="50" charset="-128"/>
                <a:cs typeface="Arial"/>
              </a:rPr>
              <a:t>Act  </a:t>
            </a:r>
            <a:r>
              <a:rPr sz="1400" b="1" spc="-125" dirty="0">
                <a:latin typeface="游ゴシック" panose="020B0400000000000000" pitchFamily="50" charset="-128"/>
                <a:ea typeface="游ゴシック" panose="020B0400000000000000" pitchFamily="50" charset="-128"/>
                <a:cs typeface="Arial"/>
              </a:rPr>
              <a:t>signed </a:t>
            </a:r>
            <a:r>
              <a:rPr sz="1400" b="1" spc="-65" dirty="0">
                <a:latin typeface="游ゴシック" panose="020B0400000000000000" pitchFamily="50" charset="-128"/>
                <a:ea typeface="游ゴシック" panose="020B0400000000000000" pitchFamily="50" charset="-128"/>
                <a:cs typeface="Arial"/>
              </a:rPr>
              <a:t>into law </a:t>
            </a:r>
            <a:endParaRPr lang="en-US" sz="1400" b="1" spc="-65" dirty="0">
              <a:latin typeface="游ゴシック" panose="020B0400000000000000" pitchFamily="50" charset="-128"/>
              <a:ea typeface="游ゴシック" panose="020B0400000000000000" pitchFamily="50" charset="-128"/>
              <a:cs typeface="Arial"/>
            </a:endParaRPr>
          </a:p>
          <a:p>
            <a:pPr marL="12065" marR="5080" algn="ctr">
              <a:lnSpc>
                <a:spcPct val="100000"/>
              </a:lnSpc>
              <a:spcBef>
                <a:spcPts val="100"/>
              </a:spcBef>
            </a:pPr>
            <a:r>
              <a:rPr sz="1400" i="1" spc="-90" dirty="0">
                <a:latin typeface="游ゴシック" panose="020B0400000000000000" pitchFamily="50" charset="-128"/>
                <a:ea typeface="游ゴシック" panose="020B0400000000000000" pitchFamily="50" charset="-128"/>
                <a:cs typeface="Arial"/>
              </a:rPr>
              <a:t>December</a:t>
            </a:r>
            <a:r>
              <a:rPr sz="1400" i="1" spc="-17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45" name="object 31"/>
          <p:cNvSpPr/>
          <p:nvPr/>
        </p:nvSpPr>
        <p:spPr>
          <a:xfrm>
            <a:off x="7506509" y="5206952"/>
            <a:ext cx="1489700" cy="1128912"/>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6" name="object 32"/>
          <p:cNvSpPr txBox="1"/>
          <p:nvPr/>
        </p:nvSpPr>
        <p:spPr>
          <a:xfrm>
            <a:off x="8051662" y="2249604"/>
            <a:ext cx="2846563" cy="444352"/>
          </a:xfrm>
          <a:prstGeom prst="rect">
            <a:avLst/>
          </a:prstGeom>
        </p:spPr>
        <p:txBody>
          <a:bodyPr vert="horz" wrap="square" lIns="0" tIns="13335" rIns="0" bIns="0" rtlCol="0">
            <a:spAutoFit/>
          </a:bodyPr>
          <a:lstStyle/>
          <a:p>
            <a:pPr marL="20320" marR="13335" algn="ctr">
              <a:lnSpc>
                <a:spcPct val="100000"/>
              </a:lnSpc>
              <a:spcBef>
                <a:spcPts val="105"/>
              </a:spcBef>
            </a:pPr>
            <a:r>
              <a:rPr sz="1400" b="1" spc="-50" dirty="0">
                <a:latin typeface="游ゴシック" panose="020B0400000000000000" pitchFamily="50" charset="-128"/>
                <a:ea typeface="游ゴシック" panose="020B0400000000000000" pitchFamily="50" charset="-128"/>
                <a:cs typeface="Arial"/>
              </a:rPr>
              <a:t>4th</a:t>
            </a:r>
            <a:r>
              <a:rPr sz="1400" b="1" spc="-160" dirty="0">
                <a:latin typeface="游ゴシック" panose="020B0400000000000000" pitchFamily="50" charset="-128"/>
                <a:ea typeface="游ゴシック" panose="020B0400000000000000" pitchFamily="50" charset="-128"/>
                <a:cs typeface="Arial"/>
              </a:rPr>
              <a:t> </a:t>
            </a:r>
            <a:r>
              <a:rPr sz="1400" b="1" spc="-85" dirty="0">
                <a:latin typeface="游ゴシック" panose="020B0400000000000000" pitchFamily="50" charset="-128"/>
                <a:ea typeface="游ゴシック" panose="020B0400000000000000" pitchFamily="50" charset="-128"/>
                <a:cs typeface="Arial"/>
              </a:rPr>
              <a:t>NIH </a:t>
            </a:r>
            <a:r>
              <a:rPr sz="1400" b="1" spc="-4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r>
              <a:rPr lang="ja-JP" altLang="en-US" sz="1400" b="1" spc="-145" dirty="0">
                <a:latin typeface="游ゴシック" panose="020B0400000000000000" pitchFamily="50" charset="-128"/>
                <a:ea typeface="游ゴシック" panose="020B0400000000000000" pitchFamily="50" charset="-128"/>
                <a:cs typeface="Arial"/>
              </a:rPr>
              <a:t> </a:t>
            </a:r>
            <a:r>
              <a:rPr sz="1400" b="1" spc="-100" dirty="0">
                <a:latin typeface="游ゴシック" panose="020B0400000000000000" pitchFamily="50" charset="-128"/>
                <a:ea typeface="游ゴシック" panose="020B0400000000000000" pitchFamily="50" charset="-128"/>
                <a:cs typeface="Arial"/>
              </a:rPr>
              <a:t>awards </a:t>
            </a:r>
            <a:endParaRPr lang="en-US" sz="1400" b="1" spc="-100" dirty="0">
              <a:latin typeface="游ゴシック" panose="020B0400000000000000" pitchFamily="50" charset="-128"/>
              <a:ea typeface="游ゴシック" panose="020B0400000000000000" pitchFamily="50" charset="-128"/>
              <a:cs typeface="Arial"/>
            </a:endParaRPr>
          </a:p>
          <a:p>
            <a:pPr marL="12065" marR="5080" indent="-635" algn="ctr">
              <a:lnSpc>
                <a:spcPct val="100000"/>
              </a:lnSpc>
            </a:pPr>
            <a:r>
              <a:rPr sz="1400" i="1" spc="-40" dirty="0">
                <a:latin typeface="游ゴシック" panose="020B0400000000000000" pitchFamily="50" charset="-128"/>
                <a:ea typeface="游ゴシック" panose="020B0400000000000000" pitchFamily="50" charset="-128"/>
                <a:cs typeface="Arial"/>
              </a:rPr>
              <a:t>May,  </a:t>
            </a:r>
            <a:r>
              <a:rPr sz="1400" i="1" spc="-170" dirty="0">
                <a:latin typeface="游ゴシック" panose="020B0400000000000000" pitchFamily="50" charset="-128"/>
                <a:ea typeface="游ゴシック" panose="020B0400000000000000" pitchFamily="50" charset="-128"/>
                <a:cs typeface="Arial"/>
              </a:rPr>
              <a:t>O</a:t>
            </a:r>
            <a:r>
              <a:rPr sz="1400" i="1" spc="-120" dirty="0">
                <a:latin typeface="游ゴシック" panose="020B0400000000000000" pitchFamily="50" charset="-128"/>
                <a:ea typeface="游ゴシック" panose="020B0400000000000000" pitchFamily="50" charset="-128"/>
                <a:cs typeface="Arial"/>
              </a:rPr>
              <a:t>c</a:t>
            </a:r>
            <a:r>
              <a:rPr sz="1400" i="1" spc="75" dirty="0">
                <a:latin typeface="游ゴシック" panose="020B0400000000000000" pitchFamily="50" charset="-128"/>
                <a:ea typeface="游ゴシック" panose="020B0400000000000000" pitchFamily="50" charset="-128"/>
                <a:cs typeface="Arial"/>
              </a:rPr>
              <a:t>t</a:t>
            </a:r>
            <a:r>
              <a:rPr sz="1400" i="1" spc="-65" dirty="0">
                <a:latin typeface="游ゴシック" panose="020B0400000000000000" pitchFamily="50" charset="-128"/>
                <a:ea typeface="游ゴシック" panose="020B0400000000000000" pitchFamily="50" charset="-128"/>
                <a:cs typeface="Arial"/>
              </a:rPr>
              <a:t>o</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2017</a:t>
            </a:r>
            <a:endParaRPr sz="1400" dirty="0">
              <a:latin typeface="游ゴシック" panose="020B0400000000000000" pitchFamily="50" charset="-128"/>
              <a:ea typeface="游ゴシック" panose="020B0400000000000000" pitchFamily="50" charset="-128"/>
              <a:cs typeface="Arial"/>
            </a:endParaRPr>
          </a:p>
        </p:txBody>
      </p:sp>
      <p:sp>
        <p:nvSpPr>
          <p:cNvPr id="47" name="object 33"/>
          <p:cNvSpPr txBox="1"/>
          <p:nvPr/>
        </p:nvSpPr>
        <p:spPr>
          <a:xfrm>
            <a:off x="9074860" y="4903633"/>
            <a:ext cx="2108005" cy="443711"/>
          </a:xfrm>
          <a:prstGeom prst="rect">
            <a:avLst/>
          </a:prstGeom>
        </p:spPr>
        <p:txBody>
          <a:bodyPr vert="horz" wrap="square" lIns="0" tIns="12700" rIns="0" bIns="0" rtlCol="0">
            <a:spAutoFit/>
          </a:bodyPr>
          <a:lstStyle/>
          <a:p>
            <a:pPr algn="ctr">
              <a:lnSpc>
                <a:spcPct val="100000"/>
              </a:lnSpc>
              <a:spcBef>
                <a:spcPts val="100"/>
              </a:spcBef>
            </a:pPr>
            <a:r>
              <a:rPr sz="1400" b="1" spc="-50" dirty="0">
                <a:latin typeface="游ゴシック" panose="020B0400000000000000" pitchFamily="50" charset="-128"/>
                <a:ea typeface="游ゴシック" panose="020B0400000000000000" pitchFamily="50" charset="-128"/>
                <a:cs typeface="Arial"/>
              </a:rPr>
              <a:t>4th </a:t>
            </a:r>
            <a:r>
              <a:rPr sz="1400" b="1" spc="-145" dirty="0">
                <a:latin typeface="游ゴシック" panose="020B0400000000000000" pitchFamily="50" charset="-128"/>
                <a:ea typeface="游ゴシック" panose="020B0400000000000000" pitchFamily="50" charset="-128"/>
                <a:cs typeface="Arial"/>
              </a:rPr>
              <a:t>BRAIN</a:t>
            </a:r>
            <a:r>
              <a:rPr sz="1400" b="1" spc="-175"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r>
              <a:rPr lang="ja-JP" altLang="en-US" sz="1400" b="1" spc="-110" dirty="0">
                <a:latin typeface="游ゴシック" panose="020B0400000000000000" pitchFamily="50" charset="-128"/>
                <a:ea typeface="游ゴシック" panose="020B0400000000000000" pitchFamily="50" charset="-128"/>
                <a:cs typeface="Arial"/>
              </a:rPr>
              <a:t> </a:t>
            </a:r>
            <a:r>
              <a:rPr sz="1400" b="1" spc="-60" dirty="0">
                <a:latin typeface="游ゴシック" panose="020B0400000000000000" pitchFamily="50" charset="-128"/>
                <a:ea typeface="游ゴシック" panose="020B0400000000000000" pitchFamily="50" charset="-128"/>
                <a:cs typeface="Arial"/>
              </a:rPr>
              <a:t>Meeting</a:t>
            </a:r>
            <a:endParaRPr sz="1400" dirty="0">
              <a:latin typeface="游ゴシック" panose="020B0400000000000000" pitchFamily="50" charset="-128"/>
              <a:ea typeface="游ゴシック" panose="020B0400000000000000" pitchFamily="50" charset="-128"/>
              <a:cs typeface="Arial"/>
            </a:endParaRPr>
          </a:p>
          <a:p>
            <a:pPr algn="ctr">
              <a:lnSpc>
                <a:spcPct val="100000"/>
              </a:lnSpc>
            </a:pPr>
            <a:r>
              <a:rPr sz="1400" i="1" spc="-35" dirty="0">
                <a:latin typeface="游ゴシック" panose="020B0400000000000000" pitchFamily="50" charset="-128"/>
                <a:ea typeface="游ゴシック" panose="020B0400000000000000" pitchFamily="50" charset="-128"/>
                <a:cs typeface="Arial"/>
              </a:rPr>
              <a:t>April</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2018</a:t>
            </a:r>
            <a:endParaRPr sz="1400" dirty="0">
              <a:latin typeface="游ゴシック" panose="020B0400000000000000" pitchFamily="50" charset="-128"/>
              <a:ea typeface="游ゴシック" panose="020B0400000000000000" pitchFamily="50" charset="-128"/>
              <a:cs typeface="Arial"/>
            </a:endParaRPr>
          </a:p>
        </p:txBody>
      </p:sp>
      <p:sp>
        <p:nvSpPr>
          <p:cNvPr id="48" name="object 34"/>
          <p:cNvSpPr/>
          <p:nvPr/>
        </p:nvSpPr>
        <p:spPr>
          <a:xfrm>
            <a:off x="2703678"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9" name="object 35"/>
          <p:cNvSpPr/>
          <p:nvPr/>
        </p:nvSpPr>
        <p:spPr>
          <a:xfrm>
            <a:off x="2703678"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0" name="object 36"/>
          <p:cNvSpPr/>
          <p:nvPr/>
        </p:nvSpPr>
        <p:spPr>
          <a:xfrm>
            <a:off x="2876653"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1" name="object 37"/>
          <p:cNvSpPr/>
          <p:nvPr/>
        </p:nvSpPr>
        <p:spPr>
          <a:xfrm>
            <a:off x="2932278"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2" name="object 38"/>
          <p:cNvSpPr/>
          <p:nvPr/>
        </p:nvSpPr>
        <p:spPr>
          <a:xfrm>
            <a:off x="2007210"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3" name="object 39"/>
          <p:cNvSpPr/>
          <p:nvPr/>
        </p:nvSpPr>
        <p:spPr>
          <a:xfrm>
            <a:off x="2007210"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4" name="object 40"/>
          <p:cNvSpPr/>
          <p:nvPr/>
        </p:nvSpPr>
        <p:spPr>
          <a:xfrm>
            <a:off x="2180184" y="2700529"/>
            <a:ext cx="111252"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5" name="object 41"/>
          <p:cNvSpPr/>
          <p:nvPr/>
        </p:nvSpPr>
        <p:spPr>
          <a:xfrm>
            <a:off x="2235811"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6" name="object 42"/>
          <p:cNvSpPr/>
          <p:nvPr/>
        </p:nvSpPr>
        <p:spPr>
          <a:xfrm>
            <a:off x="3322423"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7" name="object 43"/>
          <p:cNvSpPr/>
          <p:nvPr/>
        </p:nvSpPr>
        <p:spPr>
          <a:xfrm>
            <a:off x="3322423"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8" name="object 44"/>
          <p:cNvSpPr/>
          <p:nvPr/>
        </p:nvSpPr>
        <p:spPr>
          <a:xfrm>
            <a:off x="3492349"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9" name="object 45"/>
          <p:cNvSpPr/>
          <p:nvPr/>
        </p:nvSpPr>
        <p:spPr>
          <a:xfrm>
            <a:off x="3547974"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0" name="object 46"/>
          <p:cNvSpPr/>
          <p:nvPr/>
        </p:nvSpPr>
        <p:spPr>
          <a:xfrm>
            <a:off x="4006699"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B0F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1" name="object 47"/>
          <p:cNvSpPr/>
          <p:nvPr/>
        </p:nvSpPr>
        <p:spPr>
          <a:xfrm>
            <a:off x="4006699"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2" name="object 48"/>
          <p:cNvSpPr/>
          <p:nvPr/>
        </p:nvSpPr>
        <p:spPr>
          <a:xfrm>
            <a:off x="4187293"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3" name="object 49"/>
          <p:cNvSpPr/>
          <p:nvPr/>
        </p:nvSpPr>
        <p:spPr>
          <a:xfrm>
            <a:off x="4242918" y="3777236"/>
            <a:ext cx="0" cy="570865"/>
          </a:xfrm>
          <a:custGeom>
            <a:avLst/>
            <a:gdLst/>
            <a:ahLst/>
            <a:cxnLst/>
            <a:rect l="l" t="t" r="r" b="b"/>
            <a:pathLst>
              <a:path h="570864">
                <a:moveTo>
                  <a:pt x="0" y="0"/>
                </a:moveTo>
                <a:lnTo>
                  <a:pt x="0" y="570687"/>
                </a:lnTo>
              </a:path>
            </a:pathLst>
          </a:custGeom>
          <a:ln w="25908">
            <a:solidFill>
              <a:srgbClr val="00B0F0"/>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4" name="object 50"/>
          <p:cNvSpPr/>
          <p:nvPr/>
        </p:nvSpPr>
        <p:spPr>
          <a:xfrm>
            <a:off x="46361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5" name="object 51"/>
          <p:cNvSpPr/>
          <p:nvPr/>
        </p:nvSpPr>
        <p:spPr>
          <a:xfrm>
            <a:off x="46361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6" name="object 52"/>
          <p:cNvSpPr/>
          <p:nvPr/>
        </p:nvSpPr>
        <p:spPr>
          <a:xfrm>
            <a:off x="4812132"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7" name="object 53"/>
          <p:cNvSpPr/>
          <p:nvPr/>
        </p:nvSpPr>
        <p:spPr>
          <a:xfrm>
            <a:off x="486775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8" name="object 54"/>
          <p:cNvSpPr/>
          <p:nvPr/>
        </p:nvSpPr>
        <p:spPr>
          <a:xfrm>
            <a:off x="531124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9" name="object 55"/>
          <p:cNvSpPr/>
          <p:nvPr/>
        </p:nvSpPr>
        <p:spPr>
          <a:xfrm>
            <a:off x="531124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0" name="object 56"/>
          <p:cNvSpPr/>
          <p:nvPr/>
        </p:nvSpPr>
        <p:spPr>
          <a:xfrm>
            <a:off x="5488788"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1" name="object 57"/>
          <p:cNvSpPr/>
          <p:nvPr/>
        </p:nvSpPr>
        <p:spPr>
          <a:xfrm>
            <a:off x="554441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2" name="object 58"/>
          <p:cNvSpPr/>
          <p:nvPr/>
        </p:nvSpPr>
        <p:spPr>
          <a:xfrm>
            <a:off x="594979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3" name="object 59"/>
          <p:cNvSpPr/>
          <p:nvPr/>
        </p:nvSpPr>
        <p:spPr>
          <a:xfrm>
            <a:off x="594979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4" name="object 60"/>
          <p:cNvSpPr/>
          <p:nvPr/>
        </p:nvSpPr>
        <p:spPr>
          <a:xfrm>
            <a:off x="6115152"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5" name="object 61"/>
          <p:cNvSpPr/>
          <p:nvPr/>
        </p:nvSpPr>
        <p:spPr>
          <a:xfrm>
            <a:off x="617077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6" name="object 62"/>
          <p:cNvSpPr/>
          <p:nvPr/>
        </p:nvSpPr>
        <p:spPr>
          <a:xfrm>
            <a:off x="72650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7" name="object 63"/>
          <p:cNvSpPr/>
          <p:nvPr/>
        </p:nvSpPr>
        <p:spPr>
          <a:xfrm>
            <a:off x="72650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8" name="object 64"/>
          <p:cNvSpPr/>
          <p:nvPr/>
        </p:nvSpPr>
        <p:spPr>
          <a:xfrm>
            <a:off x="7434937"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9" name="object 65"/>
          <p:cNvSpPr/>
          <p:nvPr/>
        </p:nvSpPr>
        <p:spPr>
          <a:xfrm>
            <a:off x="7490563"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0" name="object 66"/>
          <p:cNvSpPr/>
          <p:nvPr/>
        </p:nvSpPr>
        <p:spPr>
          <a:xfrm>
            <a:off x="7917282"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1" name="object 67"/>
          <p:cNvSpPr/>
          <p:nvPr/>
        </p:nvSpPr>
        <p:spPr>
          <a:xfrm>
            <a:off x="7917282"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2" name="object 68"/>
          <p:cNvSpPr/>
          <p:nvPr/>
        </p:nvSpPr>
        <p:spPr>
          <a:xfrm>
            <a:off x="8088732" y="3741422"/>
            <a:ext cx="111251" cy="669036"/>
          </a:xfrm>
          <a:prstGeom prst="rect">
            <a:avLst/>
          </a:prstGeom>
          <a:blipFill>
            <a:blip r:embed="rId2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3" name="object 69"/>
          <p:cNvSpPr/>
          <p:nvPr/>
        </p:nvSpPr>
        <p:spPr>
          <a:xfrm>
            <a:off x="8144358" y="3777236"/>
            <a:ext cx="0" cy="570865"/>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4" name="object 70"/>
          <p:cNvSpPr/>
          <p:nvPr/>
        </p:nvSpPr>
        <p:spPr>
          <a:xfrm>
            <a:off x="922030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92D05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5" name="object 71"/>
          <p:cNvSpPr/>
          <p:nvPr/>
        </p:nvSpPr>
        <p:spPr>
          <a:xfrm>
            <a:off x="9220303"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7" name="object 73"/>
          <p:cNvSpPr/>
          <p:nvPr/>
        </p:nvSpPr>
        <p:spPr>
          <a:xfrm>
            <a:off x="9447378" y="3777236"/>
            <a:ext cx="55625" cy="1024602"/>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8" name="object 74"/>
          <p:cNvSpPr/>
          <p:nvPr/>
        </p:nvSpPr>
        <p:spPr>
          <a:xfrm>
            <a:off x="661426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9" name="object 75"/>
          <p:cNvSpPr/>
          <p:nvPr/>
        </p:nvSpPr>
        <p:spPr>
          <a:xfrm>
            <a:off x="661426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0" name="object 76"/>
          <p:cNvSpPr/>
          <p:nvPr/>
        </p:nvSpPr>
        <p:spPr>
          <a:xfrm>
            <a:off x="6791808"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1" name="object 77"/>
          <p:cNvSpPr/>
          <p:nvPr/>
        </p:nvSpPr>
        <p:spPr>
          <a:xfrm>
            <a:off x="684743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2" name="object 78"/>
          <p:cNvSpPr/>
          <p:nvPr/>
        </p:nvSpPr>
        <p:spPr>
          <a:xfrm>
            <a:off x="857107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3" name="object 79"/>
          <p:cNvSpPr/>
          <p:nvPr/>
        </p:nvSpPr>
        <p:spPr>
          <a:xfrm>
            <a:off x="857107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4" name="object 80"/>
          <p:cNvSpPr/>
          <p:nvPr/>
        </p:nvSpPr>
        <p:spPr>
          <a:xfrm>
            <a:off x="8741004"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5" name="object 81"/>
          <p:cNvSpPr/>
          <p:nvPr/>
        </p:nvSpPr>
        <p:spPr>
          <a:xfrm>
            <a:off x="8796630"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4324964" y="191941"/>
            <a:ext cx="3588803" cy="584775"/>
          </a:xfrm>
          <a:prstGeom prst="rect">
            <a:avLst/>
          </a:prstGeom>
        </p:spPr>
        <p:txBody>
          <a:bodyPr wrap="none">
            <a:spAutoFit/>
          </a:bodyPr>
          <a:lstStyle/>
          <a:p>
            <a:pPr algn="ctr"/>
            <a:r>
              <a:rPr lang="en-US" altLang="ja-JP" sz="3200" b="1" spc="-385" dirty="0">
                <a:latin typeface="GungsuhChe" panose="02030609000101010101" pitchFamily="49" charset="-127"/>
                <a:ea typeface="GungsuhChe" panose="02030609000101010101" pitchFamily="49" charset="-127"/>
              </a:rPr>
              <a:t>BRAIN: </a:t>
            </a:r>
            <a:r>
              <a:rPr lang="en-US" altLang="ja-JP" sz="3200" b="1" i="1" spc="-200" dirty="0">
                <a:latin typeface="GungsuhChe" panose="02030609000101010101" pitchFamily="49" charset="-127"/>
                <a:ea typeface="GungsuhChe" panose="02030609000101010101" pitchFamily="49" charset="-127"/>
                <a:cs typeface="Trebuchet MS"/>
              </a:rPr>
              <a:t>Where Are</a:t>
            </a:r>
            <a:r>
              <a:rPr lang="en-US" altLang="ja-JP" sz="3200" b="1" i="1" spc="-765" dirty="0">
                <a:latin typeface="GungsuhChe" panose="02030609000101010101" pitchFamily="49" charset="-127"/>
                <a:ea typeface="GungsuhChe" panose="02030609000101010101" pitchFamily="49" charset="-127"/>
                <a:cs typeface="Trebuchet MS"/>
              </a:rPr>
              <a:t> </a:t>
            </a:r>
            <a:r>
              <a:rPr lang="en-US" altLang="ja-JP" sz="3200" b="1" i="1" spc="-65" dirty="0">
                <a:latin typeface="GungsuhChe" panose="02030609000101010101" pitchFamily="49" charset="-127"/>
                <a:ea typeface="GungsuhChe" panose="02030609000101010101" pitchFamily="49" charset="-127"/>
                <a:cs typeface="Trebuchet MS"/>
              </a:rPr>
              <a:t>We?</a:t>
            </a:r>
            <a:endParaRPr lang="ja-JP" altLang="en-US" sz="3200" b="1" dirty="0">
              <a:latin typeface="GungsuhChe" panose="02030609000101010101" pitchFamily="49" charset="-127"/>
              <a:ea typeface="GungsuhChe" panose="02030609000101010101" pitchFamily="49" charset="-127"/>
            </a:endParaRPr>
          </a:p>
        </p:txBody>
      </p:sp>
    </p:spTree>
    <p:extLst>
      <p:ext uri="{BB962C8B-B14F-4D97-AF65-F5344CB8AC3E}">
        <p14:creationId xmlns:p14="http://schemas.microsoft.com/office/powerpoint/2010/main" val="1178611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6881" cy="1651791"/>
          </a:xfrm>
          <a:prstGeom prst="rect">
            <a:avLst/>
          </a:prstGeom>
        </p:spPr>
      </p:pic>
      <p:sp>
        <p:nvSpPr>
          <p:cNvPr id="3" name="正方形/長方形 2"/>
          <p:cNvSpPr/>
          <p:nvPr/>
        </p:nvSpPr>
        <p:spPr>
          <a:xfrm>
            <a:off x="3921431" y="111520"/>
            <a:ext cx="4493538" cy="830997"/>
          </a:xfrm>
          <a:prstGeom prst="rect">
            <a:avLst/>
          </a:prstGeom>
        </p:spPr>
        <p:txBody>
          <a:bodyPr wrap="none">
            <a:spAutoFit/>
          </a:bodyPr>
          <a:lstStyle/>
          <a:p>
            <a:pPr algn="ctr"/>
            <a:r>
              <a:rPr lang="ja-JP" altLang="en-US" sz="4800" b="1" dirty="0">
                <a:latin typeface="游ゴシック" panose="020B0400000000000000" pitchFamily="50" charset="-128"/>
                <a:ea typeface="游ゴシック" panose="020B0400000000000000" pitchFamily="50" charset="-128"/>
              </a:rPr>
              <a:t>脳の構造（２）</a:t>
            </a:r>
          </a:p>
        </p:txBody>
      </p:sp>
      <p:pic>
        <p:nvPicPr>
          <p:cNvPr id="8"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38" y="4078288"/>
            <a:ext cx="3335337"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849" y="1726044"/>
            <a:ext cx="3040063" cy="224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24191" y="255700"/>
            <a:ext cx="1712759" cy="1284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5"/>
          <p:cNvSpPr>
            <a:spLocks noChangeArrowheads="1"/>
          </p:cNvSpPr>
          <p:nvPr/>
        </p:nvSpPr>
        <p:spPr bwMode="auto">
          <a:xfrm>
            <a:off x="3536950" y="898525"/>
            <a:ext cx="8402638"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3500" b="1" dirty="0">
                <a:solidFill>
                  <a:srgbClr val="0070C0"/>
                </a:solidFill>
                <a:latin typeface="游ゴシック" panose="020B0400000000000000" pitchFamily="50" charset="-128"/>
                <a:ea typeface="游ゴシック" panose="020B0400000000000000" pitchFamily="50" charset="-128"/>
              </a:rPr>
              <a:t>灰白質</a:t>
            </a:r>
            <a:r>
              <a:rPr lang="ja-JP" altLang="en-US" sz="3500" b="1" dirty="0">
                <a:latin typeface="游ゴシック" panose="020B0400000000000000" pitchFamily="50" charset="-128"/>
                <a:ea typeface="游ゴシック" panose="020B0400000000000000" pitchFamily="50" charset="-128"/>
              </a:rPr>
              <a:t>：「</a:t>
            </a:r>
            <a:r>
              <a:rPr lang="ja-JP" altLang="en-US" sz="3500" b="1" dirty="0">
                <a:solidFill>
                  <a:srgbClr val="FF0000"/>
                </a:solidFill>
                <a:latin typeface="游ゴシック" panose="020B0400000000000000" pitchFamily="50" charset="-128"/>
                <a:ea typeface="游ゴシック" panose="020B0400000000000000" pitchFamily="50" charset="-128"/>
              </a:rPr>
              <a:t>大脳皮質</a:t>
            </a:r>
            <a:r>
              <a:rPr lang="ja-JP" altLang="en-US" sz="3500" b="1" dirty="0">
                <a:latin typeface="游ゴシック" panose="020B0400000000000000" pitchFamily="50" charset="-128"/>
                <a:ea typeface="游ゴシック" panose="020B0400000000000000" pitchFamily="50" charset="-128"/>
              </a:rPr>
              <a:t>」の深部、信号伝送を担う。</a:t>
            </a:r>
            <a:r>
              <a:rPr lang="en-US" altLang="ja-JP" sz="3500" b="1" dirty="0">
                <a:latin typeface="游ゴシック" panose="020B0400000000000000" pitchFamily="50" charset="-128"/>
                <a:ea typeface="游ゴシック" panose="020B0400000000000000" pitchFamily="50" charset="-128"/>
              </a:rPr>
              <a:t>(</a:t>
            </a:r>
            <a:r>
              <a:rPr lang="ja-JP" altLang="en-US" sz="3500" b="1" dirty="0">
                <a:latin typeface="游ゴシック" panose="020B0400000000000000" pitchFamily="50" charset="-128"/>
                <a:ea typeface="游ゴシック" panose="020B0400000000000000" pitchFamily="50" charset="-128"/>
              </a:rPr>
              <a:t>大脳髄質</a:t>
            </a:r>
            <a:r>
              <a:rPr lang="en-US" altLang="ja-JP" sz="3500" b="1" dirty="0">
                <a:latin typeface="游ゴシック" panose="020B0400000000000000" pitchFamily="50" charset="-128"/>
                <a:ea typeface="游ゴシック" panose="020B0400000000000000" pitchFamily="50" charset="-128"/>
              </a:rPr>
              <a:t>or</a:t>
            </a:r>
            <a:r>
              <a:rPr lang="ja-JP" altLang="en-US" sz="3500" b="1" dirty="0">
                <a:latin typeface="游ゴシック" panose="020B0400000000000000" pitchFamily="50" charset="-128"/>
                <a:ea typeface="游ゴシック" panose="020B0400000000000000" pitchFamily="50" charset="-128"/>
              </a:rPr>
              <a:t>白質</a:t>
            </a:r>
            <a:r>
              <a:rPr lang="en-US" altLang="ja-JP" sz="3500" b="1" dirty="0">
                <a:latin typeface="游ゴシック" panose="020B0400000000000000" pitchFamily="50" charset="-128"/>
                <a:ea typeface="游ゴシック" panose="020B0400000000000000" pitchFamily="50" charset="-128"/>
              </a:rPr>
              <a:t>)</a:t>
            </a:r>
            <a:r>
              <a:rPr lang="ja-JP" altLang="en-US" sz="3500" b="1" dirty="0">
                <a:latin typeface="游ゴシック" panose="020B0400000000000000" pitchFamily="50" charset="-128"/>
                <a:ea typeface="游ゴシック" panose="020B0400000000000000" pitchFamily="50" charset="-128"/>
              </a:rPr>
              <a:t>大脳表面の隆起部分を「</a:t>
            </a:r>
            <a:r>
              <a:rPr lang="ja-JP" altLang="en-US" sz="3500" b="1" dirty="0">
                <a:solidFill>
                  <a:srgbClr val="00B0F0"/>
                </a:solidFill>
                <a:latin typeface="游ゴシック" panose="020B0400000000000000" pitchFamily="50" charset="-128"/>
                <a:ea typeface="游ゴシック" panose="020B0400000000000000" pitchFamily="50" charset="-128"/>
              </a:rPr>
              <a:t>脳回」</a:t>
            </a:r>
            <a:r>
              <a:rPr lang="ja-JP" altLang="en-US" sz="3500" b="1" dirty="0">
                <a:latin typeface="游ゴシック" panose="020B0400000000000000" pitchFamily="50" charset="-128"/>
                <a:ea typeface="游ゴシック" panose="020B0400000000000000" pitchFamily="50" charset="-128"/>
              </a:rPr>
              <a:t>という。</a:t>
            </a:r>
            <a:endParaRPr lang="en-US" altLang="ja-JP" sz="3500" b="1" dirty="0">
              <a:latin typeface="游ゴシック" panose="020B0400000000000000" pitchFamily="50" charset="-128"/>
              <a:ea typeface="游ゴシック" panose="020B0400000000000000" pitchFamily="50" charset="-128"/>
            </a:endParaRPr>
          </a:p>
          <a:p>
            <a:pPr eaLnBrk="1" hangingPunct="1"/>
            <a:r>
              <a:rPr lang="ja-JP" altLang="en-US" sz="3500" b="1" dirty="0">
                <a:latin typeface="游ゴシック" panose="020B0400000000000000" pitchFamily="50" charset="-128"/>
                <a:ea typeface="游ゴシック" panose="020B0400000000000000" pitchFamily="50" charset="-128"/>
              </a:rPr>
              <a:t>白質の深部：</a:t>
            </a:r>
            <a:r>
              <a:rPr lang="ja-JP" altLang="en-US" sz="3500" b="1" dirty="0">
                <a:solidFill>
                  <a:srgbClr val="B62BF5"/>
                </a:solidFill>
                <a:latin typeface="游ゴシック" panose="020B0400000000000000" pitchFamily="50" charset="-128"/>
                <a:ea typeface="游ゴシック" panose="020B0400000000000000" pitchFamily="50" charset="-128"/>
              </a:rPr>
              <a:t>大脳基底核・大脳辺縁系</a:t>
            </a:r>
            <a:r>
              <a:rPr lang="ja-JP" altLang="en-US" sz="3500" b="1" dirty="0">
                <a:latin typeface="游ゴシック" panose="020B0400000000000000" pitchFamily="50" charset="-128"/>
                <a:ea typeface="游ゴシック" panose="020B0400000000000000" pitchFamily="50" charset="-128"/>
              </a:rPr>
              <a:t>などの神経細胞が集合する部位。</a:t>
            </a:r>
            <a:r>
              <a:rPr lang="ja-JP" altLang="en-US" sz="3500" b="1" dirty="0">
                <a:solidFill>
                  <a:srgbClr val="C00000"/>
                </a:solidFill>
                <a:latin typeface="游ゴシック" panose="020B0400000000000000" pitchFamily="50" charset="-128"/>
                <a:ea typeface="游ゴシック" panose="020B0400000000000000" pitchFamily="50" charset="-128"/>
              </a:rPr>
              <a:t>情動、動機</a:t>
            </a:r>
            <a:endParaRPr lang="en-US" altLang="ja-JP" sz="3500" b="1" dirty="0">
              <a:solidFill>
                <a:srgbClr val="C00000"/>
              </a:solidFill>
              <a:latin typeface="游ゴシック" panose="020B0400000000000000" pitchFamily="50" charset="-128"/>
              <a:ea typeface="游ゴシック" panose="020B0400000000000000" pitchFamily="50" charset="-128"/>
            </a:endParaRPr>
          </a:p>
          <a:p>
            <a:pPr eaLnBrk="1" hangingPunct="1"/>
            <a:r>
              <a:rPr lang="ja-JP" altLang="en-US" sz="3500" b="1" dirty="0">
                <a:latin typeface="游ゴシック" panose="020B0400000000000000" pitchFamily="50" charset="-128"/>
                <a:ea typeface="游ゴシック" panose="020B0400000000000000" pitchFamily="50" charset="-128"/>
              </a:rPr>
              <a:t>溝が「</a:t>
            </a:r>
            <a:r>
              <a:rPr lang="ja-JP" altLang="en-US" sz="3500" b="1" dirty="0">
                <a:solidFill>
                  <a:srgbClr val="00B0F0"/>
                </a:solidFill>
                <a:latin typeface="游ゴシック" panose="020B0400000000000000" pitchFamily="50" charset="-128"/>
                <a:ea typeface="游ゴシック" panose="020B0400000000000000" pitchFamily="50" charset="-128"/>
              </a:rPr>
              <a:t>脳溝</a:t>
            </a:r>
            <a:r>
              <a:rPr lang="ja-JP" altLang="en-US" sz="3500" b="1" dirty="0">
                <a:latin typeface="游ゴシック" panose="020B0400000000000000" pitchFamily="50" charset="-128"/>
                <a:ea typeface="游ゴシック" panose="020B0400000000000000" pitchFamily="50" charset="-128"/>
              </a:rPr>
              <a:t>」で、皺構造が発達することで、</a:t>
            </a:r>
            <a:r>
              <a:rPr lang="ja-JP" altLang="en-US" sz="3500" b="1" dirty="0">
                <a:solidFill>
                  <a:srgbClr val="B62BF5"/>
                </a:solidFill>
                <a:latin typeface="游ゴシック" panose="020B0400000000000000" pitchFamily="50" charset="-128"/>
                <a:ea typeface="游ゴシック" panose="020B0400000000000000" pitchFamily="50" charset="-128"/>
              </a:rPr>
              <a:t>大脳皮質の表面積が確保</a:t>
            </a:r>
            <a:r>
              <a:rPr lang="ja-JP" altLang="en-US" sz="3500" b="1" dirty="0">
                <a:latin typeface="游ゴシック" panose="020B0400000000000000" pitchFamily="50" charset="-128"/>
                <a:ea typeface="游ゴシック" panose="020B0400000000000000" pitchFamily="50" charset="-128"/>
              </a:rPr>
              <a:t>される。</a:t>
            </a:r>
            <a:endParaRPr lang="en-US" altLang="ja-JP" sz="3500" b="1" dirty="0">
              <a:latin typeface="游ゴシック" panose="020B0400000000000000" pitchFamily="50" charset="-128"/>
              <a:ea typeface="游ゴシック" panose="020B0400000000000000" pitchFamily="50" charset="-128"/>
            </a:endParaRPr>
          </a:p>
          <a:p>
            <a:pPr eaLnBrk="1" hangingPunct="1"/>
            <a:r>
              <a:rPr lang="ja-JP" altLang="en-US" sz="3500" b="1" dirty="0">
                <a:latin typeface="游ゴシック" panose="020B0400000000000000" pitchFamily="50" charset="-128"/>
                <a:ea typeface="游ゴシック" panose="020B0400000000000000" pitchFamily="50" charset="-128"/>
              </a:rPr>
              <a:t>★表面積＝</a:t>
            </a:r>
            <a:r>
              <a:rPr lang="en-US" altLang="ja-JP" sz="3500" b="1" dirty="0">
                <a:latin typeface="游ゴシック" panose="020B0400000000000000" pitchFamily="50" charset="-128"/>
                <a:ea typeface="游ゴシック" panose="020B0400000000000000" pitchFamily="50" charset="-128"/>
              </a:rPr>
              <a:t>2500</a:t>
            </a:r>
            <a:r>
              <a:rPr lang="ja-JP" altLang="en-US" sz="3500" b="1" dirty="0">
                <a:latin typeface="游ゴシック" panose="020B0400000000000000" pitchFamily="50" charset="-128"/>
                <a:ea typeface="游ゴシック" panose="020B0400000000000000" pitchFamily="50" charset="-128"/>
              </a:rPr>
              <a:t>㎠：</a:t>
            </a:r>
            <a:endParaRPr lang="en-US" altLang="ja-JP" sz="3500" b="1" dirty="0">
              <a:latin typeface="游ゴシック" panose="020B0400000000000000" pitchFamily="50" charset="-128"/>
              <a:ea typeface="游ゴシック" panose="020B0400000000000000" pitchFamily="50" charset="-128"/>
            </a:endParaRPr>
          </a:p>
          <a:p>
            <a:pPr eaLnBrk="1" hangingPunct="1"/>
            <a:r>
              <a:rPr lang="ja-JP" altLang="en-US" sz="3500" b="1" dirty="0">
                <a:latin typeface="游ゴシック" panose="020B0400000000000000" pitchFamily="50" charset="-128"/>
                <a:ea typeface="游ゴシック" panose="020B0400000000000000" pitchFamily="50" charset="-128"/>
              </a:rPr>
              <a:t>表面部分で特定の異なる機能を担っている➔「</a:t>
            </a:r>
            <a:r>
              <a:rPr lang="ja-JP" altLang="en-US" sz="3500" b="1" dirty="0">
                <a:solidFill>
                  <a:srgbClr val="FF0000"/>
                </a:solidFill>
                <a:latin typeface="游ゴシック" panose="020B0400000000000000" pitchFamily="50" charset="-128"/>
                <a:ea typeface="游ゴシック" panose="020B0400000000000000" pitchFamily="50" charset="-128"/>
              </a:rPr>
              <a:t>脳機能局在</a:t>
            </a:r>
            <a:r>
              <a:rPr lang="ja-JP" altLang="en-US" sz="3500" b="1" dirty="0">
                <a:latin typeface="游ゴシック" panose="020B0400000000000000" pitchFamily="50" charset="-128"/>
                <a:ea typeface="游ゴシック" panose="020B0400000000000000" pitchFamily="50" charset="-128"/>
              </a:rPr>
              <a:t>」と呼ぶ。</a:t>
            </a:r>
          </a:p>
        </p:txBody>
      </p:sp>
      <p:sp>
        <p:nvSpPr>
          <p:cNvPr id="12" name="テキスト ボックス 11"/>
          <p:cNvSpPr txBox="1"/>
          <p:nvPr/>
        </p:nvSpPr>
        <p:spPr>
          <a:xfrm>
            <a:off x="11658600" y="6457890"/>
            <a:ext cx="533400" cy="400110"/>
          </a:xfrm>
          <a:prstGeom prst="rect">
            <a:avLst/>
          </a:prstGeom>
          <a:noFill/>
        </p:spPr>
        <p:txBody>
          <a:bodyPr wrap="square" rtlCol="0">
            <a:spAutoFit/>
          </a:bodyPr>
          <a:lstStyle/>
          <a:p>
            <a:pPr algn="ctr"/>
            <a:r>
              <a:rPr lang="en-US" altLang="ja-JP" sz="2000" b="1" dirty="0"/>
              <a:t>5</a:t>
            </a:r>
            <a:endParaRPr kumimoji="1" lang="ja-JP" altLang="en-US" sz="2000" b="1" dirty="0"/>
          </a:p>
        </p:txBody>
      </p:sp>
    </p:spTree>
    <p:extLst>
      <p:ext uri="{BB962C8B-B14F-4D97-AF65-F5344CB8AC3E}">
        <p14:creationId xmlns:p14="http://schemas.microsoft.com/office/powerpoint/2010/main" val="950631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5092158" y="191941"/>
            <a:ext cx="2054409" cy="584775"/>
          </a:xfrm>
          <a:prstGeom prst="rect">
            <a:avLst/>
          </a:prstGeom>
        </p:spPr>
        <p:txBody>
          <a:bodyPr wrap="none">
            <a:spAutoFit/>
          </a:bodyPr>
          <a:lstStyle/>
          <a:p>
            <a:pPr algn="ctr"/>
            <a:r>
              <a:rPr lang="en-US" altLang="ja-JP" sz="3200" b="1" spc="-385" dirty="0" err="1">
                <a:latin typeface="GungsuhChe" panose="02030609000101010101" pitchFamily="49" charset="-127"/>
                <a:ea typeface="GungsuhChe" panose="02030609000101010101" pitchFamily="49" charset="-127"/>
              </a:rPr>
              <a:t>BRAIN:Awards</a:t>
            </a:r>
            <a:endParaRPr lang="ja-JP" altLang="en-US" sz="3200" b="1" dirty="0">
              <a:latin typeface="GungsuhChe" panose="02030609000101010101" pitchFamily="49" charset="-127"/>
              <a:ea typeface="GungsuhChe" panose="02030609000101010101" pitchFamily="49" charset="-127"/>
            </a:endParaRPr>
          </a:p>
        </p:txBody>
      </p:sp>
      <p:sp>
        <p:nvSpPr>
          <p:cNvPr id="86" name="object 3"/>
          <p:cNvSpPr/>
          <p:nvPr/>
        </p:nvSpPr>
        <p:spPr>
          <a:xfrm>
            <a:off x="0" y="6137827"/>
            <a:ext cx="2868699" cy="731519"/>
          </a:xfrm>
          <a:prstGeom prst="rect">
            <a:avLst/>
          </a:prstGeom>
          <a:blipFill>
            <a:blip r:embed="rId3" cstate="print"/>
            <a:stretch>
              <a:fillRect/>
            </a:stretch>
          </a:blipFill>
        </p:spPr>
        <p:txBody>
          <a:bodyPr wrap="square" lIns="0" tIns="0" rIns="0" bIns="0" rtlCol="0"/>
          <a:lstStyle/>
          <a:p>
            <a:endParaRPr/>
          </a:p>
        </p:txBody>
      </p:sp>
      <p:sp>
        <p:nvSpPr>
          <p:cNvPr id="97" name="object 5"/>
          <p:cNvSpPr/>
          <p:nvPr/>
        </p:nvSpPr>
        <p:spPr>
          <a:xfrm>
            <a:off x="1434349" y="997622"/>
            <a:ext cx="5800344" cy="3435096"/>
          </a:xfrm>
          <a:prstGeom prst="rect">
            <a:avLst/>
          </a:prstGeom>
          <a:blipFill>
            <a:blip r:embed="rId4" cstate="print"/>
            <a:stretch>
              <a:fillRect/>
            </a:stretch>
          </a:blipFill>
        </p:spPr>
        <p:txBody>
          <a:bodyPr wrap="square" lIns="0" tIns="0" rIns="0" bIns="0" rtlCol="0"/>
          <a:lstStyle/>
          <a:p>
            <a:endParaRPr/>
          </a:p>
        </p:txBody>
      </p:sp>
      <p:sp>
        <p:nvSpPr>
          <p:cNvPr id="98" name="object 6"/>
          <p:cNvSpPr/>
          <p:nvPr/>
        </p:nvSpPr>
        <p:spPr>
          <a:xfrm>
            <a:off x="7541633" y="543697"/>
            <a:ext cx="4357924" cy="1621189"/>
          </a:xfrm>
          <a:prstGeom prst="rect">
            <a:avLst/>
          </a:prstGeom>
          <a:blipFill>
            <a:blip r:embed="rId5" cstate="print"/>
            <a:stretch>
              <a:fillRect/>
            </a:stretch>
          </a:blipFill>
        </p:spPr>
        <p:txBody>
          <a:bodyPr wrap="square" lIns="0" tIns="0" rIns="0" bIns="0" rtlCol="0"/>
          <a:lstStyle/>
          <a:p>
            <a:endParaRPr/>
          </a:p>
        </p:txBody>
      </p:sp>
      <p:sp>
        <p:nvSpPr>
          <p:cNvPr id="99" name="object 7"/>
          <p:cNvSpPr/>
          <p:nvPr/>
        </p:nvSpPr>
        <p:spPr>
          <a:xfrm>
            <a:off x="7538248" y="2480955"/>
            <a:ext cx="2492300" cy="1856600"/>
          </a:xfrm>
          <a:prstGeom prst="rect">
            <a:avLst/>
          </a:prstGeom>
          <a:blipFill>
            <a:blip r:embed="rId6" cstate="print"/>
            <a:stretch>
              <a:fillRect/>
            </a:stretch>
          </a:blipFill>
        </p:spPr>
        <p:txBody>
          <a:bodyPr wrap="square" lIns="0" tIns="0" rIns="0" bIns="0" rtlCol="0"/>
          <a:lstStyle/>
          <a:p>
            <a:endParaRPr/>
          </a:p>
        </p:txBody>
      </p:sp>
      <p:graphicFrame>
        <p:nvGraphicFramePr>
          <p:cNvPr id="100" name="object 8"/>
          <p:cNvGraphicFramePr>
            <a:graphicFrameLocks noGrp="1"/>
          </p:cNvGraphicFramePr>
          <p:nvPr>
            <p:extLst>
              <p:ext uri="{D42A27DB-BD31-4B8C-83A1-F6EECF244321}">
                <p14:modId xmlns:p14="http://schemas.microsoft.com/office/powerpoint/2010/main" val="855270813"/>
              </p:ext>
            </p:extLst>
          </p:nvPr>
        </p:nvGraphicFramePr>
        <p:xfrm>
          <a:off x="3020149" y="4653625"/>
          <a:ext cx="7010399" cy="1481455"/>
        </p:xfrm>
        <a:graphic>
          <a:graphicData uri="http://schemas.openxmlformats.org/drawingml/2006/table">
            <a:tbl>
              <a:tblPr firstRow="1" bandRow="1">
                <a:tableStyleId>{2D5ABB26-0587-4C30-8999-92F81FD0307C}</a:tableStyleId>
              </a:tblPr>
              <a:tblGrid>
                <a:gridCol w="2336800">
                  <a:extLst>
                    <a:ext uri="{9D8B030D-6E8A-4147-A177-3AD203B41FA5}">
                      <a16:colId xmlns:a16="http://schemas.microsoft.com/office/drawing/2014/main" val="20000"/>
                    </a:ext>
                  </a:extLst>
                </a:gridCol>
                <a:gridCol w="1720214">
                  <a:extLst>
                    <a:ext uri="{9D8B030D-6E8A-4147-A177-3AD203B41FA5}">
                      <a16:colId xmlns:a16="http://schemas.microsoft.com/office/drawing/2014/main" val="20001"/>
                    </a:ext>
                  </a:extLst>
                </a:gridCol>
                <a:gridCol w="2953385">
                  <a:extLst>
                    <a:ext uri="{9D8B030D-6E8A-4147-A177-3AD203B41FA5}">
                      <a16:colId xmlns:a16="http://schemas.microsoft.com/office/drawing/2014/main" val="20002"/>
                    </a:ext>
                  </a:extLst>
                </a:gridCol>
              </a:tblGrid>
              <a:tr h="370840">
                <a:tc>
                  <a:txBody>
                    <a:bodyPr/>
                    <a:lstStyle/>
                    <a:p>
                      <a:pPr>
                        <a:lnSpc>
                          <a:spcPct val="100000"/>
                        </a:lnSpc>
                      </a:pPr>
                      <a:endParaRPr sz="2000" dirty="0">
                        <a:latin typeface="游ゴシック" panose="020B0400000000000000" pitchFamily="50" charset="-128"/>
                        <a:ea typeface="游ゴシック" panose="020B0400000000000000" pitchFamily="50" charset="-128"/>
                        <a:cs typeface="Times New Roman"/>
                      </a:endParaRPr>
                    </a:p>
                  </a:txBody>
                  <a:tcPr marL="0" marR="0" marT="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nSpc>
                          <a:spcPct val="100000"/>
                        </a:lnSpc>
                        <a:spcBef>
                          <a:spcPts val="240"/>
                        </a:spcBef>
                      </a:pPr>
                      <a:r>
                        <a:rPr sz="1800" b="1" spc="-95" dirty="0">
                          <a:latin typeface="游ゴシック" panose="020B0400000000000000" pitchFamily="50" charset="-128"/>
                          <a:ea typeface="游ゴシック" panose="020B0400000000000000" pitchFamily="50" charset="-128"/>
                          <a:cs typeface="Arial"/>
                        </a:rPr>
                        <a:t>New</a:t>
                      </a:r>
                      <a:r>
                        <a:rPr sz="1800" b="1" spc="-114" dirty="0">
                          <a:latin typeface="游ゴシック" panose="020B0400000000000000" pitchFamily="50" charset="-128"/>
                          <a:ea typeface="游ゴシック" panose="020B0400000000000000" pitchFamily="50" charset="-128"/>
                          <a:cs typeface="Arial"/>
                        </a:rPr>
                        <a:t> </a:t>
                      </a:r>
                      <a:r>
                        <a:rPr sz="1800" b="1" spc="-125" dirty="0">
                          <a:latin typeface="游ゴシック" panose="020B0400000000000000" pitchFamily="50" charset="-128"/>
                          <a:ea typeface="游ゴシック" panose="020B0400000000000000" pitchFamily="50" charset="-128"/>
                          <a:cs typeface="Arial"/>
                        </a:rPr>
                        <a:t>(FY2017)</a:t>
                      </a:r>
                      <a:endParaRPr sz="180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nSpc>
                          <a:spcPct val="100000"/>
                        </a:lnSpc>
                        <a:spcBef>
                          <a:spcPts val="240"/>
                        </a:spcBef>
                      </a:pPr>
                      <a:r>
                        <a:rPr sz="1800" b="1" spc="-180" dirty="0">
                          <a:latin typeface="游ゴシック" panose="020B0400000000000000" pitchFamily="50" charset="-128"/>
                          <a:ea typeface="游ゴシック" panose="020B0400000000000000" pitchFamily="50" charset="-128"/>
                          <a:cs typeface="Arial"/>
                        </a:rPr>
                        <a:t>Since </a:t>
                      </a:r>
                      <a:r>
                        <a:rPr sz="1800" b="1" spc="-190" dirty="0">
                          <a:latin typeface="游ゴシック" panose="020B0400000000000000" pitchFamily="50" charset="-128"/>
                          <a:ea typeface="游ゴシック" panose="020B0400000000000000" pitchFamily="50" charset="-128"/>
                          <a:cs typeface="Arial"/>
                        </a:rPr>
                        <a:t>BRAIN </a:t>
                      </a:r>
                      <a:r>
                        <a:rPr sz="1800" b="1" spc="-185" dirty="0">
                          <a:latin typeface="游ゴシック" panose="020B0400000000000000" pitchFamily="50" charset="-128"/>
                          <a:ea typeface="游ゴシック" panose="020B0400000000000000" pitchFamily="50" charset="-128"/>
                          <a:cs typeface="Arial"/>
                        </a:rPr>
                        <a:t>Began</a:t>
                      </a:r>
                      <a:r>
                        <a:rPr sz="1800" b="1" spc="-265" dirty="0">
                          <a:latin typeface="游ゴシック" panose="020B0400000000000000" pitchFamily="50" charset="-128"/>
                          <a:ea typeface="游ゴシック" panose="020B0400000000000000" pitchFamily="50" charset="-128"/>
                          <a:cs typeface="Arial"/>
                        </a:rPr>
                        <a:t> </a:t>
                      </a:r>
                      <a:r>
                        <a:rPr sz="1800" b="1" spc="-125" dirty="0">
                          <a:latin typeface="游ゴシック" panose="020B0400000000000000" pitchFamily="50" charset="-128"/>
                          <a:ea typeface="游ゴシック" panose="020B0400000000000000" pitchFamily="50" charset="-128"/>
                          <a:cs typeface="Arial"/>
                        </a:rPr>
                        <a:t>(FY2014)</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0"/>
                  </a:ext>
                </a:extLst>
              </a:tr>
              <a:tr h="370205">
                <a:tc>
                  <a:txBody>
                    <a:bodyPr/>
                    <a:lstStyle/>
                    <a:p>
                      <a:pPr marL="97790">
                        <a:lnSpc>
                          <a:spcPct val="100000"/>
                        </a:lnSpc>
                        <a:spcBef>
                          <a:spcPts val="240"/>
                        </a:spcBef>
                      </a:pPr>
                      <a:r>
                        <a:rPr sz="1800" spc="-65" dirty="0">
                          <a:latin typeface="游ゴシック" panose="020B0400000000000000" pitchFamily="50" charset="-128"/>
                          <a:ea typeface="游ゴシック" panose="020B0400000000000000" pitchFamily="50" charset="-128"/>
                          <a:cs typeface="Arial"/>
                        </a:rPr>
                        <a:t>Number</a:t>
                      </a:r>
                      <a:r>
                        <a:rPr sz="1800" spc="-110" dirty="0">
                          <a:latin typeface="游ゴシック" panose="020B0400000000000000" pitchFamily="50" charset="-128"/>
                          <a:ea typeface="游ゴシック" panose="020B0400000000000000" pitchFamily="50" charset="-128"/>
                          <a:cs typeface="Arial"/>
                        </a:rPr>
                        <a:t> </a:t>
                      </a:r>
                      <a:r>
                        <a:rPr sz="1800" spc="-100" dirty="0">
                          <a:latin typeface="游ゴシック" panose="020B0400000000000000" pitchFamily="50" charset="-128"/>
                          <a:ea typeface="游ゴシック" panose="020B0400000000000000" pitchFamily="50" charset="-128"/>
                          <a:cs typeface="Arial"/>
                        </a:rPr>
                        <a:t>awards</a:t>
                      </a:r>
                      <a:endParaRPr sz="180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110</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345</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1"/>
                  </a:ext>
                </a:extLst>
              </a:tr>
              <a:tr h="370205">
                <a:tc>
                  <a:txBody>
                    <a:bodyPr/>
                    <a:lstStyle/>
                    <a:p>
                      <a:pPr marL="97790">
                        <a:lnSpc>
                          <a:spcPct val="100000"/>
                        </a:lnSpc>
                        <a:spcBef>
                          <a:spcPts val="240"/>
                        </a:spcBef>
                      </a:pPr>
                      <a:r>
                        <a:rPr sz="1800" spc="-65" dirty="0">
                          <a:latin typeface="游ゴシック" panose="020B0400000000000000" pitchFamily="50" charset="-128"/>
                          <a:ea typeface="游ゴシック" panose="020B0400000000000000" pitchFamily="50" charset="-128"/>
                          <a:cs typeface="Arial"/>
                        </a:rPr>
                        <a:t>Number</a:t>
                      </a:r>
                      <a:r>
                        <a:rPr sz="1800" spc="-120" dirty="0">
                          <a:latin typeface="游ゴシック" panose="020B0400000000000000" pitchFamily="50" charset="-128"/>
                          <a:ea typeface="游ゴシック" panose="020B0400000000000000" pitchFamily="50" charset="-128"/>
                          <a:cs typeface="Arial"/>
                        </a:rPr>
                        <a:t> </a:t>
                      </a:r>
                      <a:r>
                        <a:rPr sz="1800" spc="-70" dirty="0">
                          <a:latin typeface="游ゴシック" panose="020B0400000000000000" pitchFamily="50" charset="-128"/>
                          <a:ea typeface="游ゴシック" panose="020B0400000000000000" pitchFamily="50" charset="-128"/>
                          <a:cs typeface="Arial"/>
                        </a:rPr>
                        <a:t>investigators</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178</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504</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2"/>
                  </a:ext>
                </a:extLst>
              </a:tr>
              <a:tr h="370205">
                <a:tc>
                  <a:txBody>
                    <a:bodyPr/>
                    <a:lstStyle/>
                    <a:p>
                      <a:pPr marL="97790">
                        <a:lnSpc>
                          <a:spcPct val="100000"/>
                        </a:lnSpc>
                        <a:spcBef>
                          <a:spcPts val="235"/>
                        </a:spcBef>
                      </a:pPr>
                      <a:r>
                        <a:rPr sz="1800" spc="-60" dirty="0">
                          <a:latin typeface="游ゴシック" panose="020B0400000000000000" pitchFamily="50" charset="-128"/>
                          <a:ea typeface="游ゴシック" panose="020B0400000000000000" pitchFamily="50" charset="-128"/>
                          <a:cs typeface="Arial"/>
                        </a:rPr>
                        <a:t>Investment</a:t>
                      </a:r>
                      <a:endParaRPr sz="1800">
                        <a:latin typeface="游ゴシック" panose="020B0400000000000000" pitchFamily="50" charset="-128"/>
                        <a:ea typeface="游ゴシック" panose="020B0400000000000000" pitchFamily="50" charset="-128"/>
                        <a:cs typeface="Arial"/>
                      </a:endParaRPr>
                    </a:p>
                  </a:txBody>
                  <a:tcPr marL="0" marR="0" marT="29845"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35"/>
                        </a:spcBef>
                      </a:pPr>
                      <a:r>
                        <a:rPr sz="1800" spc="-65" dirty="0">
                          <a:latin typeface="游ゴシック" panose="020B0400000000000000" pitchFamily="50" charset="-128"/>
                          <a:ea typeface="游ゴシック" panose="020B0400000000000000" pitchFamily="50" charset="-128"/>
                          <a:cs typeface="Arial"/>
                        </a:rPr>
                        <a:t>$169.6M</a:t>
                      </a:r>
                      <a:endParaRPr sz="1800">
                        <a:latin typeface="游ゴシック" panose="020B0400000000000000" pitchFamily="50" charset="-128"/>
                        <a:ea typeface="游ゴシック" panose="020B0400000000000000" pitchFamily="50" charset="-128"/>
                        <a:cs typeface="Arial"/>
                      </a:endParaRPr>
                    </a:p>
                  </a:txBody>
                  <a:tcPr marL="0" marR="0" marT="29845"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35"/>
                        </a:spcBef>
                      </a:pPr>
                      <a:r>
                        <a:rPr sz="1800" spc="-65" dirty="0">
                          <a:latin typeface="游ゴシック" panose="020B0400000000000000" pitchFamily="50" charset="-128"/>
                          <a:ea typeface="游ゴシック" panose="020B0400000000000000" pitchFamily="50" charset="-128"/>
                          <a:cs typeface="Arial"/>
                        </a:rPr>
                        <a:t>$548.3M</a:t>
                      </a:r>
                      <a:endParaRPr sz="1800" dirty="0">
                        <a:latin typeface="游ゴシック" panose="020B0400000000000000" pitchFamily="50" charset="-128"/>
                        <a:ea typeface="游ゴシック" panose="020B0400000000000000" pitchFamily="50" charset="-128"/>
                        <a:cs typeface="Arial"/>
                      </a:endParaRPr>
                    </a:p>
                  </a:txBody>
                  <a:tcPr marL="0" marR="0" marT="29845"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2353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0" name="object 4"/>
          <p:cNvSpPr txBox="1">
            <a:spLocks/>
          </p:cNvSpPr>
          <p:nvPr/>
        </p:nvSpPr>
        <p:spPr>
          <a:xfrm>
            <a:off x="1828799" y="444601"/>
            <a:ext cx="8550877" cy="948978"/>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3600" spc="-330" dirty="0">
                <a:latin typeface="GungsuhChe" panose="02030609000101010101" pitchFamily="49" charset="-127"/>
                <a:ea typeface="GungsuhChe" panose="02030609000101010101" pitchFamily="49" charset="-127"/>
              </a:rPr>
              <a:t>BRAIN </a:t>
            </a:r>
            <a:r>
              <a:rPr lang="en-US" sz="3600" spc="-254" dirty="0">
                <a:latin typeface="GungsuhChe" panose="02030609000101010101" pitchFamily="49" charset="-127"/>
                <a:ea typeface="GungsuhChe" panose="02030609000101010101" pitchFamily="49" charset="-127"/>
              </a:rPr>
              <a:t>Competing </a:t>
            </a:r>
            <a:r>
              <a:rPr lang="en-US" sz="3600" spc="-160" dirty="0">
                <a:latin typeface="GungsuhChe" panose="02030609000101010101" pitchFamily="49" charset="-127"/>
                <a:ea typeface="GungsuhChe" panose="02030609000101010101" pitchFamily="49" charset="-127"/>
              </a:rPr>
              <a:t>$</a:t>
            </a:r>
            <a:r>
              <a:rPr lang="en-US" sz="3600" spc="55" dirty="0">
                <a:latin typeface="GungsuhChe" panose="02030609000101010101" pitchFamily="49" charset="-127"/>
                <a:ea typeface="GungsuhChe" panose="02030609000101010101" pitchFamily="49" charset="-127"/>
              </a:rPr>
              <a:t> </a:t>
            </a:r>
            <a:r>
              <a:rPr lang="en-US" sz="3600" spc="-210" dirty="0">
                <a:latin typeface="GungsuhChe" panose="02030609000101010101" pitchFamily="49" charset="-127"/>
                <a:ea typeface="GungsuhChe" panose="02030609000101010101" pitchFamily="49" charset="-127"/>
              </a:rPr>
              <a:t>Available</a:t>
            </a:r>
          </a:p>
          <a:p>
            <a:pPr marL="12700">
              <a:lnSpc>
                <a:spcPct val="100000"/>
              </a:lnSpc>
              <a:spcBef>
                <a:spcPts val="100"/>
              </a:spcBef>
            </a:pPr>
            <a:r>
              <a:rPr lang="en-US" sz="2400" spc="-130" dirty="0">
                <a:latin typeface="GungsuhChe" panose="02030609000101010101" pitchFamily="49" charset="-127"/>
                <a:ea typeface="GungsuhChe" panose="02030609000101010101" pitchFamily="49" charset="-127"/>
              </a:rPr>
              <a:t>(dollars </a:t>
            </a:r>
            <a:r>
              <a:rPr lang="en-US" sz="2400" spc="-110" dirty="0">
                <a:latin typeface="GungsuhChe" panose="02030609000101010101" pitchFamily="49" charset="-127"/>
                <a:ea typeface="GungsuhChe" panose="02030609000101010101" pitchFamily="49" charset="-127"/>
              </a:rPr>
              <a:t>in</a:t>
            </a:r>
            <a:r>
              <a:rPr lang="en-US" sz="2400" spc="-160" dirty="0">
                <a:latin typeface="GungsuhChe" panose="02030609000101010101" pitchFamily="49" charset="-127"/>
                <a:ea typeface="GungsuhChe" panose="02030609000101010101" pitchFamily="49" charset="-127"/>
              </a:rPr>
              <a:t> </a:t>
            </a:r>
            <a:r>
              <a:rPr lang="en-US" sz="2400" spc="-120" dirty="0">
                <a:latin typeface="GungsuhChe" panose="02030609000101010101" pitchFamily="49" charset="-127"/>
                <a:ea typeface="GungsuhChe" panose="02030609000101010101" pitchFamily="49" charset="-127"/>
              </a:rPr>
              <a:t>millions)</a:t>
            </a:r>
            <a:endParaRPr lang="en-US" sz="2400" dirty="0">
              <a:latin typeface="GungsuhChe" panose="02030609000101010101" pitchFamily="49" charset="-127"/>
              <a:ea typeface="GungsuhChe" panose="02030609000101010101" pitchFamily="49" charset="-127"/>
            </a:endParaRPr>
          </a:p>
        </p:txBody>
      </p:sp>
      <p:graphicFrame>
        <p:nvGraphicFramePr>
          <p:cNvPr id="11" name="object 5"/>
          <p:cNvGraphicFramePr>
            <a:graphicFrameLocks noGrp="1"/>
          </p:cNvGraphicFramePr>
          <p:nvPr>
            <p:extLst>
              <p:ext uri="{D42A27DB-BD31-4B8C-83A1-F6EECF244321}">
                <p14:modId xmlns:p14="http://schemas.microsoft.com/office/powerpoint/2010/main" val="2879540606"/>
              </p:ext>
            </p:extLst>
          </p:nvPr>
        </p:nvGraphicFramePr>
        <p:xfrm>
          <a:off x="694413" y="1408259"/>
          <a:ext cx="10803173" cy="5211070"/>
        </p:xfrm>
        <a:graphic>
          <a:graphicData uri="http://schemas.openxmlformats.org/drawingml/2006/table">
            <a:tbl>
              <a:tblPr firstRow="1" bandRow="1">
                <a:tableStyleId>{2D5ABB26-0587-4C30-8999-92F81FD0307C}</a:tableStyleId>
              </a:tblPr>
              <a:tblGrid>
                <a:gridCol w="1621151">
                  <a:extLst>
                    <a:ext uri="{9D8B030D-6E8A-4147-A177-3AD203B41FA5}">
                      <a16:colId xmlns:a16="http://schemas.microsoft.com/office/drawing/2014/main" val="20000"/>
                    </a:ext>
                  </a:extLst>
                </a:gridCol>
                <a:gridCol w="1212884">
                  <a:extLst>
                    <a:ext uri="{9D8B030D-6E8A-4147-A177-3AD203B41FA5}">
                      <a16:colId xmlns:a16="http://schemas.microsoft.com/office/drawing/2014/main" val="20001"/>
                    </a:ext>
                  </a:extLst>
                </a:gridCol>
                <a:gridCol w="1294698">
                  <a:extLst>
                    <a:ext uri="{9D8B030D-6E8A-4147-A177-3AD203B41FA5}">
                      <a16:colId xmlns:a16="http://schemas.microsoft.com/office/drawing/2014/main" val="20002"/>
                    </a:ext>
                  </a:extLst>
                </a:gridCol>
                <a:gridCol w="1294698">
                  <a:extLst>
                    <a:ext uri="{9D8B030D-6E8A-4147-A177-3AD203B41FA5}">
                      <a16:colId xmlns:a16="http://schemas.microsoft.com/office/drawing/2014/main" val="20003"/>
                    </a:ext>
                  </a:extLst>
                </a:gridCol>
                <a:gridCol w="1288343">
                  <a:extLst>
                    <a:ext uri="{9D8B030D-6E8A-4147-A177-3AD203B41FA5}">
                      <a16:colId xmlns:a16="http://schemas.microsoft.com/office/drawing/2014/main" val="20004"/>
                    </a:ext>
                  </a:extLst>
                </a:gridCol>
                <a:gridCol w="1455144">
                  <a:extLst>
                    <a:ext uri="{9D8B030D-6E8A-4147-A177-3AD203B41FA5}">
                      <a16:colId xmlns:a16="http://schemas.microsoft.com/office/drawing/2014/main" val="20005"/>
                    </a:ext>
                  </a:extLst>
                </a:gridCol>
                <a:gridCol w="1323291">
                  <a:extLst>
                    <a:ext uri="{9D8B030D-6E8A-4147-A177-3AD203B41FA5}">
                      <a16:colId xmlns:a16="http://schemas.microsoft.com/office/drawing/2014/main" val="20006"/>
                    </a:ext>
                  </a:extLst>
                </a:gridCol>
                <a:gridCol w="1312964">
                  <a:extLst>
                    <a:ext uri="{9D8B030D-6E8A-4147-A177-3AD203B41FA5}">
                      <a16:colId xmlns:a16="http://schemas.microsoft.com/office/drawing/2014/main" val="20007"/>
                    </a:ext>
                  </a:extLst>
                </a:gridCol>
              </a:tblGrid>
              <a:tr h="881640">
                <a:tc>
                  <a:txBody>
                    <a:bodyPr/>
                    <a:lstStyle/>
                    <a:p>
                      <a:pPr marL="52069">
                        <a:lnSpc>
                          <a:spcPts val="1810"/>
                        </a:lnSpc>
                      </a:pPr>
                      <a:r>
                        <a:rPr sz="1600" b="1" spc="-175" dirty="0">
                          <a:latin typeface="游ゴシック" panose="020B0400000000000000" pitchFamily="50" charset="-128"/>
                          <a:ea typeface="游ゴシック" panose="020B0400000000000000" pitchFamily="50" charset="-128"/>
                          <a:cs typeface="Arial"/>
                        </a:rPr>
                        <a:t>Sources</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67640">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2014</a:t>
                      </a:r>
                      <a:endParaRPr sz="1600" dirty="0">
                        <a:latin typeface="游ゴシック" panose="020B0400000000000000" pitchFamily="50" charset="-128"/>
                        <a:ea typeface="游ゴシック" panose="020B0400000000000000" pitchFamily="50" charset="-128"/>
                        <a:cs typeface="Arial"/>
                      </a:endParaRPr>
                    </a:p>
                    <a:p>
                      <a:pPr marL="225425">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222885">
                        <a:lnSpc>
                          <a:spcPts val="1600"/>
                        </a:lnSpc>
                      </a:pPr>
                      <a:r>
                        <a:rPr sz="1600" b="1" spc="-140" dirty="0">
                          <a:latin typeface="游ゴシック" panose="020B0400000000000000" pitchFamily="50" charset="-128"/>
                          <a:ea typeface="游ゴシック" panose="020B0400000000000000" pitchFamily="50" charset="-128"/>
                          <a:cs typeface="Arial"/>
                        </a:rPr>
                        <a:t>FY2015</a:t>
                      </a:r>
                      <a:endParaRPr sz="1600" dirty="0">
                        <a:latin typeface="游ゴシック" panose="020B0400000000000000" pitchFamily="50" charset="-128"/>
                        <a:ea typeface="游ゴシック" panose="020B0400000000000000" pitchFamily="50" charset="-128"/>
                        <a:cs typeface="Arial"/>
                      </a:endParaRPr>
                    </a:p>
                    <a:p>
                      <a:pPr marL="25781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97485">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2016</a:t>
                      </a:r>
                      <a:endParaRPr sz="1600" dirty="0">
                        <a:latin typeface="游ゴシック" panose="020B0400000000000000" pitchFamily="50" charset="-128"/>
                        <a:ea typeface="游ゴシック" panose="020B0400000000000000" pitchFamily="50" charset="-128"/>
                        <a:cs typeface="Arial"/>
                      </a:endParaRPr>
                    </a:p>
                    <a:p>
                      <a:pPr marL="25527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94310">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2017</a:t>
                      </a:r>
                      <a:endParaRPr sz="1600" dirty="0">
                        <a:latin typeface="游ゴシック" panose="020B0400000000000000" pitchFamily="50" charset="-128"/>
                        <a:ea typeface="游ゴシック" panose="020B0400000000000000" pitchFamily="50" charset="-128"/>
                        <a:cs typeface="Arial"/>
                      </a:endParaRPr>
                    </a:p>
                    <a:p>
                      <a:pPr marL="252095">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1430" algn="ctr">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0" dirty="0">
                          <a:latin typeface="游ゴシック" panose="020B0400000000000000" pitchFamily="50" charset="-128"/>
                          <a:ea typeface="游ゴシック" panose="020B0400000000000000" pitchFamily="50" charset="-128"/>
                          <a:cs typeface="Arial"/>
                        </a:rPr>
                        <a:t> 2018</a:t>
                      </a:r>
                      <a:endParaRPr sz="1600" dirty="0">
                        <a:latin typeface="游ゴシック" panose="020B0400000000000000" pitchFamily="50" charset="-128"/>
                        <a:ea typeface="游ゴシック" panose="020B0400000000000000" pitchFamily="50" charset="-128"/>
                        <a:cs typeface="Arial"/>
                      </a:endParaRPr>
                    </a:p>
                    <a:p>
                      <a:pPr marL="9525" algn="ctr">
                        <a:lnSpc>
                          <a:spcPts val="1710"/>
                        </a:lnSpc>
                      </a:pPr>
                      <a:r>
                        <a:rPr sz="1600" b="1" spc="-135" dirty="0">
                          <a:latin typeface="游ゴシック" panose="020B0400000000000000" pitchFamily="50" charset="-128"/>
                          <a:ea typeface="游ゴシック" panose="020B0400000000000000" pitchFamily="50" charset="-128"/>
                          <a:cs typeface="Arial"/>
                        </a:rPr>
                        <a:t>Pres.</a:t>
                      </a:r>
                      <a:r>
                        <a:rPr sz="1600" b="1" spc="-114" dirty="0">
                          <a:latin typeface="游ゴシック" panose="020B0400000000000000" pitchFamily="50" charset="-128"/>
                          <a:ea typeface="游ゴシック" panose="020B0400000000000000" pitchFamily="50" charset="-128"/>
                          <a:cs typeface="Arial"/>
                        </a:rPr>
                        <a:t> </a:t>
                      </a:r>
                      <a:r>
                        <a:rPr sz="1600" b="1" spc="-140" dirty="0">
                          <a:latin typeface="游ゴシック" panose="020B0400000000000000" pitchFamily="50" charset="-128"/>
                          <a:ea typeface="游ゴシック" panose="020B0400000000000000" pitchFamily="50" charset="-128"/>
                          <a:cs typeface="Arial"/>
                        </a:rPr>
                        <a:t>Budget</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203835">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66700">
                        <a:lnSpc>
                          <a:spcPts val="1710"/>
                        </a:lnSpc>
                      </a:pPr>
                      <a:r>
                        <a:rPr sz="1600" b="1" spc="-150" dirty="0">
                          <a:latin typeface="游ゴシック" panose="020B0400000000000000" pitchFamily="50" charset="-128"/>
                          <a:ea typeface="游ゴシック" panose="020B0400000000000000" pitchFamily="50" charset="-128"/>
                          <a:cs typeface="Arial"/>
                        </a:rPr>
                        <a:t>House</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200660">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40665">
                        <a:lnSpc>
                          <a:spcPts val="1710"/>
                        </a:lnSpc>
                      </a:pPr>
                      <a:r>
                        <a:rPr sz="1600" b="1" spc="-125" dirty="0">
                          <a:latin typeface="游ゴシック" panose="020B0400000000000000" pitchFamily="50" charset="-128"/>
                          <a:ea typeface="游ゴシック" panose="020B0400000000000000" pitchFamily="50" charset="-128"/>
                          <a:cs typeface="Arial"/>
                        </a:rPr>
                        <a:t>Senate</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0"/>
                  </a:ext>
                </a:extLst>
              </a:tr>
              <a:tr h="304800">
                <a:tc>
                  <a:txBody>
                    <a:bodyPr/>
                    <a:lstStyle/>
                    <a:p>
                      <a:pPr marL="52069">
                        <a:lnSpc>
                          <a:spcPct val="100000"/>
                        </a:lnSpc>
                        <a:spcBef>
                          <a:spcPts val="15"/>
                        </a:spcBef>
                      </a:pPr>
                      <a:r>
                        <a:rPr sz="1400" spc="-155" dirty="0">
                          <a:latin typeface="游ゴシック" panose="020B0400000000000000" pitchFamily="50" charset="-128"/>
                          <a:ea typeface="游ゴシック" panose="020B0400000000000000" pitchFamily="50" charset="-128"/>
                          <a:cs typeface="Arial"/>
                        </a:rPr>
                        <a:t>IC </a:t>
                      </a:r>
                      <a:r>
                        <a:rPr sz="1400" spc="-140" dirty="0">
                          <a:latin typeface="游ゴシック" panose="020B0400000000000000" pitchFamily="50" charset="-128"/>
                          <a:ea typeface="游ゴシック" panose="020B0400000000000000" pitchFamily="50" charset="-128"/>
                          <a:cs typeface="Arial"/>
                        </a:rPr>
                        <a:t>BRAIN</a:t>
                      </a:r>
                      <a:r>
                        <a:rPr sz="1400" spc="-270" dirty="0">
                          <a:latin typeface="游ゴシック" panose="020B0400000000000000" pitchFamily="50" charset="-128"/>
                          <a:ea typeface="游ゴシック" panose="020B0400000000000000" pitchFamily="50" charset="-128"/>
                          <a:cs typeface="Arial"/>
                        </a:rPr>
                        <a:t> </a:t>
                      </a:r>
                      <a:r>
                        <a:rPr sz="1400" spc="-130" dirty="0">
                          <a:latin typeface="游ゴシック" panose="020B0400000000000000" pitchFamily="50" charset="-128"/>
                          <a:ea typeface="游ゴシック" panose="020B0400000000000000" pitchFamily="50" charset="-128"/>
                          <a:cs typeface="Arial"/>
                        </a:rPr>
                        <a:t>Base</a:t>
                      </a:r>
                      <a:endParaRPr sz="1400" dirty="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73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$30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98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$55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2384"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$240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81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$240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$304</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1"/>
                  </a:ext>
                </a:extLst>
              </a:tr>
              <a:tr h="304800">
                <a:tc>
                  <a:txBody>
                    <a:bodyPr/>
                    <a:lstStyle/>
                    <a:p>
                      <a:pPr marL="52069">
                        <a:lnSpc>
                          <a:spcPct val="100000"/>
                        </a:lnSpc>
                        <a:spcBef>
                          <a:spcPts val="15"/>
                        </a:spcBef>
                      </a:pPr>
                      <a:r>
                        <a:rPr sz="1400" spc="-35" dirty="0">
                          <a:latin typeface="游ゴシック" panose="020B0400000000000000" pitchFamily="50" charset="-128"/>
                          <a:ea typeface="游ゴシック" panose="020B0400000000000000" pitchFamily="50" charset="-128"/>
                          <a:cs typeface="Arial"/>
                        </a:rPr>
                        <a:t>Blueprint</a:t>
                      </a:r>
                      <a:endParaRPr sz="140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2667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29209"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2384"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429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87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2"/>
                  </a:ext>
                </a:extLst>
              </a:tr>
              <a:tr h="304800">
                <a:tc>
                  <a:txBody>
                    <a:bodyPr/>
                    <a:lstStyle/>
                    <a:p>
                      <a:pPr marL="52069">
                        <a:lnSpc>
                          <a:spcPct val="100000"/>
                        </a:lnSpc>
                        <a:spcBef>
                          <a:spcPts val="15"/>
                        </a:spcBef>
                      </a:pPr>
                      <a:r>
                        <a:rPr sz="1400" spc="-114" dirty="0">
                          <a:latin typeface="游ゴシック" panose="020B0400000000000000" pitchFamily="50" charset="-128"/>
                          <a:ea typeface="游ゴシック" panose="020B0400000000000000" pitchFamily="50" charset="-128"/>
                          <a:cs typeface="Arial"/>
                        </a:rPr>
                        <a:t>CRCNS/Other</a:t>
                      </a:r>
                      <a:endParaRPr sz="140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794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111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81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3"/>
                  </a:ext>
                </a:extLst>
              </a:tr>
              <a:tr h="447040">
                <a:tc>
                  <a:txBody>
                    <a:bodyPr/>
                    <a:lstStyle/>
                    <a:p>
                      <a:pPr marL="52069" marR="359410">
                        <a:lnSpc>
                          <a:spcPts val="1390"/>
                        </a:lnSpc>
                        <a:spcBef>
                          <a:spcPts val="300"/>
                        </a:spcBef>
                      </a:pPr>
                      <a:r>
                        <a:rPr sz="1400" spc="-45" dirty="0">
                          <a:latin typeface="游ゴシック" panose="020B0400000000000000" pitchFamily="50" charset="-128"/>
                          <a:ea typeface="游ゴシック" panose="020B0400000000000000" pitchFamily="50" charset="-128"/>
                          <a:cs typeface="Arial"/>
                        </a:rPr>
                        <a:t>21</a:t>
                      </a:r>
                      <a:r>
                        <a:rPr sz="1350" spc="-67" baseline="24691" dirty="0">
                          <a:latin typeface="游ゴシック" panose="020B0400000000000000" pitchFamily="50" charset="-128"/>
                          <a:ea typeface="游ゴシック" panose="020B0400000000000000" pitchFamily="50" charset="-128"/>
                          <a:cs typeface="Arial"/>
                        </a:rPr>
                        <a:t>st </a:t>
                      </a:r>
                      <a:r>
                        <a:rPr sz="1400" spc="-60" dirty="0">
                          <a:latin typeface="游ゴシック" panose="020B0400000000000000" pitchFamily="50" charset="-128"/>
                          <a:ea typeface="游ゴシック" panose="020B0400000000000000" pitchFamily="50" charset="-128"/>
                          <a:cs typeface="Arial"/>
                        </a:rPr>
                        <a:t>Century  </a:t>
                      </a:r>
                      <a:r>
                        <a:rPr sz="1400" spc="-114" dirty="0">
                          <a:latin typeface="游ゴシック" panose="020B0400000000000000" pitchFamily="50" charset="-128"/>
                          <a:ea typeface="游ゴシック" panose="020B0400000000000000" pitchFamily="50" charset="-128"/>
                          <a:cs typeface="Arial"/>
                        </a:rPr>
                        <a:t>Cures</a:t>
                      </a:r>
                      <a:endParaRPr sz="1400" dirty="0">
                        <a:latin typeface="游ゴシック" panose="020B0400000000000000" pitchFamily="50" charset="-128"/>
                        <a:ea typeface="游ゴシック" panose="020B0400000000000000" pitchFamily="50" charset="-128"/>
                        <a:cs typeface="Arial"/>
                      </a:endParaRPr>
                    </a:p>
                  </a:txBody>
                  <a:tcPr marL="0" marR="0" marT="3810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2794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81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4"/>
                  </a:ext>
                </a:extLst>
              </a:tr>
              <a:tr h="334645">
                <a:tc>
                  <a:txBody>
                    <a:bodyPr/>
                    <a:lstStyle/>
                    <a:p>
                      <a:pPr marL="52069">
                        <a:lnSpc>
                          <a:spcPct val="100000"/>
                        </a:lnSpc>
                        <a:spcBef>
                          <a:spcPts val="260"/>
                        </a:spcBef>
                      </a:pPr>
                      <a:r>
                        <a:rPr sz="1600" spc="-60" dirty="0">
                          <a:latin typeface="游ゴシック" panose="020B0400000000000000" pitchFamily="50" charset="-128"/>
                          <a:ea typeface="游ゴシック" panose="020B0400000000000000" pitchFamily="50" charset="-128"/>
                          <a:cs typeface="Arial"/>
                        </a:rPr>
                        <a:t>Subtotal</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6670"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$40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7</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9209"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$65</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2384"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$150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9845"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$260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655"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$236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8100"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$336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$400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5"/>
                  </a:ext>
                </a:extLst>
              </a:tr>
              <a:tr h="306705">
                <a:tc>
                  <a:txBody>
                    <a:bodyPr/>
                    <a:lstStyle/>
                    <a:p>
                      <a:pPr marL="52069">
                        <a:lnSpc>
                          <a:spcPct val="100000"/>
                        </a:lnSpc>
                        <a:spcBef>
                          <a:spcPts val="15"/>
                        </a:spcBef>
                      </a:pPr>
                      <a:r>
                        <a:rPr sz="1400" spc="-155" dirty="0">
                          <a:latin typeface="游ゴシック" panose="020B0400000000000000" pitchFamily="50" charset="-128"/>
                          <a:ea typeface="游ゴシック" panose="020B0400000000000000" pitchFamily="50" charset="-128"/>
                          <a:cs typeface="Arial"/>
                        </a:rPr>
                        <a:t>IC</a:t>
                      </a:r>
                      <a:r>
                        <a:rPr sz="1400" spc="-80" dirty="0">
                          <a:latin typeface="游ゴシック" panose="020B0400000000000000" pitchFamily="50" charset="-128"/>
                          <a:ea typeface="游ゴシック" panose="020B0400000000000000" pitchFamily="50" charset="-128"/>
                          <a:cs typeface="Arial"/>
                        </a:rPr>
                        <a:t> </a:t>
                      </a:r>
                      <a:r>
                        <a:rPr sz="1400" spc="-35" dirty="0">
                          <a:latin typeface="游ゴシック" panose="020B0400000000000000" pitchFamily="50" charset="-128"/>
                          <a:ea typeface="游ゴシック" panose="020B0400000000000000" pitchFamily="50" charset="-128"/>
                          <a:cs typeface="Arial"/>
                        </a:rPr>
                        <a:t>Additional</a:t>
                      </a:r>
                      <a:endParaRPr sz="140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273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298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2384"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8</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5</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49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937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429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extLst>
                  <a:ext uri="{0D108BD9-81ED-4DB2-BD59-A6C34878D82A}">
                    <a16:rowId xmlns:a16="http://schemas.microsoft.com/office/drawing/2014/main" val="10006"/>
                  </a:ext>
                </a:extLst>
              </a:tr>
              <a:tr h="474345">
                <a:tc>
                  <a:txBody>
                    <a:bodyPr/>
                    <a:lstStyle/>
                    <a:p>
                      <a:pPr marL="51435">
                        <a:lnSpc>
                          <a:spcPts val="1825"/>
                        </a:lnSpc>
                      </a:pPr>
                      <a:r>
                        <a:rPr sz="1600" b="1" spc="-180" dirty="0">
                          <a:latin typeface="游ゴシック" panose="020B0400000000000000" pitchFamily="50" charset="-128"/>
                          <a:ea typeface="游ゴシック" panose="020B0400000000000000" pitchFamily="50" charset="-128"/>
                          <a:cs typeface="Arial"/>
                        </a:rPr>
                        <a:t>Uses</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59385">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2014</a:t>
                      </a:r>
                      <a:endParaRPr sz="1600" dirty="0">
                        <a:latin typeface="游ゴシック" panose="020B0400000000000000" pitchFamily="50" charset="-128"/>
                        <a:ea typeface="游ゴシック" panose="020B0400000000000000" pitchFamily="50" charset="-128"/>
                        <a:cs typeface="Arial"/>
                      </a:endParaRPr>
                    </a:p>
                    <a:p>
                      <a:pPr marL="21717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215900">
                        <a:lnSpc>
                          <a:spcPts val="1614"/>
                        </a:lnSpc>
                      </a:pPr>
                      <a:r>
                        <a:rPr sz="1600" b="1" spc="-140" dirty="0">
                          <a:latin typeface="游ゴシック" panose="020B0400000000000000" pitchFamily="50" charset="-128"/>
                          <a:ea typeface="游ゴシック" panose="020B0400000000000000" pitchFamily="50" charset="-128"/>
                          <a:cs typeface="Arial"/>
                        </a:rPr>
                        <a:t>FY2015</a:t>
                      </a:r>
                      <a:endParaRPr sz="1600" dirty="0">
                        <a:latin typeface="游ゴシック" panose="020B0400000000000000" pitchFamily="50" charset="-128"/>
                        <a:ea typeface="游ゴシック" panose="020B0400000000000000" pitchFamily="50" charset="-128"/>
                        <a:cs typeface="Arial"/>
                      </a:endParaRPr>
                    </a:p>
                    <a:p>
                      <a:pPr marL="25146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96215">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2016</a:t>
                      </a:r>
                      <a:endParaRPr sz="1600" dirty="0">
                        <a:latin typeface="游ゴシック" panose="020B0400000000000000" pitchFamily="50" charset="-128"/>
                        <a:ea typeface="游ゴシック" panose="020B0400000000000000" pitchFamily="50" charset="-128"/>
                        <a:cs typeface="Arial"/>
                      </a:endParaRPr>
                    </a:p>
                    <a:p>
                      <a:pPr marL="25400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93040">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2017</a:t>
                      </a:r>
                      <a:endParaRPr sz="1600" dirty="0">
                        <a:latin typeface="游ゴシック" panose="020B0400000000000000" pitchFamily="50" charset="-128"/>
                        <a:ea typeface="游ゴシック" panose="020B0400000000000000" pitchFamily="50" charset="-128"/>
                        <a:cs typeface="Arial"/>
                      </a:endParaRPr>
                    </a:p>
                    <a:p>
                      <a:pPr marL="25146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2700" algn="ctr">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0" dirty="0">
                          <a:latin typeface="游ゴシック" panose="020B0400000000000000" pitchFamily="50" charset="-128"/>
                          <a:ea typeface="游ゴシック" panose="020B0400000000000000" pitchFamily="50" charset="-128"/>
                          <a:cs typeface="Arial"/>
                        </a:rPr>
                        <a:t> 2018</a:t>
                      </a:r>
                      <a:endParaRPr sz="1600" dirty="0">
                        <a:latin typeface="游ゴシック" panose="020B0400000000000000" pitchFamily="50" charset="-128"/>
                        <a:ea typeface="游ゴシック" panose="020B0400000000000000" pitchFamily="50" charset="-128"/>
                        <a:cs typeface="Arial"/>
                      </a:endParaRPr>
                    </a:p>
                    <a:p>
                      <a:pPr marL="10795" algn="ctr">
                        <a:lnSpc>
                          <a:spcPts val="1710"/>
                        </a:lnSpc>
                      </a:pPr>
                      <a:r>
                        <a:rPr sz="1600" b="1" spc="-135" dirty="0">
                          <a:latin typeface="游ゴシック" panose="020B0400000000000000" pitchFamily="50" charset="-128"/>
                          <a:ea typeface="游ゴシック" panose="020B0400000000000000" pitchFamily="50" charset="-128"/>
                          <a:cs typeface="Arial"/>
                        </a:rPr>
                        <a:t>Pres.</a:t>
                      </a:r>
                      <a:r>
                        <a:rPr sz="1600" b="1" spc="-114" dirty="0">
                          <a:latin typeface="游ゴシック" panose="020B0400000000000000" pitchFamily="50" charset="-128"/>
                          <a:ea typeface="游ゴシック" panose="020B0400000000000000" pitchFamily="50" charset="-128"/>
                          <a:cs typeface="Arial"/>
                        </a:rPr>
                        <a:t> </a:t>
                      </a:r>
                      <a:r>
                        <a:rPr sz="1600" b="1" spc="-140" dirty="0">
                          <a:latin typeface="游ゴシック" panose="020B0400000000000000" pitchFamily="50" charset="-128"/>
                          <a:ea typeface="游ゴシック" panose="020B0400000000000000" pitchFamily="50" charset="-128"/>
                          <a:cs typeface="Arial"/>
                        </a:rPr>
                        <a:t>Budget</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210820">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73050">
                        <a:lnSpc>
                          <a:spcPts val="1710"/>
                        </a:lnSpc>
                      </a:pPr>
                      <a:r>
                        <a:rPr sz="1600" b="1" spc="-150" dirty="0">
                          <a:latin typeface="游ゴシック" panose="020B0400000000000000" pitchFamily="50" charset="-128"/>
                          <a:ea typeface="游ゴシック" panose="020B0400000000000000" pitchFamily="50" charset="-128"/>
                          <a:cs typeface="Arial"/>
                        </a:rPr>
                        <a:t>House</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206375">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45745">
                        <a:lnSpc>
                          <a:spcPts val="1710"/>
                        </a:lnSpc>
                      </a:pPr>
                      <a:r>
                        <a:rPr sz="1600" b="1" spc="-125" dirty="0">
                          <a:latin typeface="游ゴシック" panose="020B0400000000000000" pitchFamily="50" charset="-128"/>
                          <a:ea typeface="游ゴシック" panose="020B0400000000000000" pitchFamily="50" charset="-128"/>
                          <a:cs typeface="Arial"/>
                        </a:rPr>
                        <a:t>Senate</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7"/>
                  </a:ext>
                </a:extLst>
              </a:tr>
              <a:tr h="370205">
                <a:tc>
                  <a:txBody>
                    <a:bodyPr/>
                    <a:lstStyle/>
                    <a:p>
                      <a:pPr marL="97155">
                        <a:lnSpc>
                          <a:spcPct val="100000"/>
                        </a:lnSpc>
                        <a:spcBef>
                          <a:spcPts val="15"/>
                        </a:spcBef>
                      </a:pPr>
                      <a:r>
                        <a:rPr sz="1400" spc="-70" dirty="0">
                          <a:latin typeface="游ゴシック" panose="020B0400000000000000" pitchFamily="50" charset="-128"/>
                          <a:ea typeface="游ゴシック" panose="020B0400000000000000" pitchFamily="50" charset="-128"/>
                          <a:cs typeface="Arial"/>
                        </a:rPr>
                        <a:t>Competing</a:t>
                      </a:r>
                      <a:endParaRPr sz="1400" dirty="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812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1</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806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$36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81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$70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937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5</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$60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30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$156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68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$220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extLst>
                  <a:ext uri="{0D108BD9-81ED-4DB2-BD59-A6C34878D82A}">
                    <a16:rowId xmlns:a16="http://schemas.microsoft.com/office/drawing/2014/main" val="10008"/>
                  </a:ext>
                </a:extLst>
              </a:tr>
              <a:tr h="370840">
                <a:tc>
                  <a:txBody>
                    <a:bodyPr/>
                    <a:lstStyle/>
                    <a:p>
                      <a:pPr marL="97155">
                        <a:lnSpc>
                          <a:spcPct val="100000"/>
                        </a:lnSpc>
                        <a:spcBef>
                          <a:spcPts val="15"/>
                        </a:spcBef>
                      </a:pPr>
                      <a:r>
                        <a:rPr sz="1400" spc="-55" dirty="0">
                          <a:latin typeface="游ゴシック" panose="020B0400000000000000" pitchFamily="50" charset="-128"/>
                          <a:ea typeface="游ゴシック" panose="020B0400000000000000" pitchFamily="50" charset="-128"/>
                          <a:cs typeface="Arial"/>
                        </a:rPr>
                        <a:t>Noncompeting</a:t>
                      </a:r>
                      <a:endParaRPr sz="1400" dirty="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255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06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81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$79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937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9</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30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9</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8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9</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9"/>
                  </a:ext>
                </a:extLst>
              </a:tr>
              <a:tr h="370205">
                <a:tc>
                  <a:txBody>
                    <a:bodyPr/>
                    <a:lstStyle/>
                    <a:p>
                      <a:pPr marL="97155">
                        <a:lnSpc>
                          <a:spcPct val="100000"/>
                        </a:lnSpc>
                        <a:spcBef>
                          <a:spcPts val="10"/>
                        </a:spcBef>
                      </a:pPr>
                      <a:r>
                        <a:rPr sz="1400" spc="-170" dirty="0">
                          <a:latin typeface="游ゴシック" panose="020B0400000000000000" pitchFamily="50" charset="-128"/>
                          <a:ea typeface="游ゴシック" panose="020B0400000000000000" pitchFamily="50" charset="-128"/>
                          <a:cs typeface="Arial"/>
                        </a:rPr>
                        <a:t>RMS</a:t>
                      </a:r>
                      <a:endParaRPr sz="1400">
                        <a:latin typeface="游ゴシック" panose="020B0400000000000000" pitchFamily="50" charset="-128"/>
                        <a:ea typeface="游ゴシック" panose="020B0400000000000000" pitchFamily="50" charset="-128"/>
                        <a:cs typeface="Arial"/>
                      </a:endParaRPr>
                    </a:p>
                  </a:txBody>
                  <a:tcPr marL="0" marR="0" marT="127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255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12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81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937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30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68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10"/>
                  </a:ext>
                </a:extLst>
              </a:tr>
              <a:tr h="370840">
                <a:tc>
                  <a:txBody>
                    <a:bodyPr/>
                    <a:lstStyle/>
                    <a:p>
                      <a:pPr marL="97155">
                        <a:lnSpc>
                          <a:spcPct val="100000"/>
                        </a:lnSpc>
                        <a:spcBef>
                          <a:spcPts val="10"/>
                        </a:spcBef>
                      </a:pPr>
                      <a:r>
                        <a:rPr sz="1400" spc="-35" dirty="0">
                          <a:latin typeface="游ゴシック" panose="020B0400000000000000" pitchFamily="50" charset="-128"/>
                          <a:ea typeface="游ゴシック" panose="020B0400000000000000" pitchFamily="50" charset="-128"/>
                          <a:cs typeface="Arial"/>
                        </a:rPr>
                        <a:t>Intramural</a:t>
                      </a:r>
                      <a:endParaRPr sz="1400">
                        <a:latin typeface="游ゴシック" panose="020B0400000000000000" pitchFamily="50" charset="-128"/>
                        <a:ea typeface="游ゴシック" panose="020B0400000000000000" pitchFamily="50" charset="-128"/>
                        <a:cs typeface="Arial"/>
                      </a:endParaRPr>
                    </a:p>
                  </a:txBody>
                  <a:tcPr marL="0" marR="0" marT="127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191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12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747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2</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874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239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11"/>
                  </a:ext>
                </a:extLst>
              </a:tr>
              <a:tr h="370205">
                <a:tc>
                  <a:txBody>
                    <a:bodyPr/>
                    <a:lstStyle/>
                    <a:p>
                      <a:pPr marL="97155">
                        <a:lnSpc>
                          <a:spcPct val="100000"/>
                        </a:lnSpc>
                        <a:spcBef>
                          <a:spcPts val="259"/>
                        </a:spcBef>
                      </a:pPr>
                      <a:r>
                        <a:rPr sz="1600" spc="-90" dirty="0">
                          <a:latin typeface="游ゴシック" panose="020B0400000000000000" pitchFamily="50" charset="-128"/>
                          <a:ea typeface="游ゴシック" panose="020B0400000000000000" pitchFamily="50" charset="-128"/>
                          <a:cs typeface="Arial"/>
                        </a:rPr>
                        <a:t>Total</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0645"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$46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1</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001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$83</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2</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747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$155</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2</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874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$261</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9</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5565"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$236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239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$336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620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$400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711458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6" name="object 3"/>
          <p:cNvSpPr/>
          <p:nvPr/>
        </p:nvSpPr>
        <p:spPr>
          <a:xfrm>
            <a:off x="0" y="6150437"/>
            <a:ext cx="2868699" cy="731519"/>
          </a:xfrm>
          <a:prstGeom prst="rect">
            <a:avLst/>
          </a:prstGeom>
          <a:blipFill>
            <a:blip r:embed="rId3" cstate="print"/>
            <a:stretch>
              <a:fillRect/>
            </a:stretch>
          </a:blipFill>
        </p:spPr>
        <p:txBody>
          <a:bodyPr wrap="square" lIns="0" tIns="0" rIns="0" bIns="0" rtlCol="0"/>
          <a:lstStyle/>
          <a:p>
            <a:endParaRPr/>
          </a:p>
        </p:txBody>
      </p:sp>
      <p:sp>
        <p:nvSpPr>
          <p:cNvPr id="7" name="object 4"/>
          <p:cNvSpPr txBox="1">
            <a:spLocks/>
          </p:cNvSpPr>
          <p:nvPr/>
        </p:nvSpPr>
        <p:spPr>
          <a:xfrm>
            <a:off x="2699402" y="69320"/>
            <a:ext cx="6773572" cy="62837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4000" spc="-370" dirty="0">
                <a:latin typeface="GungsuhChe" panose="02030609000101010101" pitchFamily="49" charset="-127"/>
                <a:ea typeface="GungsuhChe" panose="02030609000101010101" pitchFamily="49" charset="-127"/>
              </a:rPr>
              <a:t>BRAIN </a:t>
            </a:r>
            <a:r>
              <a:rPr lang="en-US" sz="4000" spc="-345" dirty="0">
                <a:latin typeface="GungsuhChe" panose="02030609000101010101" pitchFamily="49" charset="-127"/>
                <a:ea typeface="GungsuhChe" panose="02030609000101010101" pitchFamily="49" charset="-127"/>
              </a:rPr>
              <a:t>is </a:t>
            </a:r>
            <a:r>
              <a:rPr lang="en-US" sz="4000" spc="-409" dirty="0">
                <a:latin typeface="GungsuhChe" panose="02030609000101010101" pitchFamily="49" charset="-127"/>
                <a:ea typeface="GungsuhChe" panose="02030609000101010101" pitchFamily="49" charset="-127"/>
              </a:rPr>
              <a:t>Just </a:t>
            </a:r>
            <a:r>
              <a:rPr lang="en-US" sz="4000" spc="-225" dirty="0">
                <a:latin typeface="GungsuhChe" panose="02030609000101010101" pitchFamily="49" charset="-127"/>
                <a:ea typeface="GungsuhChe" panose="02030609000101010101" pitchFamily="49" charset="-127"/>
              </a:rPr>
              <a:t>Getting</a:t>
            </a:r>
            <a:r>
              <a:rPr lang="en-US" sz="4000" spc="-229" dirty="0">
                <a:latin typeface="GungsuhChe" panose="02030609000101010101" pitchFamily="49" charset="-127"/>
                <a:ea typeface="GungsuhChe" panose="02030609000101010101" pitchFamily="49" charset="-127"/>
              </a:rPr>
              <a:t> </a:t>
            </a:r>
            <a:r>
              <a:rPr lang="en-US" sz="4000" spc="-220" dirty="0">
                <a:latin typeface="GungsuhChe" panose="02030609000101010101" pitchFamily="49" charset="-127"/>
                <a:ea typeface="GungsuhChe" panose="02030609000101010101" pitchFamily="49" charset="-127"/>
              </a:rPr>
              <a:t>Started</a:t>
            </a:r>
          </a:p>
        </p:txBody>
      </p:sp>
      <p:sp>
        <p:nvSpPr>
          <p:cNvPr id="8" name="object 5"/>
          <p:cNvSpPr/>
          <p:nvPr/>
        </p:nvSpPr>
        <p:spPr>
          <a:xfrm>
            <a:off x="9097350" y="3510521"/>
            <a:ext cx="2533605" cy="2290689"/>
          </a:xfrm>
          <a:prstGeom prst="rect">
            <a:avLst/>
          </a:prstGeom>
          <a:blipFill>
            <a:blip r:embed="rId4" cstate="print"/>
            <a:stretch>
              <a:fillRect/>
            </a:stretch>
          </a:blipFill>
        </p:spPr>
        <p:txBody>
          <a:bodyPr wrap="square" lIns="0" tIns="0" rIns="0" bIns="0" rtlCol="0"/>
          <a:lstStyle/>
          <a:p>
            <a:endParaRPr/>
          </a:p>
        </p:txBody>
      </p:sp>
      <p:sp>
        <p:nvSpPr>
          <p:cNvPr id="9" name="object 6"/>
          <p:cNvSpPr txBox="1"/>
          <p:nvPr/>
        </p:nvSpPr>
        <p:spPr>
          <a:xfrm>
            <a:off x="2842913" y="840991"/>
            <a:ext cx="7536764" cy="1536318"/>
          </a:xfrm>
          <a:prstGeom prst="rect">
            <a:avLst/>
          </a:prstGeom>
        </p:spPr>
        <p:txBody>
          <a:bodyPr vert="horz" wrap="square" lIns="0" tIns="88900" rIns="0" bIns="0" rtlCol="0">
            <a:spAutoFit/>
          </a:bodyPr>
          <a:lstStyle/>
          <a:p>
            <a:pPr marL="12700">
              <a:lnSpc>
                <a:spcPct val="100000"/>
              </a:lnSpc>
              <a:spcBef>
                <a:spcPts val="700"/>
              </a:spcBef>
              <a:tabLst>
                <a:tab pos="1111250" algn="l"/>
              </a:tabLst>
            </a:pPr>
            <a:r>
              <a:rPr sz="2800" b="1" spc="-185" dirty="0">
                <a:latin typeface="游ゴシック" panose="020B0400000000000000" pitchFamily="50" charset="-128"/>
                <a:ea typeface="游ゴシック" panose="020B0400000000000000" pitchFamily="50" charset="-128"/>
                <a:cs typeface="Arial"/>
              </a:rPr>
              <a:t>$4.2B:	</a:t>
            </a:r>
            <a:r>
              <a:rPr sz="2800" spc="-110" dirty="0">
                <a:latin typeface="游ゴシック" panose="020B0400000000000000" pitchFamily="50" charset="-128"/>
                <a:ea typeface="游ゴシック" panose="020B0400000000000000" pitchFamily="50" charset="-128"/>
                <a:cs typeface="Arial"/>
              </a:rPr>
              <a:t>Projected</a:t>
            </a:r>
            <a:r>
              <a:rPr sz="2800" spc="-150" dirty="0">
                <a:latin typeface="游ゴシック" panose="020B0400000000000000" pitchFamily="50" charset="-128"/>
                <a:ea typeface="游ゴシック" panose="020B0400000000000000" pitchFamily="50" charset="-128"/>
                <a:cs typeface="Arial"/>
              </a:rPr>
              <a:t> </a:t>
            </a:r>
            <a:r>
              <a:rPr sz="2800" spc="-10" dirty="0">
                <a:latin typeface="游ゴシック" panose="020B0400000000000000" pitchFamily="50" charset="-128"/>
                <a:ea typeface="游ゴシック" panose="020B0400000000000000" pitchFamily="50" charset="-128"/>
                <a:cs typeface="Arial"/>
              </a:rPr>
              <a:t>total</a:t>
            </a:r>
            <a:r>
              <a:rPr sz="2800" spc="-160" dirty="0">
                <a:latin typeface="游ゴシック" panose="020B0400000000000000" pitchFamily="50" charset="-128"/>
                <a:ea typeface="游ゴシック" panose="020B0400000000000000" pitchFamily="50" charset="-128"/>
                <a:cs typeface="Arial"/>
              </a:rPr>
              <a:t> </a:t>
            </a:r>
            <a:r>
              <a:rPr sz="2800" spc="-10" dirty="0">
                <a:latin typeface="游ゴシック" panose="020B0400000000000000" pitchFamily="50" charset="-128"/>
                <a:ea typeface="游ゴシック" panose="020B0400000000000000" pitchFamily="50" charset="-128"/>
                <a:cs typeface="Arial"/>
              </a:rPr>
              <a:t>for</a:t>
            </a:r>
            <a:r>
              <a:rPr sz="2800" spc="-160" dirty="0">
                <a:latin typeface="游ゴシック" panose="020B0400000000000000" pitchFamily="50" charset="-128"/>
                <a:ea typeface="游ゴシック" panose="020B0400000000000000" pitchFamily="50" charset="-128"/>
                <a:cs typeface="Arial"/>
              </a:rPr>
              <a:t> </a:t>
            </a:r>
            <a:r>
              <a:rPr sz="2800" spc="-35" dirty="0">
                <a:latin typeface="游ゴシック" panose="020B0400000000000000" pitchFamily="50" charset="-128"/>
                <a:ea typeface="游ゴシック" panose="020B0400000000000000" pitchFamily="50" charset="-128"/>
                <a:cs typeface="Arial"/>
              </a:rPr>
              <a:t>lifetime</a:t>
            </a:r>
            <a:r>
              <a:rPr sz="2800" spc="-150" dirty="0">
                <a:latin typeface="游ゴシック" panose="020B0400000000000000" pitchFamily="50" charset="-128"/>
                <a:ea typeface="游ゴシック" panose="020B0400000000000000" pitchFamily="50" charset="-128"/>
                <a:cs typeface="Arial"/>
              </a:rPr>
              <a:t> </a:t>
            </a:r>
            <a:r>
              <a:rPr sz="2800" spc="-5" dirty="0">
                <a:latin typeface="游ゴシック" panose="020B0400000000000000" pitchFamily="50" charset="-128"/>
                <a:ea typeface="游ゴシック" panose="020B0400000000000000" pitchFamily="50" charset="-128"/>
                <a:cs typeface="Arial"/>
              </a:rPr>
              <a:t>of</a:t>
            </a:r>
            <a:r>
              <a:rPr sz="2800" spc="-155" dirty="0">
                <a:latin typeface="游ゴシック" panose="020B0400000000000000" pitchFamily="50" charset="-128"/>
                <a:ea typeface="游ゴシック" panose="020B0400000000000000" pitchFamily="50" charset="-128"/>
                <a:cs typeface="Arial"/>
              </a:rPr>
              <a:t> </a:t>
            </a:r>
            <a:r>
              <a:rPr sz="2800" spc="-280" dirty="0">
                <a:latin typeface="游ゴシック" panose="020B0400000000000000" pitchFamily="50" charset="-128"/>
                <a:ea typeface="游ゴシック" panose="020B0400000000000000" pitchFamily="50" charset="-128"/>
                <a:cs typeface="Arial"/>
              </a:rPr>
              <a:t>BRAIN</a:t>
            </a:r>
            <a:endParaRPr sz="2800" dirty="0">
              <a:latin typeface="游ゴシック" panose="020B0400000000000000" pitchFamily="50" charset="-128"/>
              <a:ea typeface="游ゴシック" panose="020B0400000000000000" pitchFamily="50" charset="-128"/>
              <a:cs typeface="Arial"/>
            </a:endParaRPr>
          </a:p>
          <a:p>
            <a:pPr marL="795655">
              <a:lnSpc>
                <a:spcPct val="100000"/>
              </a:lnSpc>
              <a:spcBef>
                <a:spcPts val="600"/>
              </a:spcBef>
              <a:tabLst>
                <a:tab pos="2091055" algn="l"/>
              </a:tabLst>
            </a:pPr>
            <a:r>
              <a:rPr sz="2800" b="1" spc="-105" dirty="0">
                <a:latin typeface="游ゴシック" panose="020B0400000000000000" pitchFamily="50" charset="-128"/>
                <a:ea typeface="游ゴシック" panose="020B0400000000000000" pitchFamily="50" charset="-128"/>
                <a:cs typeface="Arial"/>
              </a:rPr>
              <a:t>$550M:	</a:t>
            </a:r>
            <a:r>
              <a:rPr sz="2800" spc="-280" dirty="0">
                <a:latin typeface="游ゴシック" panose="020B0400000000000000" pitchFamily="50" charset="-128"/>
                <a:ea typeface="游ゴシック" panose="020B0400000000000000" pitchFamily="50" charset="-128"/>
                <a:cs typeface="Arial"/>
              </a:rPr>
              <a:t>BRAIN </a:t>
            </a:r>
            <a:r>
              <a:rPr sz="2800" spc="-150" dirty="0">
                <a:latin typeface="游ゴシック" panose="020B0400000000000000" pitchFamily="50" charset="-128"/>
                <a:ea typeface="游ゴシック" panose="020B0400000000000000" pitchFamily="50" charset="-128"/>
                <a:cs typeface="Arial"/>
              </a:rPr>
              <a:t>Funding </a:t>
            </a:r>
            <a:r>
              <a:rPr sz="2800" spc="-70" dirty="0">
                <a:latin typeface="游ゴシック" panose="020B0400000000000000" pitchFamily="50" charset="-128"/>
                <a:ea typeface="游ゴシック" panose="020B0400000000000000" pitchFamily="50" charset="-128"/>
                <a:cs typeface="Arial"/>
              </a:rPr>
              <a:t>through</a:t>
            </a:r>
            <a:r>
              <a:rPr sz="2800" spc="35" dirty="0">
                <a:latin typeface="游ゴシック" panose="020B0400000000000000" pitchFamily="50" charset="-128"/>
                <a:ea typeface="游ゴシック" panose="020B0400000000000000" pitchFamily="50" charset="-128"/>
                <a:cs typeface="Arial"/>
              </a:rPr>
              <a:t> </a:t>
            </a:r>
            <a:r>
              <a:rPr sz="2800" spc="-145" dirty="0">
                <a:latin typeface="游ゴシック" panose="020B0400000000000000" pitchFamily="50" charset="-128"/>
                <a:ea typeface="游ゴシック" panose="020B0400000000000000" pitchFamily="50" charset="-128"/>
                <a:cs typeface="Arial"/>
              </a:rPr>
              <a:t>2017</a:t>
            </a:r>
            <a:endParaRPr sz="2800" dirty="0">
              <a:latin typeface="游ゴシック" panose="020B0400000000000000" pitchFamily="50" charset="-128"/>
              <a:ea typeface="游ゴシック" panose="020B0400000000000000" pitchFamily="50" charset="-128"/>
              <a:cs typeface="Arial"/>
            </a:endParaRPr>
          </a:p>
          <a:p>
            <a:pPr marL="3794760">
              <a:lnSpc>
                <a:spcPct val="100000"/>
              </a:lnSpc>
              <a:spcBef>
                <a:spcPts val="600"/>
              </a:spcBef>
            </a:pPr>
            <a:r>
              <a:rPr sz="2800" u="heavy" spc="-260" dirty="0">
                <a:uFill>
                  <a:solidFill>
                    <a:srgbClr val="000000"/>
                  </a:solidFill>
                </a:uFill>
                <a:latin typeface="游ゴシック" panose="020B0400000000000000" pitchFamily="50" charset="-128"/>
                <a:ea typeface="游ゴシック" panose="020B0400000000000000" pitchFamily="50" charset="-128"/>
                <a:cs typeface="Arial"/>
              </a:rPr>
              <a:t>~12% </a:t>
            </a:r>
            <a:r>
              <a:rPr sz="2800" u="heavy" spc="-5" dirty="0">
                <a:uFill>
                  <a:solidFill>
                    <a:srgbClr val="000000"/>
                  </a:solidFill>
                </a:uFill>
                <a:latin typeface="游ゴシック" panose="020B0400000000000000" pitchFamily="50" charset="-128"/>
                <a:ea typeface="游ゴシック" panose="020B0400000000000000" pitchFamily="50" charset="-128"/>
                <a:cs typeface="Arial"/>
              </a:rPr>
              <a:t>of </a:t>
            </a:r>
            <a:r>
              <a:rPr sz="2800" u="heavy" spc="-35" dirty="0">
                <a:uFill>
                  <a:solidFill>
                    <a:srgbClr val="000000"/>
                  </a:solidFill>
                </a:uFill>
                <a:latin typeface="游ゴシック" panose="020B0400000000000000" pitchFamily="50" charset="-128"/>
                <a:ea typeface="游ゴシック" panose="020B0400000000000000" pitchFamily="50" charset="-128"/>
                <a:cs typeface="Arial"/>
              </a:rPr>
              <a:t>the</a:t>
            </a:r>
            <a:r>
              <a:rPr sz="2800" u="heavy" spc="-190" dirty="0">
                <a:uFill>
                  <a:solidFill>
                    <a:srgbClr val="000000"/>
                  </a:solidFill>
                </a:uFill>
                <a:latin typeface="游ゴシック" panose="020B0400000000000000" pitchFamily="50" charset="-128"/>
                <a:ea typeface="游ゴシック" panose="020B0400000000000000" pitchFamily="50" charset="-128"/>
                <a:cs typeface="Arial"/>
              </a:rPr>
              <a:t> </a:t>
            </a:r>
            <a:r>
              <a:rPr sz="2800" u="heavy" spc="-10" dirty="0">
                <a:uFill>
                  <a:solidFill>
                    <a:srgbClr val="000000"/>
                  </a:solidFill>
                </a:uFill>
                <a:latin typeface="游ゴシック" panose="020B0400000000000000" pitchFamily="50" charset="-128"/>
                <a:ea typeface="游ゴシック" panose="020B0400000000000000" pitchFamily="50" charset="-128"/>
                <a:cs typeface="Arial"/>
              </a:rPr>
              <a:t>total</a:t>
            </a:r>
            <a:endParaRPr sz="2800" dirty="0">
              <a:latin typeface="游ゴシック" panose="020B0400000000000000" pitchFamily="50" charset="-128"/>
              <a:ea typeface="游ゴシック" panose="020B0400000000000000" pitchFamily="50" charset="-128"/>
              <a:cs typeface="Arial"/>
            </a:endParaRPr>
          </a:p>
        </p:txBody>
      </p:sp>
      <p:sp>
        <p:nvSpPr>
          <p:cNvPr id="12" name="object 7"/>
          <p:cNvSpPr/>
          <p:nvPr/>
        </p:nvSpPr>
        <p:spPr>
          <a:xfrm>
            <a:off x="7778323" y="5291330"/>
            <a:ext cx="58419" cy="0"/>
          </a:xfrm>
          <a:custGeom>
            <a:avLst/>
            <a:gdLst/>
            <a:ahLst/>
            <a:cxnLst/>
            <a:rect l="l" t="t" r="r" b="b"/>
            <a:pathLst>
              <a:path w="58420">
                <a:moveTo>
                  <a:pt x="0" y="0"/>
                </a:moveTo>
                <a:lnTo>
                  <a:pt x="57924"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3" name="object 8"/>
          <p:cNvSpPr/>
          <p:nvPr/>
        </p:nvSpPr>
        <p:spPr>
          <a:xfrm>
            <a:off x="7446104" y="5291330"/>
            <a:ext cx="119380" cy="0"/>
          </a:xfrm>
          <a:custGeom>
            <a:avLst/>
            <a:gdLst/>
            <a:ahLst/>
            <a:cxnLst/>
            <a:rect l="l" t="t" r="r" b="b"/>
            <a:pathLst>
              <a:path w="119379">
                <a:moveTo>
                  <a:pt x="0" y="0"/>
                </a:moveTo>
                <a:lnTo>
                  <a:pt x="118872"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4" name="object 9"/>
          <p:cNvSpPr/>
          <p:nvPr/>
        </p:nvSpPr>
        <p:spPr>
          <a:xfrm>
            <a:off x="7115383" y="5291330"/>
            <a:ext cx="117475" cy="0"/>
          </a:xfrm>
          <a:custGeom>
            <a:avLst/>
            <a:gdLst/>
            <a:ahLst/>
            <a:cxnLst/>
            <a:rect l="l" t="t" r="r" b="b"/>
            <a:pathLst>
              <a:path w="117475">
                <a:moveTo>
                  <a:pt x="0" y="0"/>
                </a:moveTo>
                <a:lnTo>
                  <a:pt x="117360"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5" name="object 10"/>
          <p:cNvSpPr/>
          <p:nvPr/>
        </p:nvSpPr>
        <p:spPr>
          <a:xfrm>
            <a:off x="6784687"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6" name="object 11"/>
          <p:cNvSpPr/>
          <p:nvPr/>
        </p:nvSpPr>
        <p:spPr>
          <a:xfrm>
            <a:off x="6453980"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7" name="object 12"/>
          <p:cNvSpPr/>
          <p:nvPr/>
        </p:nvSpPr>
        <p:spPr>
          <a:xfrm>
            <a:off x="6123259" y="5291330"/>
            <a:ext cx="117475" cy="0"/>
          </a:xfrm>
          <a:custGeom>
            <a:avLst/>
            <a:gdLst/>
            <a:ahLst/>
            <a:cxnLst/>
            <a:rect l="l" t="t" r="r" b="b"/>
            <a:pathLst>
              <a:path w="117475">
                <a:moveTo>
                  <a:pt x="0" y="0"/>
                </a:moveTo>
                <a:lnTo>
                  <a:pt x="117360"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8" name="object 13"/>
          <p:cNvSpPr/>
          <p:nvPr/>
        </p:nvSpPr>
        <p:spPr>
          <a:xfrm>
            <a:off x="5792563"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9" name="object 14"/>
          <p:cNvSpPr/>
          <p:nvPr/>
        </p:nvSpPr>
        <p:spPr>
          <a:xfrm>
            <a:off x="5461855" y="5291330"/>
            <a:ext cx="117475" cy="0"/>
          </a:xfrm>
          <a:custGeom>
            <a:avLst/>
            <a:gdLst/>
            <a:ahLst/>
            <a:cxnLst/>
            <a:rect l="l" t="t" r="r" b="b"/>
            <a:pathLst>
              <a:path w="117475">
                <a:moveTo>
                  <a:pt x="0" y="0"/>
                </a:moveTo>
                <a:lnTo>
                  <a:pt x="117347"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0" name="object 15"/>
          <p:cNvSpPr/>
          <p:nvPr/>
        </p:nvSpPr>
        <p:spPr>
          <a:xfrm>
            <a:off x="5131135" y="5291330"/>
            <a:ext cx="117475" cy="0"/>
          </a:xfrm>
          <a:custGeom>
            <a:avLst/>
            <a:gdLst/>
            <a:ahLst/>
            <a:cxnLst/>
            <a:rect l="l" t="t" r="r" b="b"/>
            <a:pathLst>
              <a:path w="117475">
                <a:moveTo>
                  <a:pt x="0" y="0"/>
                </a:moveTo>
                <a:lnTo>
                  <a:pt x="117360"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1" name="object 16"/>
          <p:cNvSpPr/>
          <p:nvPr/>
        </p:nvSpPr>
        <p:spPr>
          <a:xfrm>
            <a:off x="4800440"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2" name="object 17"/>
          <p:cNvSpPr/>
          <p:nvPr/>
        </p:nvSpPr>
        <p:spPr>
          <a:xfrm>
            <a:off x="4469731" y="5291330"/>
            <a:ext cx="117475" cy="0"/>
          </a:xfrm>
          <a:custGeom>
            <a:avLst/>
            <a:gdLst/>
            <a:ahLst/>
            <a:cxnLst/>
            <a:rect l="l" t="t" r="r" b="b"/>
            <a:pathLst>
              <a:path w="117475">
                <a:moveTo>
                  <a:pt x="0" y="0"/>
                </a:moveTo>
                <a:lnTo>
                  <a:pt x="117347"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3" name="object 18"/>
          <p:cNvSpPr/>
          <p:nvPr/>
        </p:nvSpPr>
        <p:spPr>
          <a:xfrm>
            <a:off x="3535519" y="5291330"/>
            <a:ext cx="721360" cy="0"/>
          </a:xfrm>
          <a:custGeom>
            <a:avLst/>
            <a:gdLst/>
            <a:ahLst/>
            <a:cxnLst/>
            <a:rect l="l" t="t" r="r" b="b"/>
            <a:pathLst>
              <a:path w="721360">
                <a:moveTo>
                  <a:pt x="0" y="0"/>
                </a:moveTo>
                <a:lnTo>
                  <a:pt x="720851"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4" name="object 19"/>
          <p:cNvSpPr/>
          <p:nvPr/>
        </p:nvSpPr>
        <p:spPr>
          <a:xfrm>
            <a:off x="7778323" y="4931666"/>
            <a:ext cx="58419" cy="0"/>
          </a:xfrm>
          <a:custGeom>
            <a:avLst/>
            <a:gdLst/>
            <a:ahLst/>
            <a:cxnLst/>
            <a:rect l="l" t="t" r="r" b="b"/>
            <a:pathLst>
              <a:path w="58420">
                <a:moveTo>
                  <a:pt x="0" y="0"/>
                </a:moveTo>
                <a:lnTo>
                  <a:pt x="57924"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5" name="object 20"/>
          <p:cNvSpPr/>
          <p:nvPr/>
        </p:nvSpPr>
        <p:spPr>
          <a:xfrm>
            <a:off x="7446104" y="4931666"/>
            <a:ext cx="119380" cy="0"/>
          </a:xfrm>
          <a:custGeom>
            <a:avLst/>
            <a:gdLst/>
            <a:ahLst/>
            <a:cxnLst/>
            <a:rect l="l" t="t" r="r" b="b"/>
            <a:pathLst>
              <a:path w="119379">
                <a:moveTo>
                  <a:pt x="0" y="0"/>
                </a:moveTo>
                <a:lnTo>
                  <a:pt x="118872"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6" name="object 21"/>
          <p:cNvSpPr/>
          <p:nvPr/>
        </p:nvSpPr>
        <p:spPr>
          <a:xfrm>
            <a:off x="7115383" y="4931666"/>
            <a:ext cx="117475" cy="0"/>
          </a:xfrm>
          <a:custGeom>
            <a:avLst/>
            <a:gdLst/>
            <a:ahLst/>
            <a:cxnLst/>
            <a:rect l="l" t="t" r="r" b="b"/>
            <a:pathLst>
              <a:path w="117475">
                <a:moveTo>
                  <a:pt x="0" y="0"/>
                </a:moveTo>
                <a:lnTo>
                  <a:pt x="117360"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7" name="object 22"/>
          <p:cNvSpPr/>
          <p:nvPr/>
        </p:nvSpPr>
        <p:spPr>
          <a:xfrm>
            <a:off x="6784687"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8" name="object 23"/>
          <p:cNvSpPr/>
          <p:nvPr/>
        </p:nvSpPr>
        <p:spPr>
          <a:xfrm>
            <a:off x="6453980"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9" name="object 24"/>
          <p:cNvSpPr/>
          <p:nvPr/>
        </p:nvSpPr>
        <p:spPr>
          <a:xfrm>
            <a:off x="6123259" y="4931666"/>
            <a:ext cx="117475" cy="0"/>
          </a:xfrm>
          <a:custGeom>
            <a:avLst/>
            <a:gdLst/>
            <a:ahLst/>
            <a:cxnLst/>
            <a:rect l="l" t="t" r="r" b="b"/>
            <a:pathLst>
              <a:path w="117475">
                <a:moveTo>
                  <a:pt x="0" y="0"/>
                </a:moveTo>
                <a:lnTo>
                  <a:pt x="117360"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0" name="object 25"/>
          <p:cNvSpPr/>
          <p:nvPr/>
        </p:nvSpPr>
        <p:spPr>
          <a:xfrm>
            <a:off x="5792563"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1" name="object 26"/>
          <p:cNvSpPr/>
          <p:nvPr/>
        </p:nvSpPr>
        <p:spPr>
          <a:xfrm>
            <a:off x="5461855" y="4931666"/>
            <a:ext cx="117475" cy="0"/>
          </a:xfrm>
          <a:custGeom>
            <a:avLst/>
            <a:gdLst/>
            <a:ahLst/>
            <a:cxnLst/>
            <a:rect l="l" t="t" r="r" b="b"/>
            <a:pathLst>
              <a:path w="117475">
                <a:moveTo>
                  <a:pt x="0" y="0"/>
                </a:moveTo>
                <a:lnTo>
                  <a:pt x="117347"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2" name="object 27"/>
          <p:cNvSpPr/>
          <p:nvPr/>
        </p:nvSpPr>
        <p:spPr>
          <a:xfrm>
            <a:off x="5131135" y="4931666"/>
            <a:ext cx="117475" cy="0"/>
          </a:xfrm>
          <a:custGeom>
            <a:avLst/>
            <a:gdLst/>
            <a:ahLst/>
            <a:cxnLst/>
            <a:rect l="l" t="t" r="r" b="b"/>
            <a:pathLst>
              <a:path w="117475">
                <a:moveTo>
                  <a:pt x="0" y="0"/>
                </a:moveTo>
                <a:lnTo>
                  <a:pt x="117360"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3" name="object 28"/>
          <p:cNvSpPr/>
          <p:nvPr/>
        </p:nvSpPr>
        <p:spPr>
          <a:xfrm>
            <a:off x="4800440"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4" name="object 29"/>
          <p:cNvSpPr/>
          <p:nvPr/>
        </p:nvSpPr>
        <p:spPr>
          <a:xfrm>
            <a:off x="3535519" y="4931666"/>
            <a:ext cx="1051560" cy="0"/>
          </a:xfrm>
          <a:custGeom>
            <a:avLst/>
            <a:gdLst/>
            <a:ahLst/>
            <a:cxnLst/>
            <a:rect l="l" t="t" r="r" b="b"/>
            <a:pathLst>
              <a:path w="1051560">
                <a:moveTo>
                  <a:pt x="0" y="0"/>
                </a:moveTo>
                <a:lnTo>
                  <a:pt x="1051559"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5" name="object 30"/>
          <p:cNvSpPr/>
          <p:nvPr/>
        </p:nvSpPr>
        <p:spPr>
          <a:xfrm>
            <a:off x="3535519" y="4572002"/>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6" name="object 31"/>
          <p:cNvSpPr/>
          <p:nvPr/>
        </p:nvSpPr>
        <p:spPr>
          <a:xfrm>
            <a:off x="3535519" y="4210813"/>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7" name="object 32"/>
          <p:cNvSpPr/>
          <p:nvPr/>
        </p:nvSpPr>
        <p:spPr>
          <a:xfrm>
            <a:off x="3535519" y="3851149"/>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8" name="object 33"/>
          <p:cNvSpPr/>
          <p:nvPr/>
        </p:nvSpPr>
        <p:spPr>
          <a:xfrm>
            <a:off x="3535519" y="3489961"/>
            <a:ext cx="3394075" cy="0"/>
          </a:xfrm>
          <a:custGeom>
            <a:avLst/>
            <a:gdLst/>
            <a:ahLst/>
            <a:cxnLst/>
            <a:rect l="l" t="t" r="r" b="b"/>
            <a:pathLst>
              <a:path w="3394075">
                <a:moveTo>
                  <a:pt x="0" y="0"/>
                </a:moveTo>
                <a:lnTo>
                  <a:pt x="33939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9" name="object 34"/>
          <p:cNvSpPr/>
          <p:nvPr/>
        </p:nvSpPr>
        <p:spPr>
          <a:xfrm>
            <a:off x="3535519" y="3130297"/>
            <a:ext cx="3394075" cy="0"/>
          </a:xfrm>
          <a:custGeom>
            <a:avLst/>
            <a:gdLst/>
            <a:ahLst/>
            <a:cxnLst/>
            <a:rect l="l" t="t" r="r" b="b"/>
            <a:pathLst>
              <a:path w="3394075">
                <a:moveTo>
                  <a:pt x="0" y="0"/>
                </a:moveTo>
                <a:lnTo>
                  <a:pt x="33939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0" name="object 35"/>
          <p:cNvSpPr/>
          <p:nvPr/>
        </p:nvSpPr>
        <p:spPr>
          <a:xfrm>
            <a:off x="3535519" y="2770634"/>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1" name="object 36"/>
          <p:cNvSpPr/>
          <p:nvPr/>
        </p:nvSpPr>
        <p:spPr>
          <a:xfrm>
            <a:off x="3593431" y="5484890"/>
            <a:ext cx="215265" cy="167640"/>
          </a:xfrm>
          <a:custGeom>
            <a:avLst/>
            <a:gdLst/>
            <a:ahLst/>
            <a:cxnLst/>
            <a:rect l="l" t="t" r="r" b="b"/>
            <a:pathLst>
              <a:path w="215264" h="167639">
                <a:moveTo>
                  <a:pt x="0" y="167627"/>
                </a:moveTo>
                <a:lnTo>
                  <a:pt x="214883" y="167627"/>
                </a:lnTo>
                <a:lnTo>
                  <a:pt x="214883" y="0"/>
                </a:lnTo>
                <a:lnTo>
                  <a:pt x="0" y="0"/>
                </a:lnTo>
                <a:lnTo>
                  <a:pt x="0" y="167627"/>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2" name="object 37"/>
          <p:cNvSpPr/>
          <p:nvPr/>
        </p:nvSpPr>
        <p:spPr>
          <a:xfrm>
            <a:off x="3593431" y="5484878"/>
            <a:ext cx="215265" cy="167640"/>
          </a:xfrm>
          <a:custGeom>
            <a:avLst/>
            <a:gdLst/>
            <a:ahLst/>
            <a:cxnLst/>
            <a:rect l="l" t="t" r="r" b="b"/>
            <a:pathLst>
              <a:path w="215264" h="167639">
                <a:moveTo>
                  <a:pt x="0" y="0"/>
                </a:moveTo>
                <a:lnTo>
                  <a:pt x="214883" y="0"/>
                </a:lnTo>
                <a:lnTo>
                  <a:pt x="214883" y="167640"/>
                </a:lnTo>
                <a:lnTo>
                  <a:pt x="0" y="167640"/>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3" name="object 38"/>
          <p:cNvSpPr/>
          <p:nvPr/>
        </p:nvSpPr>
        <p:spPr>
          <a:xfrm>
            <a:off x="3925663" y="5352302"/>
            <a:ext cx="213360" cy="300355"/>
          </a:xfrm>
          <a:custGeom>
            <a:avLst/>
            <a:gdLst/>
            <a:ahLst/>
            <a:cxnLst/>
            <a:rect l="l" t="t" r="r" b="b"/>
            <a:pathLst>
              <a:path w="213360" h="300354">
                <a:moveTo>
                  <a:pt x="0" y="300215"/>
                </a:moveTo>
                <a:lnTo>
                  <a:pt x="213347" y="300215"/>
                </a:lnTo>
                <a:lnTo>
                  <a:pt x="213347" y="0"/>
                </a:lnTo>
                <a:lnTo>
                  <a:pt x="0" y="0"/>
                </a:lnTo>
                <a:lnTo>
                  <a:pt x="0" y="300215"/>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4" name="object 39"/>
          <p:cNvSpPr/>
          <p:nvPr/>
        </p:nvSpPr>
        <p:spPr>
          <a:xfrm>
            <a:off x="3925663" y="5352290"/>
            <a:ext cx="213360" cy="300355"/>
          </a:xfrm>
          <a:custGeom>
            <a:avLst/>
            <a:gdLst/>
            <a:ahLst/>
            <a:cxnLst/>
            <a:rect l="l" t="t" r="r" b="b"/>
            <a:pathLst>
              <a:path w="213360" h="300354">
                <a:moveTo>
                  <a:pt x="0" y="0"/>
                </a:moveTo>
                <a:lnTo>
                  <a:pt x="213360" y="0"/>
                </a:lnTo>
                <a:lnTo>
                  <a:pt x="213360" y="300228"/>
                </a:lnTo>
                <a:lnTo>
                  <a:pt x="0" y="300228"/>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5" name="object 40"/>
          <p:cNvSpPr/>
          <p:nvPr/>
        </p:nvSpPr>
        <p:spPr>
          <a:xfrm>
            <a:off x="4256372" y="5105414"/>
            <a:ext cx="213360" cy="547370"/>
          </a:xfrm>
          <a:custGeom>
            <a:avLst/>
            <a:gdLst/>
            <a:ahLst/>
            <a:cxnLst/>
            <a:rect l="l" t="t" r="r" b="b"/>
            <a:pathLst>
              <a:path w="213360" h="547370">
                <a:moveTo>
                  <a:pt x="0" y="547103"/>
                </a:moveTo>
                <a:lnTo>
                  <a:pt x="213360" y="547103"/>
                </a:lnTo>
                <a:lnTo>
                  <a:pt x="213360" y="0"/>
                </a:lnTo>
                <a:lnTo>
                  <a:pt x="0" y="0"/>
                </a:lnTo>
                <a:lnTo>
                  <a:pt x="0" y="547103"/>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6" name="object 41"/>
          <p:cNvSpPr/>
          <p:nvPr/>
        </p:nvSpPr>
        <p:spPr>
          <a:xfrm>
            <a:off x="4256372" y="5105402"/>
            <a:ext cx="213360" cy="547370"/>
          </a:xfrm>
          <a:custGeom>
            <a:avLst/>
            <a:gdLst/>
            <a:ahLst/>
            <a:cxnLst/>
            <a:rect l="l" t="t" r="r" b="b"/>
            <a:pathLst>
              <a:path w="213360" h="547370">
                <a:moveTo>
                  <a:pt x="0" y="0"/>
                </a:moveTo>
                <a:lnTo>
                  <a:pt x="213360" y="0"/>
                </a:lnTo>
                <a:lnTo>
                  <a:pt x="213360" y="547116"/>
                </a:lnTo>
                <a:lnTo>
                  <a:pt x="0" y="547116"/>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7" name="object 42"/>
          <p:cNvSpPr/>
          <p:nvPr/>
        </p:nvSpPr>
        <p:spPr>
          <a:xfrm>
            <a:off x="7564975"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8" name="object 43"/>
          <p:cNvSpPr/>
          <p:nvPr/>
        </p:nvSpPr>
        <p:spPr>
          <a:xfrm>
            <a:off x="7232743"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9" name="object 44"/>
          <p:cNvSpPr/>
          <p:nvPr/>
        </p:nvSpPr>
        <p:spPr>
          <a:xfrm>
            <a:off x="6902036"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0" name="object 45"/>
          <p:cNvSpPr/>
          <p:nvPr/>
        </p:nvSpPr>
        <p:spPr>
          <a:xfrm>
            <a:off x="6571328"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1" name="object 46"/>
          <p:cNvSpPr/>
          <p:nvPr/>
        </p:nvSpPr>
        <p:spPr>
          <a:xfrm>
            <a:off x="6240619"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2" name="object 47"/>
          <p:cNvSpPr/>
          <p:nvPr/>
        </p:nvSpPr>
        <p:spPr>
          <a:xfrm>
            <a:off x="5909911"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3" name="object 48"/>
          <p:cNvSpPr/>
          <p:nvPr/>
        </p:nvSpPr>
        <p:spPr>
          <a:xfrm>
            <a:off x="5579204"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4" name="object 49"/>
          <p:cNvSpPr/>
          <p:nvPr/>
        </p:nvSpPr>
        <p:spPr>
          <a:xfrm>
            <a:off x="5248496"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5" name="object 50"/>
          <p:cNvSpPr/>
          <p:nvPr/>
        </p:nvSpPr>
        <p:spPr>
          <a:xfrm>
            <a:off x="4917787"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6" name="object 51"/>
          <p:cNvSpPr/>
          <p:nvPr/>
        </p:nvSpPr>
        <p:spPr>
          <a:xfrm>
            <a:off x="4587079"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7" name="object 52"/>
          <p:cNvSpPr/>
          <p:nvPr/>
        </p:nvSpPr>
        <p:spPr>
          <a:xfrm>
            <a:off x="4587079" y="4715257"/>
            <a:ext cx="213360" cy="36575"/>
          </a:xfrm>
          <a:prstGeom prst="rect">
            <a:avLst/>
          </a:prstGeom>
          <a:blipFill>
            <a:blip r:embed="rId5"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8" name="object 53"/>
          <p:cNvSpPr/>
          <p:nvPr/>
        </p:nvSpPr>
        <p:spPr>
          <a:xfrm>
            <a:off x="4917787" y="4440937"/>
            <a:ext cx="213360" cy="310895"/>
          </a:xfrm>
          <a:prstGeom prst="rect">
            <a:avLst/>
          </a:prstGeom>
          <a:blipFill>
            <a:blip r:embed="rId6"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9" name="object 54"/>
          <p:cNvSpPr/>
          <p:nvPr/>
        </p:nvSpPr>
        <p:spPr>
          <a:xfrm>
            <a:off x="5248496" y="4337305"/>
            <a:ext cx="213360" cy="414528"/>
          </a:xfrm>
          <a:prstGeom prst="rect">
            <a:avLst/>
          </a:prstGeom>
          <a:blipFill>
            <a:blip r:embed="rId7"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0" name="object 55"/>
          <p:cNvSpPr/>
          <p:nvPr/>
        </p:nvSpPr>
        <p:spPr>
          <a:xfrm>
            <a:off x="5579204" y="4247390"/>
            <a:ext cx="213360" cy="504444"/>
          </a:xfrm>
          <a:prstGeom prst="rect">
            <a:avLst/>
          </a:prstGeom>
          <a:blipFill>
            <a:blip r:embed="rId8"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1" name="object 56"/>
          <p:cNvSpPr/>
          <p:nvPr/>
        </p:nvSpPr>
        <p:spPr>
          <a:xfrm>
            <a:off x="5909911" y="4390646"/>
            <a:ext cx="213360" cy="361188"/>
          </a:xfrm>
          <a:prstGeom prst="rect">
            <a:avLst/>
          </a:prstGeom>
          <a:blipFill>
            <a:blip r:embed="rId9"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2" name="object 57"/>
          <p:cNvSpPr/>
          <p:nvPr/>
        </p:nvSpPr>
        <p:spPr>
          <a:xfrm>
            <a:off x="6240619" y="4203193"/>
            <a:ext cx="213360" cy="548640"/>
          </a:xfrm>
          <a:prstGeom prst="rect">
            <a:avLst/>
          </a:prstGeom>
          <a:blipFill>
            <a:blip r:embed="rId10"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3" name="object 58"/>
          <p:cNvSpPr/>
          <p:nvPr/>
        </p:nvSpPr>
        <p:spPr>
          <a:xfrm>
            <a:off x="6571328" y="3130297"/>
            <a:ext cx="213360" cy="1621536"/>
          </a:xfrm>
          <a:prstGeom prst="rect">
            <a:avLst/>
          </a:prstGeom>
          <a:blipFill>
            <a:blip r:embed="rId11"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4" name="object 59"/>
          <p:cNvSpPr/>
          <p:nvPr/>
        </p:nvSpPr>
        <p:spPr>
          <a:xfrm>
            <a:off x="6902036" y="4131566"/>
            <a:ext cx="213360" cy="620268"/>
          </a:xfrm>
          <a:prstGeom prst="rect">
            <a:avLst/>
          </a:prstGeom>
          <a:blipFill>
            <a:blip r:embed="rId12"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5" name="object 60"/>
          <p:cNvSpPr/>
          <p:nvPr/>
        </p:nvSpPr>
        <p:spPr>
          <a:xfrm>
            <a:off x="7232743" y="4424173"/>
            <a:ext cx="213360" cy="327660"/>
          </a:xfrm>
          <a:prstGeom prst="rect">
            <a:avLst/>
          </a:prstGeom>
          <a:blipFill>
            <a:blip r:embed="rId13"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6" name="object 61"/>
          <p:cNvSpPr/>
          <p:nvPr/>
        </p:nvSpPr>
        <p:spPr>
          <a:xfrm>
            <a:off x="7564975" y="4049269"/>
            <a:ext cx="213360" cy="702563"/>
          </a:xfrm>
          <a:prstGeom prst="rect">
            <a:avLst/>
          </a:prstGeom>
          <a:blipFill>
            <a:blip r:embed="rId14"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7" name="object 62"/>
          <p:cNvSpPr/>
          <p:nvPr/>
        </p:nvSpPr>
        <p:spPr>
          <a:xfrm>
            <a:off x="4587079" y="4715257"/>
            <a:ext cx="213360" cy="36830"/>
          </a:xfrm>
          <a:custGeom>
            <a:avLst/>
            <a:gdLst/>
            <a:ahLst/>
            <a:cxnLst/>
            <a:rect l="l" t="t" r="r" b="b"/>
            <a:pathLst>
              <a:path w="213360" h="36829">
                <a:moveTo>
                  <a:pt x="0" y="0"/>
                </a:moveTo>
                <a:lnTo>
                  <a:pt x="213360" y="0"/>
                </a:lnTo>
                <a:lnTo>
                  <a:pt x="213360" y="36576"/>
                </a:lnTo>
                <a:lnTo>
                  <a:pt x="0" y="36576"/>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8" name="object 63"/>
          <p:cNvSpPr/>
          <p:nvPr/>
        </p:nvSpPr>
        <p:spPr>
          <a:xfrm>
            <a:off x="4917787" y="4440937"/>
            <a:ext cx="213360" cy="311150"/>
          </a:xfrm>
          <a:custGeom>
            <a:avLst/>
            <a:gdLst/>
            <a:ahLst/>
            <a:cxnLst/>
            <a:rect l="l" t="t" r="r" b="b"/>
            <a:pathLst>
              <a:path w="213360" h="311150">
                <a:moveTo>
                  <a:pt x="0" y="0"/>
                </a:moveTo>
                <a:lnTo>
                  <a:pt x="213360" y="0"/>
                </a:lnTo>
                <a:lnTo>
                  <a:pt x="213360" y="310895"/>
                </a:lnTo>
                <a:lnTo>
                  <a:pt x="0" y="310895"/>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9" name="object 64"/>
          <p:cNvSpPr/>
          <p:nvPr/>
        </p:nvSpPr>
        <p:spPr>
          <a:xfrm>
            <a:off x="5248496" y="4337305"/>
            <a:ext cx="213360" cy="414655"/>
          </a:xfrm>
          <a:custGeom>
            <a:avLst/>
            <a:gdLst/>
            <a:ahLst/>
            <a:cxnLst/>
            <a:rect l="l" t="t" r="r" b="b"/>
            <a:pathLst>
              <a:path w="213360" h="414654">
                <a:moveTo>
                  <a:pt x="0" y="0"/>
                </a:moveTo>
                <a:lnTo>
                  <a:pt x="213360" y="0"/>
                </a:lnTo>
                <a:lnTo>
                  <a:pt x="213360" y="414528"/>
                </a:lnTo>
                <a:lnTo>
                  <a:pt x="0" y="414528"/>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0" name="object 65"/>
          <p:cNvSpPr/>
          <p:nvPr/>
        </p:nvSpPr>
        <p:spPr>
          <a:xfrm>
            <a:off x="5579204" y="4247390"/>
            <a:ext cx="213360" cy="504825"/>
          </a:xfrm>
          <a:custGeom>
            <a:avLst/>
            <a:gdLst/>
            <a:ahLst/>
            <a:cxnLst/>
            <a:rect l="l" t="t" r="r" b="b"/>
            <a:pathLst>
              <a:path w="213360" h="504825">
                <a:moveTo>
                  <a:pt x="0" y="0"/>
                </a:moveTo>
                <a:lnTo>
                  <a:pt x="213360" y="0"/>
                </a:lnTo>
                <a:lnTo>
                  <a:pt x="213360" y="504444"/>
                </a:lnTo>
                <a:lnTo>
                  <a:pt x="0" y="504444"/>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1" name="object 66"/>
          <p:cNvSpPr/>
          <p:nvPr/>
        </p:nvSpPr>
        <p:spPr>
          <a:xfrm>
            <a:off x="5909911" y="4390646"/>
            <a:ext cx="213360" cy="361315"/>
          </a:xfrm>
          <a:custGeom>
            <a:avLst/>
            <a:gdLst/>
            <a:ahLst/>
            <a:cxnLst/>
            <a:rect l="l" t="t" r="r" b="b"/>
            <a:pathLst>
              <a:path w="213360" h="361314">
                <a:moveTo>
                  <a:pt x="0" y="0"/>
                </a:moveTo>
                <a:lnTo>
                  <a:pt x="213360" y="0"/>
                </a:lnTo>
                <a:lnTo>
                  <a:pt x="213360" y="361187"/>
                </a:lnTo>
                <a:lnTo>
                  <a:pt x="0" y="361187"/>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2" name="object 67"/>
          <p:cNvSpPr/>
          <p:nvPr/>
        </p:nvSpPr>
        <p:spPr>
          <a:xfrm>
            <a:off x="6240619" y="4203193"/>
            <a:ext cx="213360" cy="548640"/>
          </a:xfrm>
          <a:custGeom>
            <a:avLst/>
            <a:gdLst/>
            <a:ahLst/>
            <a:cxnLst/>
            <a:rect l="l" t="t" r="r" b="b"/>
            <a:pathLst>
              <a:path w="213360" h="548639">
                <a:moveTo>
                  <a:pt x="0" y="0"/>
                </a:moveTo>
                <a:lnTo>
                  <a:pt x="213360" y="0"/>
                </a:lnTo>
                <a:lnTo>
                  <a:pt x="213360" y="548639"/>
                </a:lnTo>
                <a:lnTo>
                  <a:pt x="0" y="548639"/>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3" name="object 68"/>
          <p:cNvSpPr/>
          <p:nvPr/>
        </p:nvSpPr>
        <p:spPr>
          <a:xfrm>
            <a:off x="6571328" y="3130297"/>
            <a:ext cx="213360" cy="1621790"/>
          </a:xfrm>
          <a:custGeom>
            <a:avLst/>
            <a:gdLst/>
            <a:ahLst/>
            <a:cxnLst/>
            <a:rect l="l" t="t" r="r" b="b"/>
            <a:pathLst>
              <a:path w="213360" h="1621789">
                <a:moveTo>
                  <a:pt x="0" y="0"/>
                </a:moveTo>
                <a:lnTo>
                  <a:pt x="213360" y="0"/>
                </a:lnTo>
                <a:lnTo>
                  <a:pt x="213360" y="1621536"/>
                </a:lnTo>
                <a:lnTo>
                  <a:pt x="0" y="1621536"/>
                </a:lnTo>
                <a:lnTo>
                  <a:pt x="0" y="0"/>
                </a:lnTo>
                <a:close/>
              </a:path>
            </a:pathLst>
          </a:custGeom>
          <a:ln w="9143">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4" name="object 69"/>
          <p:cNvSpPr/>
          <p:nvPr/>
        </p:nvSpPr>
        <p:spPr>
          <a:xfrm>
            <a:off x="6902036" y="4131566"/>
            <a:ext cx="213360" cy="620395"/>
          </a:xfrm>
          <a:custGeom>
            <a:avLst/>
            <a:gdLst/>
            <a:ahLst/>
            <a:cxnLst/>
            <a:rect l="l" t="t" r="r" b="b"/>
            <a:pathLst>
              <a:path w="213360" h="620395">
                <a:moveTo>
                  <a:pt x="0" y="0"/>
                </a:moveTo>
                <a:lnTo>
                  <a:pt x="213360" y="0"/>
                </a:lnTo>
                <a:lnTo>
                  <a:pt x="213360" y="620268"/>
                </a:lnTo>
                <a:lnTo>
                  <a:pt x="0" y="620268"/>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5" name="object 70"/>
          <p:cNvSpPr/>
          <p:nvPr/>
        </p:nvSpPr>
        <p:spPr>
          <a:xfrm>
            <a:off x="7232743" y="4424173"/>
            <a:ext cx="213360" cy="327660"/>
          </a:xfrm>
          <a:custGeom>
            <a:avLst/>
            <a:gdLst/>
            <a:ahLst/>
            <a:cxnLst/>
            <a:rect l="l" t="t" r="r" b="b"/>
            <a:pathLst>
              <a:path w="213360" h="327660">
                <a:moveTo>
                  <a:pt x="0" y="0"/>
                </a:moveTo>
                <a:lnTo>
                  <a:pt x="213360" y="0"/>
                </a:lnTo>
                <a:lnTo>
                  <a:pt x="213360" y="327660"/>
                </a:lnTo>
                <a:lnTo>
                  <a:pt x="0" y="327660"/>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6" name="object 71"/>
          <p:cNvSpPr/>
          <p:nvPr/>
        </p:nvSpPr>
        <p:spPr>
          <a:xfrm>
            <a:off x="7564975" y="4049269"/>
            <a:ext cx="213360" cy="702945"/>
          </a:xfrm>
          <a:custGeom>
            <a:avLst/>
            <a:gdLst/>
            <a:ahLst/>
            <a:cxnLst/>
            <a:rect l="l" t="t" r="r" b="b"/>
            <a:pathLst>
              <a:path w="213360" h="702945">
                <a:moveTo>
                  <a:pt x="0" y="0"/>
                </a:moveTo>
                <a:lnTo>
                  <a:pt x="213360" y="0"/>
                </a:lnTo>
                <a:lnTo>
                  <a:pt x="213360" y="702563"/>
                </a:lnTo>
                <a:lnTo>
                  <a:pt x="0" y="702563"/>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7" name="object 72"/>
          <p:cNvSpPr/>
          <p:nvPr/>
        </p:nvSpPr>
        <p:spPr>
          <a:xfrm>
            <a:off x="3535519" y="5652517"/>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8" name="object 73"/>
          <p:cNvSpPr txBox="1"/>
          <p:nvPr/>
        </p:nvSpPr>
        <p:spPr>
          <a:xfrm>
            <a:off x="3087458" y="3710736"/>
            <a:ext cx="296545" cy="1890261"/>
          </a:xfrm>
          <a:prstGeom prst="rect">
            <a:avLst/>
          </a:prstGeom>
        </p:spPr>
        <p:txBody>
          <a:bodyPr vert="horz" wrap="square" lIns="0" tIns="12700" rIns="0" bIns="0" rtlCol="0">
            <a:spAutoFit/>
          </a:bodyPr>
          <a:lstStyle/>
          <a:p>
            <a:pPr marL="12700">
              <a:lnSpc>
                <a:spcPct val="100000"/>
              </a:lnSpc>
              <a:spcBef>
                <a:spcPts val="100"/>
              </a:spcBef>
            </a:pPr>
            <a:r>
              <a:rPr sz="1200" spc="-75" dirty="0">
                <a:latin typeface="游ゴシック" panose="020B0400000000000000" pitchFamily="50" charset="-128"/>
                <a:ea typeface="游ゴシック" panose="020B0400000000000000" pitchFamily="50" charset="-128"/>
                <a:cs typeface="Arial"/>
              </a:rPr>
              <a:t>500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60"/>
              </a:spcBef>
            </a:pPr>
            <a:r>
              <a:rPr sz="1200" spc="-75" dirty="0">
                <a:latin typeface="游ゴシック" panose="020B0400000000000000" pitchFamily="50" charset="-128"/>
                <a:ea typeface="游ゴシック" panose="020B0400000000000000" pitchFamily="50" charset="-128"/>
                <a:cs typeface="Arial"/>
              </a:rPr>
              <a:t>400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55"/>
              </a:spcBef>
            </a:pPr>
            <a:r>
              <a:rPr sz="1200" spc="-75" dirty="0">
                <a:latin typeface="游ゴシック" panose="020B0400000000000000" pitchFamily="50" charset="-128"/>
                <a:ea typeface="游ゴシック" panose="020B0400000000000000" pitchFamily="50" charset="-128"/>
                <a:cs typeface="Arial"/>
              </a:rPr>
              <a:t>300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55"/>
              </a:spcBef>
            </a:pPr>
            <a:r>
              <a:rPr sz="1200" spc="-75" dirty="0">
                <a:latin typeface="游ゴシック" panose="020B0400000000000000" pitchFamily="50" charset="-128"/>
                <a:ea typeface="游ゴシック" panose="020B0400000000000000" pitchFamily="50" charset="-128"/>
                <a:cs typeface="Arial"/>
              </a:rPr>
              <a:t>200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55"/>
              </a:spcBef>
            </a:pPr>
            <a:r>
              <a:rPr sz="1200" spc="-75" dirty="0">
                <a:latin typeface="游ゴシック" panose="020B0400000000000000" pitchFamily="50" charset="-128"/>
                <a:ea typeface="游ゴシック" panose="020B0400000000000000" pitchFamily="50" charset="-128"/>
                <a:cs typeface="Arial"/>
              </a:rPr>
              <a:t>100</a:t>
            </a:r>
            <a:endParaRPr sz="1200">
              <a:latin typeface="游ゴシック" panose="020B0400000000000000" pitchFamily="50" charset="-128"/>
              <a:ea typeface="游ゴシック" panose="020B0400000000000000" pitchFamily="50" charset="-128"/>
              <a:cs typeface="Arial"/>
            </a:endParaRPr>
          </a:p>
          <a:p>
            <a:pPr marL="192405">
              <a:lnSpc>
                <a:spcPct val="100000"/>
              </a:lnSpc>
              <a:spcBef>
                <a:spcPts val="1160"/>
              </a:spcBef>
            </a:pPr>
            <a:r>
              <a:rPr sz="1200" spc="-70" dirty="0">
                <a:latin typeface="游ゴシック" panose="020B0400000000000000" pitchFamily="50" charset="-128"/>
                <a:ea typeface="游ゴシック" panose="020B0400000000000000" pitchFamily="50" charset="-128"/>
                <a:cs typeface="Arial"/>
              </a:rPr>
              <a:t>0</a:t>
            </a:r>
            <a:endParaRPr sz="1200">
              <a:latin typeface="游ゴシック" panose="020B0400000000000000" pitchFamily="50" charset="-128"/>
              <a:ea typeface="游ゴシック" panose="020B0400000000000000" pitchFamily="50" charset="-128"/>
              <a:cs typeface="Arial"/>
            </a:endParaRPr>
          </a:p>
        </p:txBody>
      </p:sp>
      <p:sp>
        <p:nvSpPr>
          <p:cNvPr id="79" name="object 74"/>
          <p:cNvSpPr txBox="1"/>
          <p:nvPr/>
        </p:nvSpPr>
        <p:spPr>
          <a:xfrm>
            <a:off x="3087458" y="3350554"/>
            <a:ext cx="295275" cy="198131"/>
          </a:xfrm>
          <a:prstGeom prst="rect">
            <a:avLst/>
          </a:prstGeom>
        </p:spPr>
        <p:txBody>
          <a:bodyPr vert="horz" wrap="square" lIns="0" tIns="13335" rIns="0" bIns="0" rtlCol="0">
            <a:spAutoFit/>
          </a:bodyPr>
          <a:lstStyle/>
          <a:p>
            <a:pPr marL="12700">
              <a:lnSpc>
                <a:spcPct val="100000"/>
              </a:lnSpc>
              <a:spcBef>
                <a:spcPts val="105"/>
              </a:spcBef>
            </a:pPr>
            <a:r>
              <a:rPr sz="1200" spc="-75" dirty="0">
                <a:latin typeface="游ゴシック" panose="020B0400000000000000" pitchFamily="50" charset="-128"/>
                <a:ea typeface="游ゴシック" panose="020B0400000000000000" pitchFamily="50" charset="-128"/>
                <a:cs typeface="Arial"/>
              </a:rPr>
              <a:t>600</a:t>
            </a:r>
            <a:endParaRPr sz="1200">
              <a:latin typeface="游ゴシック" panose="020B0400000000000000" pitchFamily="50" charset="-128"/>
              <a:ea typeface="游ゴシック" panose="020B0400000000000000" pitchFamily="50" charset="-128"/>
              <a:cs typeface="Arial"/>
            </a:endParaRPr>
          </a:p>
        </p:txBody>
      </p:sp>
      <p:sp>
        <p:nvSpPr>
          <p:cNvPr id="80" name="object 75"/>
          <p:cNvSpPr txBox="1"/>
          <p:nvPr/>
        </p:nvSpPr>
        <p:spPr>
          <a:xfrm>
            <a:off x="3087458" y="2990371"/>
            <a:ext cx="295275" cy="198131"/>
          </a:xfrm>
          <a:prstGeom prst="rect">
            <a:avLst/>
          </a:prstGeom>
        </p:spPr>
        <p:txBody>
          <a:bodyPr vert="horz" wrap="square" lIns="0" tIns="13335" rIns="0" bIns="0" rtlCol="0">
            <a:spAutoFit/>
          </a:bodyPr>
          <a:lstStyle/>
          <a:p>
            <a:pPr marL="12700">
              <a:lnSpc>
                <a:spcPct val="100000"/>
              </a:lnSpc>
              <a:spcBef>
                <a:spcPts val="105"/>
              </a:spcBef>
            </a:pPr>
            <a:r>
              <a:rPr sz="1200" spc="-75" dirty="0">
                <a:latin typeface="游ゴシック" panose="020B0400000000000000" pitchFamily="50" charset="-128"/>
                <a:ea typeface="游ゴシック" panose="020B0400000000000000" pitchFamily="50" charset="-128"/>
                <a:cs typeface="Arial"/>
              </a:rPr>
              <a:t>700</a:t>
            </a:r>
            <a:endParaRPr sz="1200">
              <a:latin typeface="游ゴシック" panose="020B0400000000000000" pitchFamily="50" charset="-128"/>
              <a:ea typeface="游ゴシック" panose="020B0400000000000000" pitchFamily="50" charset="-128"/>
              <a:cs typeface="Arial"/>
            </a:endParaRPr>
          </a:p>
        </p:txBody>
      </p:sp>
      <p:sp>
        <p:nvSpPr>
          <p:cNvPr id="81" name="object 76"/>
          <p:cNvSpPr txBox="1"/>
          <p:nvPr/>
        </p:nvSpPr>
        <p:spPr>
          <a:xfrm>
            <a:off x="3087458" y="2630189"/>
            <a:ext cx="295275" cy="198131"/>
          </a:xfrm>
          <a:prstGeom prst="rect">
            <a:avLst/>
          </a:prstGeom>
        </p:spPr>
        <p:txBody>
          <a:bodyPr vert="horz" wrap="square" lIns="0" tIns="13335" rIns="0" bIns="0" rtlCol="0">
            <a:spAutoFit/>
          </a:bodyPr>
          <a:lstStyle/>
          <a:p>
            <a:pPr marL="12700">
              <a:lnSpc>
                <a:spcPct val="100000"/>
              </a:lnSpc>
              <a:spcBef>
                <a:spcPts val="105"/>
              </a:spcBef>
            </a:pPr>
            <a:r>
              <a:rPr sz="1200" spc="-75" dirty="0">
                <a:latin typeface="游ゴシック" panose="020B0400000000000000" pitchFamily="50" charset="-128"/>
                <a:ea typeface="游ゴシック" panose="020B0400000000000000" pitchFamily="50" charset="-128"/>
                <a:cs typeface="Arial"/>
              </a:rPr>
              <a:t>800</a:t>
            </a:r>
            <a:endParaRPr sz="1200">
              <a:latin typeface="游ゴシック" panose="020B0400000000000000" pitchFamily="50" charset="-128"/>
              <a:ea typeface="游ゴシック" panose="020B0400000000000000" pitchFamily="50" charset="-128"/>
              <a:cs typeface="Arial"/>
            </a:endParaRPr>
          </a:p>
        </p:txBody>
      </p:sp>
      <p:sp>
        <p:nvSpPr>
          <p:cNvPr id="82" name="object 77"/>
          <p:cNvSpPr/>
          <p:nvPr/>
        </p:nvSpPr>
        <p:spPr>
          <a:xfrm>
            <a:off x="3423315" y="5817749"/>
            <a:ext cx="631367" cy="313690"/>
          </a:xfrm>
          <a:prstGeom prst="rect">
            <a:avLst/>
          </a:prstGeom>
          <a:blipFill>
            <a:blip r:embed="rId15"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3" name="object 78"/>
          <p:cNvSpPr/>
          <p:nvPr/>
        </p:nvSpPr>
        <p:spPr>
          <a:xfrm>
            <a:off x="4084998" y="5817749"/>
            <a:ext cx="302895" cy="313690"/>
          </a:xfrm>
          <a:custGeom>
            <a:avLst/>
            <a:gdLst/>
            <a:ahLst/>
            <a:cxnLst/>
            <a:rect l="l" t="t" r="r" b="b"/>
            <a:pathLst>
              <a:path w="302894" h="313689">
                <a:moveTo>
                  <a:pt x="72783" y="224790"/>
                </a:moveTo>
                <a:lnTo>
                  <a:pt x="39281" y="224790"/>
                </a:lnTo>
                <a:lnTo>
                  <a:pt x="42570" y="226060"/>
                </a:lnTo>
                <a:lnTo>
                  <a:pt x="44069" y="227330"/>
                </a:lnTo>
                <a:lnTo>
                  <a:pt x="46901" y="231140"/>
                </a:lnTo>
                <a:lnTo>
                  <a:pt x="48285" y="232410"/>
                </a:lnTo>
                <a:lnTo>
                  <a:pt x="50863" y="236220"/>
                </a:lnTo>
                <a:lnTo>
                  <a:pt x="52019" y="238760"/>
                </a:lnTo>
                <a:lnTo>
                  <a:pt x="54025" y="245110"/>
                </a:lnTo>
                <a:lnTo>
                  <a:pt x="54876" y="247650"/>
                </a:lnTo>
                <a:lnTo>
                  <a:pt x="56222" y="256540"/>
                </a:lnTo>
                <a:lnTo>
                  <a:pt x="56629" y="260350"/>
                </a:lnTo>
                <a:lnTo>
                  <a:pt x="56743" y="266700"/>
                </a:lnTo>
                <a:lnTo>
                  <a:pt x="57734" y="294640"/>
                </a:lnTo>
                <a:lnTo>
                  <a:pt x="59486" y="303530"/>
                </a:lnTo>
                <a:lnTo>
                  <a:pt x="60121" y="304800"/>
                </a:lnTo>
                <a:lnTo>
                  <a:pt x="61810" y="307340"/>
                </a:lnTo>
                <a:lnTo>
                  <a:pt x="62903" y="308610"/>
                </a:lnTo>
                <a:lnTo>
                  <a:pt x="65697" y="311150"/>
                </a:lnTo>
                <a:lnTo>
                  <a:pt x="66954" y="312420"/>
                </a:lnTo>
                <a:lnTo>
                  <a:pt x="69138" y="313690"/>
                </a:lnTo>
                <a:lnTo>
                  <a:pt x="74371" y="313690"/>
                </a:lnTo>
                <a:lnTo>
                  <a:pt x="75234" y="312420"/>
                </a:lnTo>
                <a:lnTo>
                  <a:pt x="103250" y="284480"/>
                </a:lnTo>
                <a:lnTo>
                  <a:pt x="77190" y="284480"/>
                </a:lnTo>
                <a:lnTo>
                  <a:pt x="76953" y="266700"/>
                </a:lnTo>
                <a:lnTo>
                  <a:pt x="76851" y="252730"/>
                </a:lnTo>
                <a:lnTo>
                  <a:pt x="76669" y="247650"/>
                </a:lnTo>
                <a:lnTo>
                  <a:pt x="75311" y="234950"/>
                </a:lnTo>
                <a:lnTo>
                  <a:pt x="74307" y="229870"/>
                </a:lnTo>
                <a:lnTo>
                  <a:pt x="72783" y="224790"/>
                </a:lnTo>
                <a:close/>
              </a:path>
              <a:path w="302894" h="313689">
                <a:moveTo>
                  <a:pt x="113741" y="252730"/>
                </a:moveTo>
                <a:lnTo>
                  <a:pt x="108991" y="252730"/>
                </a:lnTo>
                <a:lnTo>
                  <a:pt x="77190" y="284480"/>
                </a:lnTo>
                <a:lnTo>
                  <a:pt x="103250" y="284480"/>
                </a:lnTo>
                <a:lnTo>
                  <a:pt x="122351" y="265430"/>
                </a:lnTo>
                <a:lnTo>
                  <a:pt x="122605" y="265430"/>
                </a:lnTo>
                <a:lnTo>
                  <a:pt x="122707" y="262890"/>
                </a:lnTo>
                <a:lnTo>
                  <a:pt x="122047" y="261620"/>
                </a:lnTo>
                <a:lnTo>
                  <a:pt x="121513" y="260350"/>
                </a:lnTo>
                <a:lnTo>
                  <a:pt x="120040" y="259080"/>
                </a:lnTo>
                <a:lnTo>
                  <a:pt x="119075" y="257810"/>
                </a:lnTo>
                <a:lnTo>
                  <a:pt x="117881" y="256540"/>
                </a:lnTo>
                <a:lnTo>
                  <a:pt x="116738" y="255270"/>
                </a:lnTo>
                <a:lnTo>
                  <a:pt x="115671" y="254000"/>
                </a:lnTo>
                <a:lnTo>
                  <a:pt x="113741" y="252730"/>
                </a:lnTo>
                <a:close/>
              </a:path>
              <a:path w="302894" h="313689">
                <a:moveTo>
                  <a:pt x="43954" y="196850"/>
                </a:moveTo>
                <a:lnTo>
                  <a:pt x="36118" y="198120"/>
                </a:lnTo>
                <a:lnTo>
                  <a:pt x="32080" y="198120"/>
                </a:lnTo>
                <a:lnTo>
                  <a:pt x="19646" y="205740"/>
                </a:lnTo>
                <a:lnTo>
                  <a:pt x="12877" y="212090"/>
                </a:lnTo>
                <a:lnTo>
                  <a:pt x="10591" y="215900"/>
                </a:lnTo>
                <a:lnTo>
                  <a:pt x="6743" y="220980"/>
                </a:lnTo>
                <a:lnTo>
                  <a:pt x="0" y="240030"/>
                </a:lnTo>
                <a:lnTo>
                  <a:pt x="596" y="242570"/>
                </a:lnTo>
                <a:lnTo>
                  <a:pt x="1295" y="243840"/>
                </a:lnTo>
                <a:lnTo>
                  <a:pt x="1752" y="243840"/>
                </a:lnTo>
                <a:lnTo>
                  <a:pt x="2895" y="245110"/>
                </a:lnTo>
                <a:lnTo>
                  <a:pt x="3657" y="246380"/>
                </a:lnTo>
                <a:lnTo>
                  <a:pt x="5994" y="248920"/>
                </a:lnTo>
                <a:lnTo>
                  <a:pt x="7226" y="250190"/>
                </a:lnTo>
                <a:lnTo>
                  <a:pt x="9359" y="251460"/>
                </a:lnTo>
                <a:lnTo>
                  <a:pt x="10261" y="252730"/>
                </a:lnTo>
                <a:lnTo>
                  <a:pt x="13843" y="252730"/>
                </a:lnTo>
                <a:lnTo>
                  <a:pt x="14744" y="251460"/>
                </a:lnTo>
                <a:lnTo>
                  <a:pt x="15163" y="251460"/>
                </a:lnTo>
                <a:lnTo>
                  <a:pt x="15773" y="247650"/>
                </a:lnTo>
                <a:lnTo>
                  <a:pt x="16256" y="246380"/>
                </a:lnTo>
                <a:lnTo>
                  <a:pt x="17576" y="241300"/>
                </a:lnTo>
                <a:lnTo>
                  <a:pt x="18529" y="238760"/>
                </a:lnTo>
                <a:lnTo>
                  <a:pt x="21031" y="233680"/>
                </a:lnTo>
                <a:lnTo>
                  <a:pt x="22872" y="232410"/>
                </a:lnTo>
                <a:lnTo>
                  <a:pt x="27012" y="227330"/>
                </a:lnTo>
                <a:lnTo>
                  <a:pt x="28765" y="226060"/>
                </a:lnTo>
                <a:lnTo>
                  <a:pt x="32334" y="224790"/>
                </a:lnTo>
                <a:lnTo>
                  <a:pt x="72783" y="224790"/>
                </a:lnTo>
                <a:lnTo>
                  <a:pt x="71640" y="220980"/>
                </a:lnTo>
                <a:lnTo>
                  <a:pt x="69964" y="217170"/>
                </a:lnTo>
                <a:lnTo>
                  <a:pt x="65938" y="212090"/>
                </a:lnTo>
                <a:lnTo>
                  <a:pt x="63639" y="208280"/>
                </a:lnTo>
                <a:lnTo>
                  <a:pt x="58102" y="203200"/>
                </a:lnTo>
                <a:lnTo>
                  <a:pt x="54838" y="200660"/>
                </a:lnTo>
                <a:lnTo>
                  <a:pt x="47701" y="198120"/>
                </a:lnTo>
                <a:lnTo>
                  <a:pt x="43954" y="196850"/>
                </a:lnTo>
                <a:close/>
              </a:path>
              <a:path w="302894" h="313689">
                <a:moveTo>
                  <a:pt x="111366" y="251460"/>
                </a:moveTo>
                <a:lnTo>
                  <a:pt x="110693" y="251460"/>
                </a:lnTo>
                <a:lnTo>
                  <a:pt x="109499" y="252730"/>
                </a:lnTo>
                <a:lnTo>
                  <a:pt x="112890" y="252730"/>
                </a:lnTo>
                <a:lnTo>
                  <a:pt x="111366" y="251460"/>
                </a:lnTo>
                <a:close/>
              </a:path>
              <a:path w="302894" h="313689">
                <a:moveTo>
                  <a:pt x="108229" y="132080"/>
                </a:moveTo>
                <a:lnTo>
                  <a:pt x="102704" y="132080"/>
                </a:lnTo>
                <a:lnTo>
                  <a:pt x="91782" y="135890"/>
                </a:lnTo>
                <a:lnTo>
                  <a:pt x="68402" y="166370"/>
                </a:lnTo>
                <a:lnTo>
                  <a:pt x="68148" y="172720"/>
                </a:lnTo>
                <a:lnTo>
                  <a:pt x="70739" y="184150"/>
                </a:lnTo>
                <a:lnTo>
                  <a:pt x="99580" y="222250"/>
                </a:lnTo>
                <a:lnTo>
                  <a:pt x="134518" y="241300"/>
                </a:lnTo>
                <a:lnTo>
                  <a:pt x="140042" y="241300"/>
                </a:lnTo>
                <a:lnTo>
                  <a:pt x="150914" y="237490"/>
                </a:lnTo>
                <a:lnTo>
                  <a:pt x="156362" y="233680"/>
                </a:lnTo>
                <a:lnTo>
                  <a:pt x="167195" y="223520"/>
                </a:lnTo>
                <a:lnTo>
                  <a:pt x="169344" y="219710"/>
                </a:lnTo>
                <a:lnTo>
                  <a:pt x="137591" y="219710"/>
                </a:lnTo>
                <a:lnTo>
                  <a:pt x="131267" y="217170"/>
                </a:lnTo>
                <a:lnTo>
                  <a:pt x="127609" y="214630"/>
                </a:lnTo>
                <a:lnTo>
                  <a:pt x="119265" y="208280"/>
                </a:lnTo>
                <a:lnTo>
                  <a:pt x="114350" y="204470"/>
                </a:lnTo>
                <a:lnTo>
                  <a:pt x="104051" y="193040"/>
                </a:lnTo>
                <a:lnTo>
                  <a:pt x="100177" y="189230"/>
                </a:lnTo>
                <a:lnTo>
                  <a:pt x="93941" y="181610"/>
                </a:lnTo>
                <a:lnTo>
                  <a:pt x="91668" y="177800"/>
                </a:lnTo>
                <a:lnTo>
                  <a:pt x="88836" y="171450"/>
                </a:lnTo>
                <a:lnTo>
                  <a:pt x="88341" y="168910"/>
                </a:lnTo>
                <a:lnTo>
                  <a:pt x="89154" y="162560"/>
                </a:lnTo>
                <a:lnTo>
                  <a:pt x="90576" y="160020"/>
                </a:lnTo>
                <a:lnTo>
                  <a:pt x="94386" y="156210"/>
                </a:lnTo>
                <a:lnTo>
                  <a:pt x="95846" y="156210"/>
                </a:lnTo>
                <a:lnTo>
                  <a:pt x="98882" y="153670"/>
                </a:lnTo>
                <a:lnTo>
                  <a:pt x="145663" y="153670"/>
                </a:lnTo>
                <a:lnTo>
                  <a:pt x="143103" y="151130"/>
                </a:lnTo>
                <a:lnTo>
                  <a:pt x="136956" y="146050"/>
                </a:lnTo>
                <a:lnTo>
                  <a:pt x="125183" y="137160"/>
                </a:lnTo>
                <a:lnTo>
                  <a:pt x="119430" y="134620"/>
                </a:lnTo>
                <a:lnTo>
                  <a:pt x="108229" y="132080"/>
                </a:lnTo>
                <a:close/>
              </a:path>
              <a:path w="302894" h="313689">
                <a:moveTo>
                  <a:pt x="145663" y="153670"/>
                </a:moveTo>
                <a:lnTo>
                  <a:pt x="106057" y="153670"/>
                </a:lnTo>
                <a:lnTo>
                  <a:pt x="110286" y="156210"/>
                </a:lnTo>
                <a:lnTo>
                  <a:pt x="112623" y="157480"/>
                </a:lnTo>
                <a:lnTo>
                  <a:pt x="117754" y="160020"/>
                </a:lnTo>
                <a:lnTo>
                  <a:pt x="120586" y="162560"/>
                </a:lnTo>
                <a:lnTo>
                  <a:pt x="126784" y="167640"/>
                </a:lnTo>
                <a:lnTo>
                  <a:pt x="130225" y="171450"/>
                </a:lnTo>
                <a:lnTo>
                  <a:pt x="133997" y="175260"/>
                </a:lnTo>
                <a:lnTo>
                  <a:pt x="137109" y="177800"/>
                </a:lnTo>
                <a:lnTo>
                  <a:pt x="139890" y="181610"/>
                </a:lnTo>
                <a:lnTo>
                  <a:pt x="144780" y="186690"/>
                </a:lnTo>
                <a:lnTo>
                  <a:pt x="154076" y="207010"/>
                </a:lnTo>
                <a:lnTo>
                  <a:pt x="153771" y="208280"/>
                </a:lnTo>
                <a:lnTo>
                  <a:pt x="140373" y="219710"/>
                </a:lnTo>
                <a:lnTo>
                  <a:pt x="169344" y="219710"/>
                </a:lnTo>
                <a:lnTo>
                  <a:pt x="170776" y="217170"/>
                </a:lnTo>
                <a:lnTo>
                  <a:pt x="174345" y="207010"/>
                </a:lnTo>
                <a:lnTo>
                  <a:pt x="174599" y="200660"/>
                </a:lnTo>
                <a:lnTo>
                  <a:pt x="172008" y="189230"/>
                </a:lnTo>
                <a:lnTo>
                  <a:pt x="169316" y="182880"/>
                </a:lnTo>
                <a:lnTo>
                  <a:pt x="161099" y="170180"/>
                </a:lnTo>
                <a:lnTo>
                  <a:pt x="155867" y="163830"/>
                </a:lnTo>
                <a:lnTo>
                  <a:pt x="145663" y="153670"/>
                </a:lnTo>
                <a:close/>
              </a:path>
              <a:path w="302894" h="313689">
                <a:moveTo>
                  <a:pt x="187300" y="104140"/>
                </a:moveTo>
                <a:lnTo>
                  <a:pt x="154978" y="104140"/>
                </a:lnTo>
                <a:lnTo>
                  <a:pt x="206806" y="156210"/>
                </a:lnTo>
                <a:lnTo>
                  <a:pt x="191604" y="171450"/>
                </a:lnTo>
                <a:lnTo>
                  <a:pt x="191389" y="171450"/>
                </a:lnTo>
                <a:lnTo>
                  <a:pt x="191262" y="172720"/>
                </a:lnTo>
                <a:lnTo>
                  <a:pt x="191897" y="173990"/>
                </a:lnTo>
                <a:lnTo>
                  <a:pt x="192379" y="175260"/>
                </a:lnTo>
                <a:lnTo>
                  <a:pt x="193776" y="177800"/>
                </a:lnTo>
                <a:lnTo>
                  <a:pt x="194729" y="177800"/>
                </a:lnTo>
                <a:lnTo>
                  <a:pt x="197065" y="180340"/>
                </a:lnTo>
                <a:lnTo>
                  <a:pt x="198094" y="181610"/>
                </a:lnTo>
                <a:lnTo>
                  <a:pt x="199948" y="182880"/>
                </a:lnTo>
                <a:lnTo>
                  <a:pt x="200761" y="182880"/>
                </a:lnTo>
                <a:lnTo>
                  <a:pt x="202145" y="184150"/>
                </a:lnTo>
                <a:lnTo>
                  <a:pt x="203733" y="184150"/>
                </a:lnTo>
                <a:lnTo>
                  <a:pt x="204139" y="182880"/>
                </a:lnTo>
                <a:lnTo>
                  <a:pt x="247517" y="139700"/>
                </a:lnTo>
                <a:lnTo>
                  <a:pt x="222935" y="139700"/>
                </a:lnTo>
                <a:lnTo>
                  <a:pt x="187300" y="104140"/>
                </a:lnTo>
                <a:close/>
              </a:path>
              <a:path w="302894" h="313689">
                <a:moveTo>
                  <a:pt x="238442" y="125730"/>
                </a:moveTo>
                <a:lnTo>
                  <a:pt x="236296" y="125730"/>
                </a:lnTo>
                <a:lnTo>
                  <a:pt x="222935" y="139700"/>
                </a:lnTo>
                <a:lnTo>
                  <a:pt x="247517" y="139700"/>
                </a:lnTo>
                <a:lnTo>
                  <a:pt x="248793" y="138430"/>
                </a:lnTo>
                <a:lnTo>
                  <a:pt x="249021" y="138430"/>
                </a:lnTo>
                <a:lnTo>
                  <a:pt x="249110" y="137160"/>
                </a:lnTo>
                <a:lnTo>
                  <a:pt x="248145" y="134620"/>
                </a:lnTo>
                <a:lnTo>
                  <a:pt x="246799" y="133350"/>
                </a:lnTo>
                <a:lnTo>
                  <a:pt x="245884" y="132080"/>
                </a:lnTo>
                <a:lnTo>
                  <a:pt x="243547" y="129540"/>
                </a:lnTo>
                <a:lnTo>
                  <a:pt x="242493" y="128270"/>
                </a:lnTo>
                <a:lnTo>
                  <a:pt x="240690" y="127000"/>
                </a:lnTo>
                <a:lnTo>
                  <a:pt x="239877" y="127000"/>
                </a:lnTo>
                <a:lnTo>
                  <a:pt x="238442" y="125730"/>
                </a:lnTo>
                <a:close/>
              </a:path>
              <a:path w="302894" h="313689">
                <a:moveTo>
                  <a:pt x="156756" y="73660"/>
                </a:moveTo>
                <a:lnTo>
                  <a:pt x="153758" y="73660"/>
                </a:lnTo>
                <a:lnTo>
                  <a:pt x="152920" y="74930"/>
                </a:lnTo>
                <a:lnTo>
                  <a:pt x="150876" y="76200"/>
                </a:lnTo>
                <a:lnTo>
                  <a:pt x="145719" y="81280"/>
                </a:lnTo>
                <a:lnTo>
                  <a:pt x="144157" y="82550"/>
                </a:lnTo>
                <a:lnTo>
                  <a:pt x="143548" y="83820"/>
                </a:lnTo>
                <a:lnTo>
                  <a:pt x="142697" y="85090"/>
                </a:lnTo>
                <a:lnTo>
                  <a:pt x="142379" y="85090"/>
                </a:lnTo>
                <a:lnTo>
                  <a:pt x="141960" y="86360"/>
                </a:lnTo>
                <a:lnTo>
                  <a:pt x="141795" y="87630"/>
                </a:lnTo>
                <a:lnTo>
                  <a:pt x="135597" y="115570"/>
                </a:lnTo>
                <a:lnTo>
                  <a:pt x="135521" y="118110"/>
                </a:lnTo>
                <a:lnTo>
                  <a:pt x="135661" y="118110"/>
                </a:lnTo>
                <a:lnTo>
                  <a:pt x="136232" y="119380"/>
                </a:lnTo>
                <a:lnTo>
                  <a:pt x="136677" y="120650"/>
                </a:lnTo>
                <a:lnTo>
                  <a:pt x="137871" y="121920"/>
                </a:lnTo>
                <a:lnTo>
                  <a:pt x="138658" y="121920"/>
                </a:lnTo>
                <a:lnTo>
                  <a:pt x="142481" y="125730"/>
                </a:lnTo>
                <a:lnTo>
                  <a:pt x="144449" y="128270"/>
                </a:lnTo>
                <a:lnTo>
                  <a:pt x="147281" y="128270"/>
                </a:lnTo>
                <a:lnTo>
                  <a:pt x="148259" y="125730"/>
                </a:lnTo>
                <a:lnTo>
                  <a:pt x="148755" y="125730"/>
                </a:lnTo>
                <a:lnTo>
                  <a:pt x="149250" y="124460"/>
                </a:lnTo>
                <a:lnTo>
                  <a:pt x="154978" y="104140"/>
                </a:lnTo>
                <a:lnTo>
                  <a:pt x="187300" y="104140"/>
                </a:lnTo>
                <a:lnTo>
                  <a:pt x="156756" y="73660"/>
                </a:lnTo>
                <a:close/>
              </a:path>
              <a:path w="302894" h="313689">
                <a:moveTo>
                  <a:pt x="236105" y="1270"/>
                </a:moveTo>
                <a:lnTo>
                  <a:pt x="226352" y="1270"/>
                </a:lnTo>
                <a:lnTo>
                  <a:pt x="223062" y="3810"/>
                </a:lnTo>
                <a:lnTo>
                  <a:pt x="221361" y="5080"/>
                </a:lnTo>
                <a:lnTo>
                  <a:pt x="217830" y="7620"/>
                </a:lnTo>
                <a:lnTo>
                  <a:pt x="216179" y="8890"/>
                </a:lnTo>
                <a:lnTo>
                  <a:pt x="209689" y="16510"/>
                </a:lnTo>
                <a:lnTo>
                  <a:pt x="206082" y="20320"/>
                </a:lnTo>
                <a:lnTo>
                  <a:pt x="201536" y="30480"/>
                </a:lnTo>
                <a:lnTo>
                  <a:pt x="200253" y="35560"/>
                </a:lnTo>
                <a:lnTo>
                  <a:pt x="199669" y="44450"/>
                </a:lnTo>
                <a:lnTo>
                  <a:pt x="200215" y="49530"/>
                </a:lnTo>
                <a:lnTo>
                  <a:pt x="221716" y="86360"/>
                </a:lnTo>
                <a:lnTo>
                  <a:pt x="228574" y="92710"/>
                </a:lnTo>
                <a:lnTo>
                  <a:pt x="232244" y="96520"/>
                </a:lnTo>
                <a:lnTo>
                  <a:pt x="239471" y="102870"/>
                </a:lnTo>
                <a:lnTo>
                  <a:pt x="243065" y="105410"/>
                </a:lnTo>
                <a:lnTo>
                  <a:pt x="250253" y="109220"/>
                </a:lnTo>
                <a:lnTo>
                  <a:pt x="260870" y="113030"/>
                </a:lnTo>
                <a:lnTo>
                  <a:pt x="264426" y="113030"/>
                </a:lnTo>
                <a:lnTo>
                  <a:pt x="296757" y="92710"/>
                </a:lnTo>
                <a:lnTo>
                  <a:pt x="267385" y="92710"/>
                </a:lnTo>
                <a:lnTo>
                  <a:pt x="262013" y="90170"/>
                </a:lnTo>
                <a:lnTo>
                  <a:pt x="258953" y="88900"/>
                </a:lnTo>
                <a:lnTo>
                  <a:pt x="252095" y="83820"/>
                </a:lnTo>
                <a:lnTo>
                  <a:pt x="248183" y="81280"/>
                </a:lnTo>
                <a:lnTo>
                  <a:pt x="243789" y="76200"/>
                </a:lnTo>
                <a:lnTo>
                  <a:pt x="244081" y="74930"/>
                </a:lnTo>
                <a:lnTo>
                  <a:pt x="244462" y="73660"/>
                </a:lnTo>
                <a:lnTo>
                  <a:pt x="245402" y="69850"/>
                </a:lnTo>
                <a:lnTo>
                  <a:pt x="245986" y="68580"/>
                </a:lnTo>
                <a:lnTo>
                  <a:pt x="247383" y="66040"/>
                </a:lnTo>
                <a:lnTo>
                  <a:pt x="248183" y="64770"/>
                </a:lnTo>
                <a:lnTo>
                  <a:pt x="231673" y="64770"/>
                </a:lnTo>
                <a:lnTo>
                  <a:pt x="218948" y="40640"/>
                </a:lnTo>
                <a:lnTo>
                  <a:pt x="219151" y="36830"/>
                </a:lnTo>
                <a:lnTo>
                  <a:pt x="221284" y="30480"/>
                </a:lnTo>
                <a:lnTo>
                  <a:pt x="223481" y="26670"/>
                </a:lnTo>
                <a:lnTo>
                  <a:pt x="228777" y="21590"/>
                </a:lnTo>
                <a:lnTo>
                  <a:pt x="230632" y="20320"/>
                </a:lnTo>
                <a:lnTo>
                  <a:pt x="234124" y="17780"/>
                </a:lnTo>
                <a:lnTo>
                  <a:pt x="235712" y="16510"/>
                </a:lnTo>
                <a:lnTo>
                  <a:pt x="237147" y="15240"/>
                </a:lnTo>
                <a:lnTo>
                  <a:pt x="239826" y="13970"/>
                </a:lnTo>
                <a:lnTo>
                  <a:pt x="241922" y="12700"/>
                </a:lnTo>
                <a:lnTo>
                  <a:pt x="242684" y="12700"/>
                </a:lnTo>
                <a:lnTo>
                  <a:pt x="243586" y="11430"/>
                </a:lnTo>
                <a:lnTo>
                  <a:pt x="243840" y="11430"/>
                </a:lnTo>
                <a:lnTo>
                  <a:pt x="243890" y="10160"/>
                </a:lnTo>
                <a:lnTo>
                  <a:pt x="243268" y="8890"/>
                </a:lnTo>
                <a:lnTo>
                  <a:pt x="242722" y="7620"/>
                </a:lnTo>
                <a:lnTo>
                  <a:pt x="241173" y="6350"/>
                </a:lnTo>
                <a:lnTo>
                  <a:pt x="240144" y="5080"/>
                </a:lnTo>
                <a:lnTo>
                  <a:pt x="238874" y="3810"/>
                </a:lnTo>
                <a:lnTo>
                  <a:pt x="237324" y="2540"/>
                </a:lnTo>
                <a:lnTo>
                  <a:pt x="236105" y="1270"/>
                </a:lnTo>
                <a:close/>
              </a:path>
              <a:path w="302894" h="313689">
                <a:moveTo>
                  <a:pt x="297604" y="54610"/>
                </a:moveTo>
                <a:lnTo>
                  <a:pt x="265557" y="54610"/>
                </a:lnTo>
                <a:lnTo>
                  <a:pt x="271386" y="58420"/>
                </a:lnTo>
                <a:lnTo>
                  <a:pt x="273405" y="59690"/>
                </a:lnTo>
                <a:lnTo>
                  <a:pt x="275501" y="62230"/>
                </a:lnTo>
                <a:lnTo>
                  <a:pt x="277507" y="63500"/>
                </a:lnTo>
                <a:lnTo>
                  <a:pt x="279120" y="66040"/>
                </a:lnTo>
                <a:lnTo>
                  <a:pt x="281546" y="71120"/>
                </a:lnTo>
                <a:lnTo>
                  <a:pt x="282308" y="72390"/>
                </a:lnTo>
                <a:lnTo>
                  <a:pt x="282968" y="77470"/>
                </a:lnTo>
                <a:lnTo>
                  <a:pt x="282778" y="78740"/>
                </a:lnTo>
                <a:lnTo>
                  <a:pt x="281343" y="83820"/>
                </a:lnTo>
                <a:lnTo>
                  <a:pt x="280035" y="85090"/>
                </a:lnTo>
                <a:lnTo>
                  <a:pt x="276225" y="88900"/>
                </a:lnTo>
                <a:lnTo>
                  <a:pt x="274167" y="90170"/>
                </a:lnTo>
                <a:lnTo>
                  <a:pt x="269811" y="92710"/>
                </a:lnTo>
                <a:lnTo>
                  <a:pt x="296757" y="92710"/>
                </a:lnTo>
                <a:lnTo>
                  <a:pt x="297586" y="91440"/>
                </a:lnTo>
                <a:lnTo>
                  <a:pt x="301739" y="81280"/>
                </a:lnTo>
                <a:lnTo>
                  <a:pt x="302717" y="76200"/>
                </a:lnTo>
                <a:lnTo>
                  <a:pt x="302514" y="67310"/>
                </a:lnTo>
                <a:lnTo>
                  <a:pt x="301371" y="62230"/>
                </a:lnTo>
                <a:lnTo>
                  <a:pt x="297604" y="54610"/>
                </a:lnTo>
                <a:close/>
              </a:path>
              <a:path w="302894" h="313689">
                <a:moveTo>
                  <a:pt x="271221" y="33020"/>
                </a:moveTo>
                <a:lnTo>
                  <a:pt x="259537" y="33020"/>
                </a:lnTo>
                <a:lnTo>
                  <a:pt x="251574" y="36830"/>
                </a:lnTo>
                <a:lnTo>
                  <a:pt x="247573" y="39370"/>
                </a:lnTo>
                <a:lnTo>
                  <a:pt x="241744" y="45720"/>
                </a:lnTo>
                <a:lnTo>
                  <a:pt x="240169" y="46990"/>
                </a:lnTo>
                <a:lnTo>
                  <a:pt x="237502" y="50800"/>
                </a:lnTo>
                <a:lnTo>
                  <a:pt x="236359" y="53340"/>
                </a:lnTo>
                <a:lnTo>
                  <a:pt x="234429" y="57150"/>
                </a:lnTo>
                <a:lnTo>
                  <a:pt x="233641" y="58420"/>
                </a:lnTo>
                <a:lnTo>
                  <a:pt x="232460" y="62230"/>
                </a:lnTo>
                <a:lnTo>
                  <a:pt x="231990" y="63500"/>
                </a:lnTo>
                <a:lnTo>
                  <a:pt x="231673" y="64770"/>
                </a:lnTo>
                <a:lnTo>
                  <a:pt x="248183" y="64770"/>
                </a:lnTo>
                <a:lnTo>
                  <a:pt x="249986" y="62230"/>
                </a:lnTo>
                <a:lnTo>
                  <a:pt x="251015" y="60960"/>
                </a:lnTo>
                <a:lnTo>
                  <a:pt x="254101" y="58420"/>
                </a:lnTo>
                <a:lnTo>
                  <a:pt x="256019" y="55880"/>
                </a:lnTo>
                <a:lnTo>
                  <a:pt x="259829" y="54610"/>
                </a:lnTo>
                <a:lnTo>
                  <a:pt x="297604" y="54610"/>
                </a:lnTo>
                <a:lnTo>
                  <a:pt x="296976" y="53340"/>
                </a:lnTo>
                <a:lnTo>
                  <a:pt x="293865" y="48260"/>
                </a:lnTo>
                <a:lnTo>
                  <a:pt x="289839" y="44450"/>
                </a:lnTo>
                <a:lnTo>
                  <a:pt x="286270" y="40640"/>
                </a:lnTo>
                <a:lnTo>
                  <a:pt x="282600" y="38100"/>
                </a:lnTo>
                <a:lnTo>
                  <a:pt x="275043" y="34290"/>
                </a:lnTo>
                <a:lnTo>
                  <a:pt x="271221" y="33020"/>
                </a:lnTo>
                <a:close/>
              </a:path>
              <a:path w="302894" h="313689">
                <a:moveTo>
                  <a:pt x="234556" y="0"/>
                </a:moveTo>
                <a:lnTo>
                  <a:pt x="230454" y="0"/>
                </a:lnTo>
                <a:lnTo>
                  <a:pt x="227825" y="1270"/>
                </a:lnTo>
                <a:lnTo>
                  <a:pt x="235546" y="1270"/>
                </a:lnTo>
                <a:lnTo>
                  <a:pt x="234556" y="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4" name="object 79"/>
          <p:cNvSpPr/>
          <p:nvPr/>
        </p:nvSpPr>
        <p:spPr>
          <a:xfrm>
            <a:off x="4415833" y="5812670"/>
            <a:ext cx="285750" cy="318770"/>
          </a:xfrm>
          <a:custGeom>
            <a:avLst/>
            <a:gdLst/>
            <a:ahLst/>
            <a:cxnLst/>
            <a:rect l="l" t="t" r="r" b="b"/>
            <a:pathLst>
              <a:path w="285750" h="318770">
                <a:moveTo>
                  <a:pt x="72783" y="229869"/>
                </a:moveTo>
                <a:lnTo>
                  <a:pt x="39281" y="229869"/>
                </a:lnTo>
                <a:lnTo>
                  <a:pt x="42570" y="231139"/>
                </a:lnTo>
                <a:lnTo>
                  <a:pt x="44069" y="232409"/>
                </a:lnTo>
                <a:lnTo>
                  <a:pt x="46901" y="236219"/>
                </a:lnTo>
                <a:lnTo>
                  <a:pt x="48285" y="237489"/>
                </a:lnTo>
                <a:lnTo>
                  <a:pt x="50863" y="241299"/>
                </a:lnTo>
                <a:lnTo>
                  <a:pt x="52019" y="243839"/>
                </a:lnTo>
                <a:lnTo>
                  <a:pt x="54025" y="250189"/>
                </a:lnTo>
                <a:lnTo>
                  <a:pt x="54876" y="252729"/>
                </a:lnTo>
                <a:lnTo>
                  <a:pt x="56222" y="261619"/>
                </a:lnTo>
                <a:lnTo>
                  <a:pt x="56629" y="265429"/>
                </a:lnTo>
                <a:lnTo>
                  <a:pt x="56743" y="271779"/>
                </a:lnTo>
                <a:lnTo>
                  <a:pt x="57734" y="299719"/>
                </a:lnTo>
                <a:lnTo>
                  <a:pt x="59486" y="308609"/>
                </a:lnTo>
                <a:lnTo>
                  <a:pt x="60121" y="309879"/>
                </a:lnTo>
                <a:lnTo>
                  <a:pt x="61810" y="312419"/>
                </a:lnTo>
                <a:lnTo>
                  <a:pt x="62903" y="313689"/>
                </a:lnTo>
                <a:lnTo>
                  <a:pt x="65697" y="316229"/>
                </a:lnTo>
                <a:lnTo>
                  <a:pt x="66954" y="317499"/>
                </a:lnTo>
                <a:lnTo>
                  <a:pt x="69138" y="318769"/>
                </a:lnTo>
                <a:lnTo>
                  <a:pt x="74371" y="318769"/>
                </a:lnTo>
                <a:lnTo>
                  <a:pt x="75234" y="317499"/>
                </a:lnTo>
                <a:lnTo>
                  <a:pt x="103250" y="289559"/>
                </a:lnTo>
                <a:lnTo>
                  <a:pt x="77190" y="289559"/>
                </a:lnTo>
                <a:lnTo>
                  <a:pt x="76953" y="271779"/>
                </a:lnTo>
                <a:lnTo>
                  <a:pt x="76851" y="257809"/>
                </a:lnTo>
                <a:lnTo>
                  <a:pt x="76669" y="252729"/>
                </a:lnTo>
                <a:lnTo>
                  <a:pt x="75311" y="240029"/>
                </a:lnTo>
                <a:lnTo>
                  <a:pt x="74307" y="234949"/>
                </a:lnTo>
                <a:lnTo>
                  <a:pt x="72783" y="229869"/>
                </a:lnTo>
                <a:close/>
              </a:path>
              <a:path w="285750" h="318770">
                <a:moveTo>
                  <a:pt x="113741" y="257809"/>
                </a:moveTo>
                <a:lnTo>
                  <a:pt x="108991" y="257809"/>
                </a:lnTo>
                <a:lnTo>
                  <a:pt x="77190" y="289559"/>
                </a:lnTo>
                <a:lnTo>
                  <a:pt x="103250" y="289559"/>
                </a:lnTo>
                <a:lnTo>
                  <a:pt x="122351" y="270509"/>
                </a:lnTo>
                <a:lnTo>
                  <a:pt x="122605" y="270509"/>
                </a:lnTo>
                <a:lnTo>
                  <a:pt x="122707" y="267969"/>
                </a:lnTo>
                <a:lnTo>
                  <a:pt x="122047" y="266699"/>
                </a:lnTo>
                <a:lnTo>
                  <a:pt x="121513" y="265429"/>
                </a:lnTo>
                <a:lnTo>
                  <a:pt x="120040" y="264159"/>
                </a:lnTo>
                <a:lnTo>
                  <a:pt x="119075" y="262889"/>
                </a:lnTo>
                <a:lnTo>
                  <a:pt x="117881" y="261619"/>
                </a:lnTo>
                <a:lnTo>
                  <a:pt x="116738" y="260349"/>
                </a:lnTo>
                <a:lnTo>
                  <a:pt x="115671" y="259079"/>
                </a:lnTo>
                <a:lnTo>
                  <a:pt x="113741" y="257809"/>
                </a:lnTo>
                <a:close/>
              </a:path>
              <a:path w="285750" h="318770">
                <a:moveTo>
                  <a:pt x="43954" y="201929"/>
                </a:moveTo>
                <a:lnTo>
                  <a:pt x="36118" y="203199"/>
                </a:lnTo>
                <a:lnTo>
                  <a:pt x="32080" y="203199"/>
                </a:lnTo>
                <a:lnTo>
                  <a:pt x="19646" y="210819"/>
                </a:lnTo>
                <a:lnTo>
                  <a:pt x="12877" y="217169"/>
                </a:lnTo>
                <a:lnTo>
                  <a:pt x="10591" y="220979"/>
                </a:lnTo>
                <a:lnTo>
                  <a:pt x="6743" y="226059"/>
                </a:lnTo>
                <a:lnTo>
                  <a:pt x="0" y="245109"/>
                </a:lnTo>
                <a:lnTo>
                  <a:pt x="596" y="247649"/>
                </a:lnTo>
                <a:lnTo>
                  <a:pt x="1295" y="248919"/>
                </a:lnTo>
                <a:lnTo>
                  <a:pt x="1752" y="248919"/>
                </a:lnTo>
                <a:lnTo>
                  <a:pt x="2895" y="250189"/>
                </a:lnTo>
                <a:lnTo>
                  <a:pt x="3657" y="251459"/>
                </a:lnTo>
                <a:lnTo>
                  <a:pt x="5994" y="253999"/>
                </a:lnTo>
                <a:lnTo>
                  <a:pt x="7226" y="255269"/>
                </a:lnTo>
                <a:lnTo>
                  <a:pt x="9359" y="256539"/>
                </a:lnTo>
                <a:lnTo>
                  <a:pt x="10261" y="257809"/>
                </a:lnTo>
                <a:lnTo>
                  <a:pt x="13843" y="257809"/>
                </a:lnTo>
                <a:lnTo>
                  <a:pt x="14744" y="256539"/>
                </a:lnTo>
                <a:lnTo>
                  <a:pt x="15163" y="256539"/>
                </a:lnTo>
                <a:lnTo>
                  <a:pt x="15773" y="252729"/>
                </a:lnTo>
                <a:lnTo>
                  <a:pt x="16256" y="251459"/>
                </a:lnTo>
                <a:lnTo>
                  <a:pt x="17576" y="246379"/>
                </a:lnTo>
                <a:lnTo>
                  <a:pt x="18529" y="243839"/>
                </a:lnTo>
                <a:lnTo>
                  <a:pt x="21031" y="238759"/>
                </a:lnTo>
                <a:lnTo>
                  <a:pt x="22872" y="237489"/>
                </a:lnTo>
                <a:lnTo>
                  <a:pt x="27012" y="232409"/>
                </a:lnTo>
                <a:lnTo>
                  <a:pt x="28765" y="231139"/>
                </a:lnTo>
                <a:lnTo>
                  <a:pt x="32334" y="229869"/>
                </a:lnTo>
                <a:lnTo>
                  <a:pt x="72783" y="229869"/>
                </a:lnTo>
                <a:lnTo>
                  <a:pt x="71640" y="226059"/>
                </a:lnTo>
                <a:lnTo>
                  <a:pt x="69964" y="222249"/>
                </a:lnTo>
                <a:lnTo>
                  <a:pt x="65938" y="217169"/>
                </a:lnTo>
                <a:lnTo>
                  <a:pt x="63639" y="213359"/>
                </a:lnTo>
                <a:lnTo>
                  <a:pt x="58102" y="208279"/>
                </a:lnTo>
                <a:lnTo>
                  <a:pt x="54838" y="205739"/>
                </a:lnTo>
                <a:lnTo>
                  <a:pt x="47701" y="203199"/>
                </a:lnTo>
                <a:lnTo>
                  <a:pt x="43954" y="201929"/>
                </a:lnTo>
                <a:close/>
              </a:path>
              <a:path w="285750" h="318770">
                <a:moveTo>
                  <a:pt x="111366" y="256539"/>
                </a:moveTo>
                <a:lnTo>
                  <a:pt x="110693" y="256539"/>
                </a:lnTo>
                <a:lnTo>
                  <a:pt x="109499" y="257809"/>
                </a:lnTo>
                <a:lnTo>
                  <a:pt x="112890" y="257809"/>
                </a:lnTo>
                <a:lnTo>
                  <a:pt x="111366" y="256539"/>
                </a:lnTo>
                <a:close/>
              </a:path>
              <a:path w="285750" h="318770">
                <a:moveTo>
                  <a:pt x="108229" y="137159"/>
                </a:moveTo>
                <a:lnTo>
                  <a:pt x="102704" y="137159"/>
                </a:lnTo>
                <a:lnTo>
                  <a:pt x="91782" y="140969"/>
                </a:lnTo>
                <a:lnTo>
                  <a:pt x="68402" y="171449"/>
                </a:lnTo>
                <a:lnTo>
                  <a:pt x="68148" y="177799"/>
                </a:lnTo>
                <a:lnTo>
                  <a:pt x="70739" y="189229"/>
                </a:lnTo>
                <a:lnTo>
                  <a:pt x="99580" y="227329"/>
                </a:lnTo>
                <a:lnTo>
                  <a:pt x="134518" y="246379"/>
                </a:lnTo>
                <a:lnTo>
                  <a:pt x="140042" y="246379"/>
                </a:lnTo>
                <a:lnTo>
                  <a:pt x="150914" y="242569"/>
                </a:lnTo>
                <a:lnTo>
                  <a:pt x="156362" y="238759"/>
                </a:lnTo>
                <a:lnTo>
                  <a:pt x="167195" y="228599"/>
                </a:lnTo>
                <a:lnTo>
                  <a:pt x="169344" y="224789"/>
                </a:lnTo>
                <a:lnTo>
                  <a:pt x="137591" y="224789"/>
                </a:lnTo>
                <a:lnTo>
                  <a:pt x="131267" y="222249"/>
                </a:lnTo>
                <a:lnTo>
                  <a:pt x="127609" y="219709"/>
                </a:lnTo>
                <a:lnTo>
                  <a:pt x="119265" y="213359"/>
                </a:lnTo>
                <a:lnTo>
                  <a:pt x="114350" y="209549"/>
                </a:lnTo>
                <a:lnTo>
                  <a:pt x="104051" y="198119"/>
                </a:lnTo>
                <a:lnTo>
                  <a:pt x="100177" y="194309"/>
                </a:lnTo>
                <a:lnTo>
                  <a:pt x="93941" y="186689"/>
                </a:lnTo>
                <a:lnTo>
                  <a:pt x="91668" y="182879"/>
                </a:lnTo>
                <a:lnTo>
                  <a:pt x="88836" y="176529"/>
                </a:lnTo>
                <a:lnTo>
                  <a:pt x="88341" y="173989"/>
                </a:lnTo>
                <a:lnTo>
                  <a:pt x="89154" y="167639"/>
                </a:lnTo>
                <a:lnTo>
                  <a:pt x="90576" y="165099"/>
                </a:lnTo>
                <a:lnTo>
                  <a:pt x="94386" y="161289"/>
                </a:lnTo>
                <a:lnTo>
                  <a:pt x="95846" y="161289"/>
                </a:lnTo>
                <a:lnTo>
                  <a:pt x="98882" y="158749"/>
                </a:lnTo>
                <a:lnTo>
                  <a:pt x="145663" y="158749"/>
                </a:lnTo>
                <a:lnTo>
                  <a:pt x="143103" y="156209"/>
                </a:lnTo>
                <a:lnTo>
                  <a:pt x="136956" y="151129"/>
                </a:lnTo>
                <a:lnTo>
                  <a:pt x="125183" y="142239"/>
                </a:lnTo>
                <a:lnTo>
                  <a:pt x="119430" y="139699"/>
                </a:lnTo>
                <a:lnTo>
                  <a:pt x="108229" y="137159"/>
                </a:lnTo>
                <a:close/>
              </a:path>
              <a:path w="285750" h="318770">
                <a:moveTo>
                  <a:pt x="145663" y="158749"/>
                </a:moveTo>
                <a:lnTo>
                  <a:pt x="106057" y="158749"/>
                </a:lnTo>
                <a:lnTo>
                  <a:pt x="110286" y="161289"/>
                </a:lnTo>
                <a:lnTo>
                  <a:pt x="112623" y="162559"/>
                </a:lnTo>
                <a:lnTo>
                  <a:pt x="117754" y="165099"/>
                </a:lnTo>
                <a:lnTo>
                  <a:pt x="120586" y="167639"/>
                </a:lnTo>
                <a:lnTo>
                  <a:pt x="126784" y="172719"/>
                </a:lnTo>
                <a:lnTo>
                  <a:pt x="130225" y="176529"/>
                </a:lnTo>
                <a:lnTo>
                  <a:pt x="133997" y="180339"/>
                </a:lnTo>
                <a:lnTo>
                  <a:pt x="137109" y="182879"/>
                </a:lnTo>
                <a:lnTo>
                  <a:pt x="139890" y="186689"/>
                </a:lnTo>
                <a:lnTo>
                  <a:pt x="144780" y="191769"/>
                </a:lnTo>
                <a:lnTo>
                  <a:pt x="154076" y="212089"/>
                </a:lnTo>
                <a:lnTo>
                  <a:pt x="153771" y="213359"/>
                </a:lnTo>
                <a:lnTo>
                  <a:pt x="140373" y="224789"/>
                </a:lnTo>
                <a:lnTo>
                  <a:pt x="169344" y="224789"/>
                </a:lnTo>
                <a:lnTo>
                  <a:pt x="170776" y="222249"/>
                </a:lnTo>
                <a:lnTo>
                  <a:pt x="174345" y="212089"/>
                </a:lnTo>
                <a:lnTo>
                  <a:pt x="174599" y="205739"/>
                </a:lnTo>
                <a:lnTo>
                  <a:pt x="172008" y="194309"/>
                </a:lnTo>
                <a:lnTo>
                  <a:pt x="169316" y="187959"/>
                </a:lnTo>
                <a:lnTo>
                  <a:pt x="161099" y="175259"/>
                </a:lnTo>
                <a:lnTo>
                  <a:pt x="155867" y="168909"/>
                </a:lnTo>
                <a:lnTo>
                  <a:pt x="145663" y="158749"/>
                </a:lnTo>
                <a:close/>
              </a:path>
              <a:path w="285750" h="318770">
                <a:moveTo>
                  <a:pt x="187300" y="109219"/>
                </a:moveTo>
                <a:lnTo>
                  <a:pt x="154978" y="109219"/>
                </a:lnTo>
                <a:lnTo>
                  <a:pt x="206806" y="161289"/>
                </a:lnTo>
                <a:lnTo>
                  <a:pt x="191604" y="176529"/>
                </a:lnTo>
                <a:lnTo>
                  <a:pt x="191389" y="176529"/>
                </a:lnTo>
                <a:lnTo>
                  <a:pt x="191262" y="177799"/>
                </a:lnTo>
                <a:lnTo>
                  <a:pt x="191897" y="179069"/>
                </a:lnTo>
                <a:lnTo>
                  <a:pt x="192379" y="180339"/>
                </a:lnTo>
                <a:lnTo>
                  <a:pt x="193776" y="182879"/>
                </a:lnTo>
                <a:lnTo>
                  <a:pt x="194729" y="182879"/>
                </a:lnTo>
                <a:lnTo>
                  <a:pt x="197065" y="185419"/>
                </a:lnTo>
                <a:lnTo>
                  <a:pt x="198094" y="186689"/>
                </a:lnTo>
                <a:lnTo>
                  <a:pt x="199948" y="187959"/>
                </a:lnTo>
                <a:lnTo>
                  <a:pt x="200761" y="187959"/>
                </a:lnTo>
                <a:lnTo>
                  <a:pt x="202145" y="189229"/>
                </a:lnTo>
                <a:lnTo>
                  <a:pt x="203733" y="189229"/>
                </a:lnTo>
                <a:lnTo>
                  <a:pt x="204139" y="187959"/>
                </a:lnTo>
                <a:lnTo>
                  <a:pt x="247517" y="144779"/>
                </a:lnTo>
                <a:lnTo>
                  <a:pt x="222935" y="144779"/>
                </a:lnTo>
                <a:lnTo>
                  <a:pt x="187300" y="109219"/>
                </a:lnTo>
                <a:close/>
              </a:path>
              <a:path w="285750" h="318770">
                <a:moveTo>
                  <a:pt x="238442" y="130809"/>
                </a:moveTo>
                <a:lnTo>
                  <a:pt x="236296" y="130809"/>
                </a:lnTo>
                <a:lnTo>
                  <a:pt x="222935" y="144779"/>
                </a:lnTo>
                <a:lnTo>
                  <a:pt x="247517" y="144779"/>
                </a:lnTo>
                <a:lnTo>
                  <a:pt x="248793" y="143509"/>
                </a:lnTo>
                <a:lnTo>
                  <a:pt x="249021" y="143509"/>
                </a:lnTo>
                <a:lnTo>
                  <a:pt x="249110" y="142239"/>
                </a:lnTo>
                <a:lnTo>
                  <a:pt x="248145" y="139699"/>
                </a:lnTo>
                <a:lnTo>
                  <a:pt x="246799" y="138429"/>
                </a:lnTo>
                <a:lnTo>
                  <a:pt x="245884" y="137159"/>
                </a:lnTo>
                <a:lnTo>
                  <a:pt x="243547" y="134619"/>
                </a:lnTo>
                <a:lnTo>
                  <a:pt x="242493" y="133349"/>
                </a:lnTo>
                <a:lnTo>
                  <a:pt x="240690" y="132079"/>
                </a:lnTo>
                <a:lnTo>
                  <a:pt x="239877" y="132079"/>
                </a:lnTo>
                <a:lnTo>
                  <a:pt x="238442" y="130809"/>
                </a:lnTo>
                <a:close/>
              </a:path>
              <a:path w="285750" h="318770">
                <a:moveTo>
                  <a:pt x="156756" y="78739"/>
                </a:moveTo>
                <a:lnTo>
                  <a:pt x="153758" y="78739"/>
                </a:lnTo>
                <a:lnTo>
                  <a:pt x="152920" y="80009"/>
                </a:lnTo>
                <a:lnTo>
                  <a:pt x="150876" y="81279"/>
                </a:lnTo>
                <a:lnTo>
                  <a:pt x="145719" y="86359"/>
                </a:lnTo>
                <a:lnTo>
                  <a:pt x="144157" y="87629"/>
                </a:lnTo>
                <a:lnTo>
                  <a:pt x="143548" y="88899"/>
                </a:lnTo>
                <a:lnTo>
                  <a:pt x="142697" y="90169"/>
                </a:lnTo>
                <a:lnTo>
                  <a:pt x="142379" y="90169"/>
                </a:lnTo>
                <a:lnTo>
                  <a:pt x="141960" y="91439"/>
                </a:lnTo>
                <a:lnTo>
                  <a:pt x="141795" y="92709"/>
                </a:lnTo>
                <a:lnTo>
                  <a:pt x="135597" y="120649"/>
                </a:lnTo>
                <a:lnTo>
                  <a:pt x="135521" y="123189"/>
                </a:lnTo>
                <a:lnTo>
                  <a:pt x="135661" y="123189"/>
                </a:lnTo>
                <a:lnTo>
                  <a:pt x="136232" y="124459"/>
                </a:lnTo>
                <a:lnTo>
                  <a:pt x="136677" y="125729"/>
                </a:lnTo>
                <a:lnTo>
                  <a:pt x="137871" y="126999"/>
                </a:lnTo>
                <a:lnTo>
                  <a:pt x="138658" y="126999"/>
                </a:lnTo>
                <a:lnTo>
                  <a:pt x="142481" y="130809"/>
                </a:lnTo>
                <a:lnTo>
                  <a:pt x="144449" y="133349"/>
                </a:lnTo>
                <a:lnTo>
                  <a:pt x="147281" y="133349"/>
                </a:lnTo>
                <a:lnTo>
                  <a:pt x="148259" y="130809"/>
                </a:lnTo>
                <a:lnTo>
                  <a:pt x="148755" y="130809"/>
                </a:lnTo>
                <a:lnTo>
                  <a:pt x="149250" y="129539"/>
                </a:lnTo>
                <a:lnTo>
                  <a:pt x="154978" y="109219"/>
                </a:lnTo>
                <a:lnTo>
                  <a:pt x="187300" y="109219"/>
                </a:lnTo>
                <a:lnTo>
                  <a:pt x="156756" y="78739"/>
                </a:lnTo>
                <a:close/>
              </a:path>
              <a:path w="285750" h="318770">
                <a:moveTo>
                  <a:pt x="255370" y="29209"/>
                </a:moveTo>
                <a:lnTo>
                  <a:pt x="231787" y="29209"/>
                </a:lnTo>
                <a:lnTo>
                  <a:pt x="265772" y="120649"/>
                </a:lnTo>
                <a:lnTo>
                  <a:pt x="266141" y="120649"/>
                </a:lnTo>
                <a:lnTo>
                  <a:pt x="266585" y="121919"/>
                </a:lnTo>
                <a:lnTo>
                  <a:pt x="267614" y="123189"/>
                </a:lnTo>
                <a:lnTo>
                  <a:pt x="268312" y="123189"/>
                </a:lnTo>
                <a:lnTo>
                  <a:pt x="270129" y="121919"/>
                </a:lnTo>
                <a:lnTo>
                  <a:pt x="271284" y="121919"/>
                </a:lnTo>
                <a:lnTo>
                  <a:pt x="274116" y="119379"/>
                </a:lnTo>
                <a:lnTo>
                  <a:pt x="275907" y="118109"/>
                </a:lnTo>
                <a:lnTo>
                  <a:pt x="279692" y="114299"/>
                </a:lnTo>
                <a:lnTo>
                  <a:pt x="281000" y="113029"/>
                </a:lnTo>
                <a:lnTo>
                  <a:pt x="283057" y="110489"/>
                </a:lnTo>
                <a:lnTo>
                  <a:pt x="283819" y="109219"/>
                </a:lnTo>
                <a:lnTo>
                  <a:pt x="284848" y="107949"/>
                </a:lnTo>
                <a:lnTo>
                  <a:pt x="285140" y="106679"/>
                </a:lnTo>
                <a:lnTo>
                  <a:pt x="285140" y="104139"/>
                </a:lnTo>
                <a:lnTo>
                  <a:pt x="284861" y="104139"/>
                </a:lnTo>
                <a:lnTo>
                  <a:pt x="255370" y="29209"/>
                </a:lnTo>
                <a:close/>
              </a:path>
              <a:path w="285750" h="318770">
                <a:moveTo>
                  <a:pt x="236575" y="0"/>
                </a:moveTo>
                <a:lnTo>
                  <a:pt x="233032" y="0"/>
                </a:lnTo>
                <a:lnTo>
                  <a:pt x="232346" y="1269"/>
                </a:lnTo>
                <a:lnTo>
                  <a:pt x="183857" y="49529"/>
                </a:lnTo>
                <a:lnTo>
                  <a:pt x="183616" y="49529"/>
                </a:lnTo>
                <a:lnTo>
                  <a:pt x="183489" y="50799"/>
                </a:lnTo>
                <a:lnTo>
                  <a:pt x="183642" y="52069"/>
                </a:lnTo>
                <a:lnTo>
                  <a:pt x="184340" y="53339"/>
                </a:lnTo>
                <a:lnTo>
                  <a:pt x="184886" y="54609"/>
                </a:lnTo>
                <a:lnTo>
                  <a:pt x="186410" y="55879"/>
                </a:lnTo>
                <a:lnTo>
                  <a:pt x="187401" y="57149"/>
                </a:lnTo>
                <a:lnTo>
                  <a:pt x="191096" y="60959"/>
                </a:lnTo>
                <a:lnTo>
                  <a:pt x="193103" y="62229"/>
                </a:lnTo>
                <a:lnTo>
                  <a:pt x="196227" y="63499"/>
                </a:lnTo>
                <a:lnTo>
                  <a:pt x="197434" y="63499"/>
                </a:lnTo>
                <a:lnTo>
                  <a:pt x="231787" y="29209"/>
                </a:lnTo>
                <a:lnTo>
                  <a:pt x="255370" y="29209"/>
                </a:lnTo>
                <a:lnTo>
                  <a:pt x="249872" y="15239"/>
                </a:lnTo>
                <a:lnTo>
                  <a:pt x="249428" y="13969"/>
                </a:lnTo>
                <a:lnTo>
                  <a:pt x="248564" y="12699"/>
                </a:lnTo>
                <a:lnTo>
                  <a:pt x="248043" y="11429"/>
                </a:lnTo>
                <a:lnTo>
                  <a:pt x="246811" y="10159"/>
                </a:lnTo>
                <a:lnTo>
                  <a:pt x="246100" y="8889"/>
                </a:lnTo>
                <a:lnTo>
                  <a:pt x="244500" y="7619"/>
                </a:lnTo>
                <a:lnTo>
                  <a:pt x="243509" y="6349"/>
                </a:lnTo>
                <a:lnTo>
                  <a:pt x="242316" y="5079"/>
                </a:lnTo>
                <a:lnTo>
                  <a:pt x="240842" y="3809"/>
                </a:lnTo>
                <a:lnTo>
                  <a:pt x="239572" y="2539"/>
                </a:lnTo>
                <a:lnTo>
                  <a:pt x="237490" y="1269"/>
                </a:lnTo>
                <a:lnTo>
                  <a:pt x="236575" y="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5" name="object 80"/>
          <p:cNvSpPr/>
          <p:nvPr/>
        </p:nvSpPr>
        <p:spPr>
          <a:xfrm>
            <a:off x="4746668" y="5821560"/>
            <a:ext cx="305435" cy="309880"/>
          </a:xfrm>
          <a:custGeom>
            <a:avLst/>
            <a:gdLst/>
            <a:ahLst/>
            <a:cxnLst/>
            <a:rect l="l" t="t" r="r" b="b"/>
            <a:pathLst>
              <a:path w="305435" h="309879">
                <a:moveTo>
                  <a:pt x="72783" y="220979"/>
                </a:moveTo>
                <a:lnTo>
                  <a:pt x="39281" y="220979"/>
                </a:lnTo>
                <a:lnTo>
                  <a:pt x="42570" y="222249"/>
                </a:lnTo>
                <a:lnTo>
                  <a:pt x="44068" y="223519"/>
                </a:lnTo>
                <a:lnTo>
                  <a:pt x="46901" y="227329"/>
                </a:lnTo>
                <a:lnTo>
                  <a:pt x="48285" y="228599"/>
                </a:lnTo>
                <a:lnTo>
                  <a:pt x="50863" y="232409"/>
                </a:lnTo>
                <a:lnTo>
                  <a:pt x="52019" y="234949"/>
                </a:lnTo>
                <a:lnTo>
                  <a:pt x="54025" y="241299"/>
                </a:lnTo>
                <a:lnTo>
                  <a:pt x="54876" y="243839"/>
                </a:lnTo>
                <a:lnTo>
                  <a:pt x="56222" y="252729"/>
                </a:lnTo>
                <a:lnTo>
                  <a:pt x="56629" y="256539"/>
                </a:lnTo>
                <a:lnTo>
                  <a:pt x="56743" y="262889"/>
                </a:lnTo>
                <a:lnTo>
                  <a:pt x="57734" y="290830"/>
                </a:lnTo>
                <a:lnTo>
                  <a:pt x="59486" y="299720"/>
                </a:lnTo>
                <a:lnTo>
                  <a:pt x="60121" y="300989"/>
                </a:lnTo>
                <a:lnTo>
                  <a:pt x="61810" y="303530"/>
                </a:lnTo>
                <a:lnTo>
                  <a:pt x="62903" y="304799"/>
                </a:lnTo>
                <a:lnTo>
                  <a:pt x="65697" y="307339"/>
                </a:lnTo>
                <a:lnTo>
                  <a:pt x="66954" y="308609"/>
                </a:lnTo>
                <a:lnTo>
                  <a:pt x="69138" y="309880"/>
                </a:lnTo>
                <a:lnTo>
                  <a:pt x="74371" y="309880"/>
                </a:lnTo>
                <a:lnTo>
                  <a:pt x="75234" y="308609"/>
                </a:lnTo>
                <a:lnTo>
                  <a:pt x="103250" y="280670"/>
                </a:lnTo>
                <a:lnTo>
                  <a:pt x="77190" y="280670"/>
                </a:lnTo>
                <a:lnTo>
                  <a:pt x="76953" y="262889"/>
                </a:lnTo>
                <a:lnTo>
                  <a:pt x="76851" y="248919"/>
                </a:lnTo>
                <a:lnTo>
                  <a:pt x="76669" y="243839"/>
                </a:lnTo>
                <a:lnTo>
                  <a:pt x="75310" y="231139"/>
                </a:lnTo>
                <a:lnTo>
                  <a:pt x="74307" y="226059"/>
                </a:lnTo>
                <a:lnTo>
                  <a:pt x="72783" y="220979"/>
                </a:lnTo>
                <a:close/>
              </a:path>
              <a:path w="305435" h="309879">
                <a:moveTo>
                  <a:pt x="113741" y="248919"/>
                </a:moveTo>
                <a:lnTo>
                  <a:pt x="108991" y="248919"/>
                </a:lnTo>
                <a:lnTo>
                  <a:pt x="77190" y="280670"/>
                </a:lnTo>
                <a:lnTo>
                  <a:pt x="103250" y="280670"/>
                </a:lnTo>
                <a:lnTo>
                  <a:pt x="122351" y="261619"/>
                </a:lnTo>
                <a:lnTo>
                  <a:pt x="122605" y="261619"/>
                </a:lnTo>
                <a:lnTo>
                  <a:pt x="122707" y="259079"/>
                </a:lnTo>
                <a:lnTo>
                  <a:pt x="122046" y="257809"/>
                </a:lnTo>
                <a:lnTo>
                  <a:pt x="121513" y="256539"/>
                </a:lnTo>
                <a:lnTo>
                  <a:pt x="120040" y="255269"/>
                </a:lnTo>
                <a:lnTo>
                  <a:pt x="119075" y="253999"/>
                </a:lnTo>
                <a:lnTo>
                  <a:pt x="117881" y="252729"/>
                </a:lnTo>
                <a:lnTo>
                  <a:pt x="116738" y="251459"/>
                </a:lnTo>
                <a:lnTo>
                  <a:pt x="115671" y="250189"/>
                </a:lnTo>
                <a:lnTo>
                  <a:pt x="113741" y="248919"/>
                </a:lnTo>
                <a:close/>
              </a:path>
              <a:path w="305435" h="309879">
                <a:moveTo>
                  <a:pt x="43954" y="193039"/>
                </a:moveTo>
                <a:lnTo>
                  <a:pt x="36118" y="194309"/>
                </a:lnTo>
                <a:lnTo>
                  <a:pt x="32080" y="194309"/>
                </a:lnTo>
                <a:lnTo>
                  <a:pt x="19646" y="201929"/>
                </a:lnTo>
                <a:lnTo>
                  <a:pt x="12877" y="208279"/>
                </a:lnTo>
                <a:lnTo>
                  <a:pt x="10591" y="212089"/>
                </a:lnTo>
                <a:lnTo>
                  <a:pt x="6743" y="217169"/>
                </a:lnTo>
                <a:lnTo>
                  <a:pt x="0" y="236219"/>
                </a:lnTo>
                <a:lnTo>
                  <a:pt x="596" y="238759"/>
                </a:lnTo>
                <a:lnTo>
                  <a:pt x="1295" y="240029"/>
                </a:lnTo>
                <a:lnTo>
                  <a:pt x="1752" y="240029"/>
                </a:lnTo>
                <a:lnTo>
                  <a:pt x="2895" y="241299"/>
                </a:lnTo>
                <a:lnTo>
                  <a:pt x="3657" y="242569"/>
                </a:lnTo>
                <a:lnTo>
                  <a:pt x="5994" y="245109"/>
                </a:lnTo>
                <a:lnTo>
                  <a:pt x="7226" y="246379"/>
                </a:lnTo>
                <a:lnTo>
                  <a:pt x="9359" y="247649"/>
                </a:lnTo>
                <a:lnTo>
                  <a:pt x="10261" y="248919"/>
                </a:lnTo>
                <a:lnTo>
                  <a:pt x="13842" y="248919"/>
                </a:lnTo>
                <a:lnTo>
                  <a:pt x="14744" y="247649"/>
                </a:lnTo>
                <a:lnTo>
                  <a:pt x="15163" y="247649"/>
                </a:lnTo>
                <a:lnTo>
                  <a:pt x="15773" y="243839"/>
                </a:lnTo>
                <a:lnTo>
                  <a:pt x="16255" y="242569"/>
                </a:lnTo>
                <a:lnTo>
                  <a:pt x="17576" y="237489"/>
                </a:lnTo>
                <a:lnTo>
                  <a:pt x="18529" y="234949"/>
                </a:lnTo>
                <a:lnTo>
                  <a:pt x="21031" y="229869"/>
                </a:lnTo>
                <a:lnTo>
                  <a:pt x="22872" y="228599"/>
                </a:lnTo>
                <a:lnTo>
                  <a:pt x="27012" y="223519"/>
                </a:lnTo>
                <a:lnTo>
                  <a:pt x="28765" y="222249"/>
                </a:lnTo>
                <a:lnTo>
                  <a:pt x="32334" y="220979"/>
                </a:lnTo>
                <a:lnTo>
                  <a:pt x="72783" y="220979"/>
                </a:lnTo>
                <a:lnTo>
                  <a:pt x="71640" y="217169"/>
                </a:lnTo>
                <a:lnTo>
                  <a:pt x="69964" y="213359"/>
                </a:lnTo>
                <a:lnTo>
                  <a:pt x="65938" y="208279"/>
                </a:lnTo>
                <a:lnTo>
                  <a:pt x="63639" y="204469"/>
                </a:lnTo>
                <a:lnTo>
                  <a:pt x="58102" y="199389"/>
                </a:lnTo>
                <a:lnTo>
                  <a:pt x="54838" y="196849"/>
                </a:lnTo>
                <a:lnTo>
                  <a:pt x="47701" y="194309"/>
                </a:lnTo>
                <a:lnTo>
                  <a:pt x="43954" y="193039"/>
                </a:lnTo>
                <a:close/>
              </a:path>
              <a:path w="305435" h="309879">
                <a:moveTo>
                  <a:pt x="111366" y="247649"/>
                </a:moveTo>
                <a:lnTo>
                  <a:pt x="110693" y="247649"/>
                </a:lnTo>
                <a:lnTo>
                  <a:pt x="109499" y="248919"/>
                </a:lnTo>
                <a:lnTo>
                  <a:pt x="112890" y="248919"/>
                </a:lnTo>
                <a:lnTo>
                  <a:pt x="111366" y="247649"/>
                </a:lnTo>
                <a:close/>
              </a:path>
              <a:path w="305435" h="309879">
                <a:moveTo>
                  <a:pt x="108229" y="128269"/>
                </a:moveTo>
                <a:lnTo>
                  <a:pt x="102704" y="128269"/>
                </a:lnTo>
                <a:lnTo>
                  <a:pt x="91782" y="132079"/>
                </a:lnTo>
                <a:lnTo>
                  <a:pt x="68402" y="162559"/>
                </a:lnTo>
                <a:lnTo>
                  <a:pt x="68148" y="168909"/>
                </a:lnTo>
                <a:lnTo>
                  <a:pt x="70738" y="180339"/>
                </a:lnTo>
                <a:lnTo>
                  <a:pt x="99580" y="218439"/>
                </a:lnTo>
                <a:lnTo>
                  <a:pt x="134518" y="237489"/>
                </a:lnTo>
                <a:lnTo>
                  <a:pt x="140042" y="237489"/>
                </a:lnTo>
                <a:lnTo>
                  <a:pt x="150914" y="233679"/>
                </a:lnTo>
                <a:lnTo>
                  <a:pt x="156362" y="229869"/>
                </a:lnTo>
                <a:lnTo>
                  <a:pt x="167195" y="219709"/>
                </a:lnTo>
                <a:lnTo>
                  <a:pt x="169344" y="215899"/>
                </a:lnTo>
                <a:lnTo>
                  <a:pt x="137591" y="215899"/>
                </a:lnTo>
                <a:lnTo>
                  <a:pt x="131267" y="213359"/>
                </a:lnTo>
                <a:lnTo>
                  <a:pt x="127609" y="210819"/>
                </a:lnTo>
                <a:lnTo>
                  <a:pt x="119265" y="204469"/>
                </a:lnTo>
                <a:lnTo>
                  <a:pt x="114350" y="200659"/>
                </a:lnTo>
                <a:lnTo>
                  <a:pt x="104051" y="189229"/>
                </a:lnTo>
                <a:lnTo>
                  <a:pt x="100177" y="185419"/>
                </a:lnTo>
                <a:lnTo>
                  <a:pt x="93941" y="177799"/>
                </a:lnTo>
                <a:lnTo>
                  <a:pt x="91668" y="173989"/>
                </a:lnTo>
                <a:lnTo>
                  <a:pt x="88836" y="167639"/>
                </a:lnTo>
                <a:lnTo>
                  <a:pt x="88341" y="165099"/>
                </a:lnTo>
                <a:lnTo>
                  <a:pt x="89153" y="158749"/>
                </a:lnTo>
                <a:lnTo>
                  <a:pt x="90576" y="156209"/>
                </a:lnTo>
                <a:lnTo>
                  <a:pt x="94386" y="152399"/>
                </a:lnTo>
                <a:lnTo>
                  <a:pt x="95846" y="152399"/>
                </a:lnTo>
                <a:lnTo>
                  <a:pt x="98882" y="149859"/>
                </a:lnTo>
                <a:lnTo>
                  <a:pt x="145663" y="149859"/>
                </a:lnTo>
                <a:lnTo>
                  <a:pt x="143103" y="147319"/>
                </a:lnTo>
                <a:lnTo>
                  <a:pt x="136956" y="142239"/>
                </a:lnTo>
                <a:lnTo>
                  <a:pt x="125183" y="133349"/>
                </a:lnTo>
                <a:lnTo>
                  <a:pt x="119430" y="130809"/>
                </a:lnTo>
                <a:lnTo>
                  <a:pt x="108229" y="128269"/>
                </a:lnTo>
                <a:close/>
              </a:path>
              <a:path w="305435" h="309879">
                <a:moveTo>
                  <a:pt x="145663" y="149859"/>
                </a:moveTo>
                <a:lnTo>
                  <a:pt x="106057" y="149859"/>
                </a:lnTo>
                <a:lnTo>
                  <a:pt x="110286" y="152399"/>
                </a:lnTo>
                <a:lnTo>
                  <a:pt x="112623" y="153669"/>
                </a:lnTo>
                <a:lnTo>
                  <a:pt x="117754" y="156209"/>
                </a:lnTo>
                <a:lnTo>
                  <a:pt x="120586" y="158749"/>
                </a:lnTo>
                <a:lnTo>
                  <a:pt x="126784" y="163829"/>
                </a:lnTo>
                <a:lnTo>
                  <a:pt x="130225" y="167639"/>
                </a:lnTo>
                <a:lnTo>
                  <a:pt x="133997" y="171449"/>
                </a:lnTo>
                <a:lnTo>
                  <a:pt x="137109" y="173989"/>
                </a:lnTo>
                <a:lnTo>
                  <a:pt x="139890" y="177799"/>
                </a:lnTo>
                <a:lnTo>
                  <a:pt x="144779" y="182879"/>
                </a:lnTo>
                <a:lnTo>
                  <a:pt x="154076" y="203199"/>
                </a:lnTo>
                <a:lnTo>
                  <a:pt x="153771" y="204469"/>
                </a:lnTo>
                <a:lnTo>
                  <a:pt x="140373" y="215899"/>
                </a:lnTo>
                <a:lnTo>
                  <a:pt x="169344" y="215899"/>
                </a:lnTo>
                <a:lnTo>
                  <a:pt x="170776" y="213359"/>
                </a:lnTo>
                <a:lnTo>
                  <a:pt x="174345" y="203199"/>
                </a:lnTo>
                <a:lnTo>
                  <a:pt x="174599" y="196849"/>
                </a:lnTo>
                <a:lnTo>
                  <a:pt x="172008" y="185419"/>
                </a:lnTo>
                <a:lnTo>
                  <a:pt x="169316" y="179069"/>
                </a:lnTo>
                <a:lnTo>
                  <a:pt x="161099" y="166369"/>
                </a:lnTo>
                <a:lnTo>
                  <a:pt x="155867" y="160019"/>
                </a:lnTo>
                <a:lnTo>
                  <a:pt x="145663" y="149859"/>
                </a:lnTo>
                <a:close/>
              </a:path>
              <a:path w="305435" h="309879">
                <a:moveTo>
                  <a:pt x="187300" y="100329"/>
                </a:moveTo>
                <a:lnTo>
                  <a:pt x="154978" y="100329"/>
                </a:lnTo>
                <a:lnTo>
                  <a:pt x="206806" y="152399"/>
                </a:lnTo>
                <a:lnTo>
                  <a:pt x="191604" y="167639"/>
                </a:lnTo>
                <a:lnTo>
                  <a:pt x="191388" y="167639"/>
                </a:lnTo>
                <a:lnTo>
                  <a:pt x="191261" y="168909"/>
                </a:lnTo>
                <a:lnTo>
                  <a:pt x="191896" y="170179"/>
                </a:lnTo>
                <a:lnTo>
                  <a:pt x="192379" y="171449"/>
                </a:lnTo>
                <a:lnTo>
                  <a:pt x="193776" y="173989"/>
                </a:lnTo>
                <a:lnTo>
                  <a:pt x="194729" y="173989"/>
                </a:lnTo>
                <a:lnTo>
                  <a:pt x="197065" y="176529"/>
                </a:lnTo>
                <a:lnTo>
                  <a:pt x="198094" y="177799"/>
                </a:lnTo>
                <a:lnTo>
                  <a:pt x="199948" y="179069"/>
                </a:lnTo>
                <a:lnTo>
                  <a:pt x="200761" y="179069"/>
                </a:lnTo>
                <a:lnTo>
                  <a:pt x="202145" y="180339"/>
                </a:lnTo>
                <a:lnTo>
                  <a:pt x="203733" y="180339"/>
                </a:lnTo>
                <a:lnTo>
                  <a:pt x="204139" y="179069"/>
                </a:lnTo>
                <a:lnTo>
                  <a:pt x="247517" y="135889"/>
                </a:lnTo>
                <a:lnTo>
                  <a:pt x="222935" y="135889"/>
                </a:lnTo>
                <a:lnTo>
                  <a:pt x="187300" y="100329"/>
                </a:lnTo>
                <a:close/>
              </a:path>
              <a:path w="305435" h="309879">
                <a:moveTo>
                  <a:pt x="238442" y="121919"/>
                </a:moveTo>
                <a:lnTo>
                  <a:pt x="236296" y="121919"/>
                </a:lnTo>
                <a:lnTo>
                  <a:pt x="222935" y="135889"/>
                </a:lnTo>
                <a:lnTo>
                  <a:pt x="247517" y="135889"/>
                </a:lnTo>
                <a:lnTo>
                  <a:pt x="248792" y="134619"/>
                </a:lnTo>
                <a:lnTo>
                  <a:pt x="249021" y="134619"/>
                </a:lnTo>
                <a:lnTo>
                  <a:pt x="249110" y="133349"/>
                </a:lnTo>
                <a:lnTo>
                  <a:pt x="248145" y="130809"/>
                </a:lnTo>
                <a:lnTo>
                  <a:pt x="246799" y="129539"/>
                </a:lnTo>
                <a:lnTo>
                  <a:pt x="245884" y="128269"/>
                </a:lnTo>
                <a:lnTo>
                  <a:pt x="243547" y="125729"/>
                </a:lnTo>
                <a:lnTo>
                  <a:pt x="242493" y="124459"/>
                </a:lnTo>
                <a:lnTo>
                  <a:pt x="240690" y="123189"/>
                </a:lnTo>
                <a:lnTo>
                  <a:pt x="239877" y="123189"/>
                </a:lnTo>
                <a:lnTo>
                  <a:pt x="238442" y="121919"/>
                </a:lnTo>
                <a:close/>
              </a:path>
              <a:path w="305435" h="309879">
                <a:moveTo>
                  <a:pt x="156756" y="69849"/>
                </a:moveTo>
                <a:lnTo>
                  <a:pt x="153758" y="69849"/>
                </a:lnTo>
                <a:lnTo>
                  <a:pt x="152920" y="71119"/>
                </a:lnTo>
                <a:lnTo>
                  <a:pt x="150875" y="72389"/>
                </a:lnTo>
                <a:lnTo>
                  <a:pt x="145719" y="77469"/>
                </a:lnTo>
                <a:lnTo>
                  <a:pt x="144157" y="78739"/>
                </a:lnTo>
                <a:lnTo>
                  <a:pt x="143548" y="80009"/>
                </a:lnTo>
                <a:lnTo>
                  <a:pt x="142697" y="81279"/>
                </a:lnTo>
                <a:lnTo>
                  <a:pt x="142379" y="81279"/>
                </a:lnTo>
                <a:lnTo>
                  <a:pt x="141960" y="82549"/>
                </a:lnTo>
                <a:lnTo>
                  <a:pt x="141795" y="83819"/>
                </a:lnTo>
                <a:lnTo>
                  <a:pt x="135597" y="111759"/>
                </a:lnTo>
                <a:lnTo>
                  <a:pt x="135521" y="114299"/>
                </a:lnTo>
                <a:lnTo>
                  <a:pt x="135661" y="114299"/>
                </a:lnTo>
                <a:lnTo>
                  <a:pt x="136232" y="115569"/>
                </a:lnTo>
                <a:lnTo>
                  <a:pt x="136677" y="116839"/>
                </a:lnTo>
                <a:lnTo>
                  <a:pt x="137871" y="118109"/>
                </a:lnTo>
                <a:lnTo>
                  <a:pt x="138658" y="118109"/>
                </a:lnTo>
                <a:lnTo>
                  <a:pt x="142481" y="121919"/>
                </a:lnTo>
                <a:lnTo>
                  <a:pt x="144449" y="124459"/>
                </a:lnTo>
                <a:lnTo>
                  <a:pt x="147281" y="124459"/>
                </a:lnTo>
                <a:lnTo>
                  <a:pt x="148259" y="121919"/>
                </a:lnTo>
                <a:lnTo>
                  <a:pt x="148755" y="121919"/>
                </a:lnTo>
                <a:lnTo>
                  <a:pt x="149250" y="120649"/>
                </a:lnTo>
                <a:lnTo>
                  <a:pt x="154978" y="100329"/>
                </a:lnTo>
                <a:lnTo>
                  <a:pt x="187300" y="100329"/>
                </a:lnTo>
                <a:lnTo>
                  <a:pt x="156756" y="69849"/>
                </a:lnTo>
                <a:close/>
              </a:path>
              <a:path w="305435" h="309879">
                <a:moveTo>
                  <a:pt x="251650" y="67309"/>
                </a:moveTo>
                <a:lnTo>
                  <a:pt x="235788" y="67309"/>
                </a:lnTo>
                <a:lnTo>
                  <a:pt x="234556" y="71119"/>
                </a:lnTo>
                <a:lnTo>
                  <a:pt x="233692" y="74929"/>
                </a:lnTo>
                <a:lnTo>
                  <a:pt x="232714" y="82549"/>
                </a:lnTo>
                <a:lnTo>
                  <a:pt x="232651" y="85089"/>
                </a:lnTo>
                <a:lnTo>
                  <a:pt x="233387" y="91439"/>
                </a:lnTo>
                <a:lnTo>
                  <a:pt x="255168" y="113029"/>
                </a:lnTo>
                <a:lnTo>
                  <a:pt x="259054" y="113029"/>
                </a:lnTo>
                <a:lnTo>
                  <a:pt x="267144" y="111759"/>
                </a:lnTo>
                <a:lnTo>
                  <a:pt x="271310" y="110489"/>
                </a:lnTo>
                <a:lnTo>
                  <a:pt x="279933" y="105409"/>
                </a:lnTo>
                <a:lnTo>
                  <a:pt x="284340" y="102869"/>
                </a:lnTo>
                <a:lnTo>
                  <a:pt x="293585" y="92709"/>
                </a:lnTo>
                <a:lnTo>
                  <a:pt x="294805" y="91439"/>
                </a:lnTo>
                <a:lnTo>
                  <a:pt x="262356" y="91439"/>
                </a:lnTo>
                <a:lnTo>
                  <a:pt x="258876" y="90169"/>
                </a:lnTo>
                <a:lnTo>
                  <a:pt x="254241" y="86359"/>
                </a:lnTo>
                <a:lnTo>
                  <a:pt x="253136" y="83819"/>
                </a:lnTo>
                <a:lnTo>
                  <a:pt x="251574" y="81279"/>
                </a:lnTo>
                <a:lnTo>
                  <a:pt x="251091" y="78739"/>
                </a:lnTo>
                <a:lnTo>
                  <a:pt x="250723" y="74929"/>
                </a:lnTo>
                <a:lnTo>
                  <a:pt x="250837" y="72389"/>
                </a:lnTo>
                <a:lnTo>
                  <a:pt x="251650" y="67309"/>
                </a:lnTo>
                <a:close/>
              </a:path>
              <a:path w="305435" h="309879">
                <a:moveTo>
                  <a:pt x="303089" y="58419"/>
                </a:moveTo>
                <a:lnTo>
                  <a:pt x="273494" y="58419"/>
                </a:lnTo>
                <a:lnTo>
                  <a:pt x="277025" y="60959"/>
                </a:lnTo>
                <a:lnTo>
                  <a:pt x="278663" y="62229"/>
                </a:lnTo>
                <a:lnTo>
                  <a:pt x="283222" y="66039"/>
                </a:lnTo>
                <a:lnTo>
                  <a:pt x="284606" y="69849"/>
                </a:lnTo>
                <a:lnTo>
                  <a:pt x="284073" y="77469"/>
                </a:lnTo>
                <a:lnTo>
                  <a:pt x="281927" y="81279"/>
                </a:lnTo>
                <a:lnTo>
                  <a:pt x="273799" y="88899"/>
                </a:lnTo>
                <a:lnTo>
                  <a:pt x="269862" y="91439"/>
                </a:lnTo>
                <a:lnTo>
                  <a:pt x="294805" y="91439"/>
                </a:lnTo>
                <a:lnTo>
                  <a:pt x="297243" y="88899"/>
                </a:lnTo>
                <a:lnTo>
                  <a:pt x="302450" y="78739"/>
                </a:lnTo>
                <a:lnTo>
                  <a:pt x="303999" y="74929"/>
                </a:lnTo>
                <a:lnTo>
                  <a:pt x="304990" y="66039"/>
                </a:lnTo>
                <a:lnTo>
                  <a:pt x="304444" y="62229"/>
                </a:lnTo>
                <a:lnTo>
                  <a:pt x="303089" y="58419"/>
                </a:lnTo>
                <a:close/>
              </a:path>
              <a:path w="305435" h="309879">
                <a:moveTo>
                  <a:pt x="239877" y="0"/>
                </a:moveTo>
                <a:lnTo>
                  <a:pt x="228853" y="0"/>
                </a:lnTo>
                <a:lnTo>
                  <a:pt x="224942" y="1269"/>
                </a:lnTo>
                <a:lnTo>
                  <a:pt x="216776" y="6350"/>
                </a:lnTo>
                <a:lnTo>
                  <a:pt x="212547" y="8889"/>
                </a:lnTo>
                <a:lnTo>
                  <a:pt x="193662" y="43179"/>
                </a:lnTo>
                <a:lnTo>
                  <a:pt x="194233" y="48259"/>
                </a:lnTo>
                <a:lnTo>
                  <a:pt x="197192" y="54609"/>
                </a:lnTo>
                <a:lnTo>
                  <a:pt x="199529" y="58419"/>
                </a:lnTo>
                <a:lnTo>
                  <a:pt x="204952" y="63499"/>
                </a:lnTo>
                <a:lnTo>
                  <a:pt x="207314" y="66039"/>
                </a:lnTo>
                <a:lnTo>
                  <a:pt x="212318" y="68579"/>
                </a:lnTo>
                <a:lnTo>
                  <a:pt x="214947" y="68579"/>
                </a:lnTo>
                <a:lnTo>
                  <a:pt x="220497" y="69849"/>
                </a:lnTo>
                <a:lnTo>
                  <a:pt x="229425" y="69849"/>
                </a:lnTo>
                <a:lnTo>
                  <a:pt x="232549" y="68579"/>
                </a:lnTo>
                <a:lnTo>
                  <a:pt x="235788" y="67309"/>
                </a:lnTo>
                <a:lnTo>
                  <a:pt x="251650" y="67309"/>
                </a:lnTo>
                <a:lnTo>
                  <a:pt x="252285" y="64769"/>
                </a:lnTo>
                <a:lnTo>
                  <a:pt x="253149" y="62229"/>
                </a:lnTo>
                <a:lnTo>
                  <a:pt x="256400" y="60959"/>
                </a:lnTo>
                <a:lnTo>
                  <a:pt x="259346" y="59689"/>
                </a:lnTo>
                <a:lnTo>
                  <a:pt x="264680" y="58419"/>
                </a:lnTo>
                <a:lnTo>
                  <a:pt x="303089" y="58419"/>
                </a:lnTo>
                <a:lnTo>
                  <a:pt x="301282" y="53339"/>
                </a:lnTo>
                <a:lnTo>
                  <a:pt x="298691" y="49529"/>
                </a:lnTo>
                <a:lnTo>
                  <a:pt x="223443" y="49529"/>
                </a:lnTo>
                <a:lnTo>
                  <a:pt x="220370" y="48259"/>
                </a:lnTo>
                <a:lnTo>
                  <a:pt x="218947" y="46989"/>
                </a:lnTo>
                <a:lnTo>
                  <a:pt x="214845" y="43179"/>
                </a:lnTo>
                <a:lnTo>
                  <a:pt x="213499" y="39369"/>
                </a:lnTo>
                <a:lnTo>
                  <a:pt x="213702" y="33019"/>
                </a:lnTo>
                <a:lnTo>
                  <a:pt x="215480" y="30479"/>
                </a:lnTo>
                <a:lnTo>
                  <a:pt x="220687" y="24129"/>
                </a:lnTo>
                <a:lnTo>
                  <a:pt x="222427" y="22859"/>
                </a:lnTo>
                <a:lnTo>
                  <a:pt x="225831" y="21589"/>
                </a:lnTo>
                <a:lnTo>
                  <a:pt x="227520" y="21589"/>
                </a:lnTo>
                <a:lnTo>
                  <a:pt x="230885" y="20319"/>
                </a:lnTo>
                <a:lnTo>
                  <a:pt x="259372" y="20319"/>
                </a:lnTo>
                <a:lnTo>
                  <a:pt x="258533" y="17779"/>
                </a:lnTo>
                <a:lnTo>
                  <a:pt x="256146" y="12700"/>
                </a:lnTo>
                <a:lnTo>
                  <a:pt x="254584" y="10159"/>
                </a:lnTo>
                <a:lnTo>
                  <a:pt x="249745" y="5079"/>
                </a:lnTo>
                <a:lnTo>
                  <a:pt x="246608" y="2539"/>
                </a:lnTo>
                <a:lnTo>
                  <a:pt x="239877" y="0"/>
                </a:lnTo>
                <a:close/>
              </a:path>
              <a:path w="305435" h="309879">
                <a:moveTo>
                  <a:pt x="259372" y="20319"/>
                </a:moveTo>
                <a:lnTo>
                  <a:pt x="230885" y="20319"/>
                </a:lnTo>
                <a:lnTo>
                  <a:pt x="232511" y="21589"/>
                </a:lnTo>
                <a:lnTo>
                  <a:pt x="235623" y="22859"/>
                </a:lnTo>
                <a:lnTo>
                  <a:pt x="237121" y="24129"/>
                </a:lnTo>
                <a:lnTo>
                  <a:pt x="238556" y="25400"/>
                </a:lnTo>
                <a:lnTo>
                  <a:pt x="241020" y="27939"/>
                </a:lnTo>
                <a:lnTo>
                  <a:pt x="242455" y="30479"/>
                </a:lnTo>
                <a:lnTo>
                  <a:pt x="243230" y="38100"/>
                </a:lnTo>
                <a:lnTo>
                  <a:pt x="242811" y="41909"/>
                </a:lnTo>
                <a:lnTo>
                  <a:pt x="241579" y="46989"/>
                </a:lnTo>
                <a:lnTo>
                  <a:pt x="238544" y="48259"/>
                </a:lnTo>
                <a:lnTo>
                  <a:pt x="235838" y="48259"/>
                </a:lnTo>
                <a:lnTo>
                  <a:pt x="231076" y="49529"/>
                </a:lnTo>
                <a:lnTo>
                  <a:pt x="298691" y="49529"/>
                </a:lnTo>
                <a:lnTo>
                  <a:pt x="295071" y="45719"/>
                </a:lnTo>
                <a:lnTo>
                  <a:pt x="292823" y="43179"/>
                </a:lnTo>
                <a:lnTo>
                  <a:pt x="290372" y="41909"/>
                </a:lnTo>
                <a:lnTo>
                  <a:pt x="287724" y="40639"/>
                </a:lnTo>
                <a:lnTo>
                  <a:pt x="258508" y="40639"/>
                </a:lnTo>
                <a:lnTo>
                  <a:pt x="259448" y="38100"/>
                </a:lnTo>
                <a:lnTo>
                  <a:pt x="260032" y="34289"/>
                </a:lnTo>
                <a:lnTo>
                  <a:pt x="260489" y="27939"/>
                </a:lnTo>
                <a:lnTo>
                  <a:pt x="260349" y="25400"/>
                </a:lnTo>
                <a:lnTo>
                  <a:pt x="259372" y="20319"/>
                </a:lnTo>
                <a:close/>
              </a:path>
              <a:path w="305435" h="309879">
                <a:moveTo>
                  <a:pt x="276110" y="38100"/>
                </a:moveTo>
                <a:lnTo>
                  <a:pt x="272859" y="38100"/>
                </a:lnTo>
                <a:lnTo>
                  <a:pt x="265963" y="39369"/>
                </a:lnTo>
                <a:lnTo>
                  <a:pt x="262331" y="40639"/>
                </a:lnTo>
                <a:lnTo>
                  <a:pt x="287724" y="40639"/>
                </a:lnTo>
                <a:lnTo>
                  <a:pt x="285076" y="39369"/>
                </a:lnTo>
                <a:lnTo>
                  <a:pt x="282219" y="39369"/>
                </a:lnTo>
                <a:lnTo>
                  <a:pt x="276110" y="3810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6" name="object 81"/>
          <p:cNvSpPr/>
          <p:nvPr/>
        </p:nvSpPr>
        <p:spPr>
          <a:xfrm>
            <a:off x="5077515" y="5824099"/>
            <a:ext cx="297815" cy="307340"/>
          </a:xfrm>
          <a:custGeom>
            <a:avLst/>
            <a:gdLst/>
            <a:ahLst/>
            <a:cxnLst/>
            <a:rect l="l" t="t" r="r" b="b"/>
            <a:pathLst>
              <a:path w="297814" h="307339">
                <a:moveTo>
                  <a:pt x="72783" y="218440"/>
                </a:moveTo>
                <a:lnTo>
                  <a:pt x="39281" y="218440"/>
                </a:lnTo>
                <a:lnTo>
                  <a:pt x="42570" y="219710"/>
                </a:lnTo>
                <a:lnTo>
                  <a:pt x="44068" y="220980"/>
                </a:lnTo>
                <a:lnTo>
                  <a:pt x="46901" y="224790"/>
                </a:lnTo>
                <a:lnTo>
                  <a:pt x="48285" y="226060"/>
                </a:lnTo>
                <a:lnTo>
                  <a:pt x="50863" y="229870"/>
                </a:lnTo>
                <a:lnTo>
                  <a:pt x="52019" y="232410"/>
                </a:lnTo>
                <a:lnTo>
                  <a:pt x="54025" y="238760"/>
                </a:lnTo>
                <a:lnTo>
                  <a:pt x="54876" y="241300"/>
                </a:lnTo>
                <a:lnTo>
                  <a:pt x="56222" y="250190"/>
                </a:lnTo>
                <a:lnTo>
                  <a:pt x="56629" y="254000"/>
                </a:lnTo>
                <a:lnTo>
                  <a:pt x="56743" y="260350"/>
                </a:lnTo>
                <a:lnTo>
                  <a:pt x="57734" y="288290"/>
                </a:lnTo>
                <a:lnTo>
                  <a:pt x="59486" y="297180"/>
                </a:lnTo>
                <a:lnTo>
                  <a:pt x="60121" y="298450"/>
                </a:lnTo>
                <a:lnTo>
                  <a:pt x="61810" y="300990"/>
                </a:lnTo>
                <a:lnTo>
                  <a:pt x="62903" y="302260"/>
                </a:lnTo>
                <a:lnTo>
                  <a:pt x="65697" y="304800"/>
                </a:lnTo>
                <a:lnTo>
                  <a:pt x="66954" y="306070"/>
                </a:lnTo>
                <a:lnTo>
                  <a:pt x="69138" y="307340"/>
                </a:lnTo>
                <a:lnTo>
                  <a:pt x="74371" y="307340"/>
                </a:lnTo>
                <a:lnTo>
                  <a:pt x="75234" y="306070"/>
                </a:lnTo>
                <a:lnTo>
                  <a:pt x="103250" y="278130"/>
                </a:lnTo>
                <a:lnTo>
                  <a:pt x="77190" y="278130"/>
                </a:lnTo>
                <a:lnTo>
                  <a:pt x="76953" y="260350"/>
                </a:lnTo>
                <a:lnTo>
                  <a:pt x="76851" y="246380"/>
                </a:lnTo>
                <a:lnTo>
                  <a:pt x="76669" y="241300"/>
                </a:lnTo>
                <a:lnTo>
                  <a:pt x="75310" y="228600"/>
                </a:lnTo>
                <a:lnTo>
                  <a:pt x="74307" y="223520"/>
                </a:lnTo>
                <a:lnTo>
                  <a:pt x="72783" y="218440"/>
                </a:lnTo>
                <a:close/>
              </a:path>
              <a:path w="297814" h="307339">
                <a:moveTo>
                  <a:pt x="113741" y="246380"/>
                </a:moveTo>
                <a:lnTo>
                  <a:pt x="108991" y="246380"/>
                </a:lnTo>
                <a:lnTo>
                  <a:pt x="77190" y="278130"/>
                </a:lnTo>
                <a:lnTo>
                  <a:pt x="103250" y="278130"/>
                </a:lnTo>
                <a:lnTo>
                  <a:pt x="122351" y="259080"/>
                </a:lnTo>
                <a:lnTo>
                  <a:pt x="122605" y="259080"/>
                </a:lnTo>
                <a:lnTo>
                  <a:pt x="122707" y="256540"/>
                </a:lnTo>
                <a:lnTo>
                  <a:pt x="122046" y="255270"/>
                </a:lnTo>
                <a:lnTo>
                  <a:pt x="121513" y="254000"/>
                </a:lnTo>
                <a:lnTo>
                  <a:pt x="120040" y="252730"/>
                </a:lnTo>
                <a:lnTo>
                  <a:pt x="119075" y="251460"/>
                </a:lnTo>
                <a:lnTo>
                  <a:pt x="117881" y="250190"/>
                </a:lnTo>
                <a:lnTo>
                  <a:pt x="116738" y="248920"/>
                </a:lnTo>
                <a:lnTo>
                  <a:pt x="115671" y="247650"/>
                </a:lnTo>
                <a:lnTo>
                  <a:pt x="113741" y="246380"/>
                </a:lnTo>
                <a:close/>
              </a:path>
              <a:path w="297814" h="307339">
                <a:moveTo>
                  <a:pt x="43954" y="190500"/>
                </a:moveTo>
                <a:lnTo>
                  <a:pt x="36118" y="191770"/>
                </a:lnTo>
                <a:lnTo>
                  <a:pt x="32080" y="191770"/>
                </a:lnTo>
                <a:lnTo>
                  <a:pt x="19646" y="199390"/>
                </a:lnTo>
                <a:lnTo>
                  <a:pt x="12877" y="205740"/>
                </a:lnTo>
                <a:lnTo>
                  <a:pt x="10591" y="209550"/>
                </a:lnTo>
                <a:lnTo>
                  <a:pt x="6743" y="214630"/>
                </a:lnTo>
                <a:lnTo>
                  <a:pt x="0" y="233680"/>
                </a:lnTo>
                <a:lnTo>
                  <a:pt x="596" y="236220"/>
                </a:lnTo>
                <a:lnTo>
                  <a:pt x="1295" y="237490"/>
                </a:lnTo>
                <a:lnTo>
                  <a:pt x="1752" y="237490"/>
                </a:lnTo>
                <a:lnTo>
                  <a:pt x="2895" y="238760"/>
                </a:lnTo>
                <a:lnTo>
                  <a:pt x="3657" y="240030"/>
                </a:lnTo>
                <a:lnTo>
                  <a:pt x="5994" y="242570"/>
                </a:lnTo>
                <a:lnTo>
                  <a:pt x="7226" y="243840"/>
                </a:lnTo>
                <a:lnTo>
                  <a:pt x="9359" y="245110"/>
                </a:lnTo>
                <a:lnTo>
                  <a:pt x="10261" y="246380"/>
                </a:lnTo>
                <a:lnTo>
                  <a:pt x="13842" y="246380"/>
                </a:lnTo>
                <a:lnTo>
                  <a:pt x="14744" y="245110"/>
                </a:lnTo>
                <a:lnTo>
                  <a:pt x="15163" y="245110"/>
                </a:lnTo>
                <a:lnTo>
                  <a:pt x="15773" y="241300"/>
                </a:lnTo>
                <a:lnTo>
                  <a:pt x="16255" y="240030"/>
                </a:lnTo>
                <a:lnTo>
                  <a:pt x="17576" y="234950"/>
                </a:lnTo>
                <a:lnTo>
                  <a:pt x="18529" y="232410"/>
                </a:lnTo>
                <a:lnTo>
                  <a:pt x="21031" y="227330"/>
                </a:lnTo>
                <a:lnTo>
                  <a:pt x="22872" y="226060"/>
                </a:lnTo>
                <a:lnTo>
                  <a:pt x="27012" y="220980"/>
                </a:lnTo>
                <a:lnTo>
                  <a:pt x="28765" y="219710"/>
                </a:lnTo>
                <a:lnTo>
                  <a:pt x="32334" y="218440"/>
                </a:lnTo>
                <a:lnTo>
                  <a:pt x="72783" y="218440"/>
                </a:lnTo>
                <a:lnTo>
                  <a:pt x="71640" y="214630"/>
                </a:lnTo>
                <a:lnTo>
                  <a:pt x="69964" y="210820"/>
                </a:lnTo>
                <a:lnTo>
                  <a:pt x="65938" y="205740"/>
                </a:lnTo>
                <a:lnTo>
                  <a:pt x="63639" y="201930"/>
                </a:lnTo>
                <a:lnTo>
                  <a:pt x="58102" y="196850"/>
                </a:lnTo>
                <a:lnTo>
                  <a:pt x="54838" y="194310"/>
                </a:lnTo>
                <a:lnTo>
                  <a:pt x="47701" y="191770"/>
                </a:lnTo>
                <a:lnTo>
                  <a:pt x="43954" y="190500"/>
                </a:lnTo>
                <a:close/>
              </a:path>
              <a:path w="297814" h="307339">
                <a:moveTo>
                  <a:pt x="111366" y="245110"/>
                </a:moveTo>
                <a:lnTo>
                  <a:pt x="110693" y="245110"/>
                </a:lnTo>
                <a:lnTo>
                  <a:pt x="109499" y="246380"/>
                </a:lnTo>
                <a:lnTo>
                  <a:pt x="112890" y="246380"/>
                </a:lnTo>
                <a:lnTo>
                  <a:pt x="111366" y="245110"/>
                </a:lnTo>
                <a:close/>
              </a:path>
              <a:path w="297814" h="307339">
                <a:moveTo>
                  <a:pt x="108229" y="125730"/>
                </a:moveTo>
                <a:lnTo>
                  <a:pt x="102704" y="125730"/>
                </a:lnTo>
                <a:lnTo>
                  <a:pt x="91782" y="129540"/>
                </a:lnTo>
                <a:lnTo>
                  <a:pt x="68402" y="160020"/>
                </a:lnTo>
                <a:lnTo>
                  <a:pt x="68148" y="166370"/>
                </a:lnTo>
                <a:lnTo>
                  <a:pt x="70738" y="177800"/>
                </a:lnTo>
                <a:lnTo>
                  <a:pt x="99580" y="215900"/>
                </a:lnTo>
                <a:lnTo>
                  <a:pt x="134518" y="234950"/>
                </a:lnTo>
                <a:lnTo>
                  <a:pt x="140042" y="234950"/>
                </a:lnTo>
                <a:lnTo>
                  <a:pt x="150914" y="231140"/>
                </a:lnTo>
                <a:lnTo>
                  <a:pt x="156362" y="227330"/>
                </a:lnTo>
                <a:lnTo>
                  <a:pt x="167195" y="217170"/>
                </a:lnTo>
                <a:lnTo>
                  <a:pt x="169344" y="213360"/>
                </a:lnTo>
                <a:lnTo>
                  <a:pt x="137591" y="213360"/>
                </a:lnTo>
                <a:lnTo>
                  <a:pt x="131267" y="210820"/>
                </a:lnTo>
                <a:lnTo>
                  <a:pt x="127609" y="208280"/>
                </a:lnTo>
                <a:lnTo>
                  <a:pt x="119265" y="201930"/>
                </a:lnTo>
                <a:lnTo>
                  <a:pt x="114350" y="198120"/>
                </a:lnTo>
                <a:lnTo>
                  <a:pt x="104051" y="186690"/>
                </a:lnTo>
                <a:lnTo>
                  <a:pt x="100177" y="182880"/>
                </a:lnTo>
                <a:lnTo>
                  <a:pt x="93941" y="175260"/>
                </a:lnTo>
                <a:lnTo>
                  <a:pt x="91668" y="171450"/>
                </a:lnTo>
                <a:lnTo>
                  <a:pt x="88836" y="165100"/>
                </a:lnTo>
                <a:lnTo>
                  <a:pt x="88341" y="162560"/>
                </a:lnTo>
                <a:lnTo>
                  <a:pt x="89153" y="156210"/>
                </a:lnTo>
                <a:lnTo>
                  <a:pt x="90576" y="153670"/>
                </a:lnTo>
                <a:lnTo>
                  <a:pt x="94386" y="149860"/>
                </a:lnTo>
                <a:lnTo>
                  <a:pt x="95846" y="149860"/>
                </a:lnTo>
                <a:lnTo>
                  <a:pt x="98882" y="147320"/>
                </a:lnTo>
                <a:lnTo>
                  <a:pt x="145663" y="147320"/>
                </a:lnTo>
                <a:lnTo>
                  <a:pt x="143103" y="144780"/>
                </a:lnTo>
                <a:lnTo>
                  <a:pt x="136956" y="139700"/>
                </a:lnTo>
                <a:lnTo>
                  <a:pt x="125183" y="130810"/>
                </a:lnTo>
                <a:lnTo>
                  <a:pt x="119430" y="128270"/>
                </a:lnTo>
                <a:lnTo>
                  <a:pt x="108229" y="125730"/>
                </a:lnTo>
                <a:close/>
              </a:path>
              <a:path w="297814" h="307339">
                <a:moveTo>
                  <a:pt x="145663" y="147320"/>
                </a:moveTo>
                <a:lnTo>
                  <a:pt x="106057" y="147320"/>
                </a:lnTo>
                <a:lnTo>
                  <a:pt x="110286" y="149860"/>
                </a:lnTo>
                <a:lnTo>
                  <a:pt x="112623" y="151130"/>
                </a:lnTo>
                <a:lnTo>
                  <a:pt x="117754" y="153670"/>
                </a:lnTo>
                <a:lnTo>
                  <a:pt x="120586" y="156210"/>
                </a:lnTo>
                <a:lnTo>
                  <a:pt x="126784" y="161290"/>
                </a:lnTo>
                <a:lnTo>
                  <a:pt x="130225" y="165100"/>
                </a:lnTo>
                <a:lnTo>
                  <a:pt x="133997" y="168910"/>
                </a:lnTo>
                <a:lnTo>
                  <a:pt x="137109" y="171450"/>
                </a:lnTo>
                <a:lnTo>
                  <a:pt x="139890" y="175260"/>
                </a:lnTo>
                <a:lnTo>
                  <a:pt x="144779" y="180340"/>
                </a:lnTo>
                <a:lnTo>
                  <a:pt x="154076" y="200660"/>
                </a:lnTo>
                <a:lnTo>
                  <a:pt x="153771" y="201930"/>
                </a:lnTo>
                <a:lnTo>
                  <a:pt x="140373" y="213360"/>
                </a:lnTo>
                <a:lnTo>
                  <a:pt x="169344" y="213360"/>
                </a:lnTo>
                <a:lnTo>
                  <a:pt x="170776" y="210820"/>
                </a:lnTo>
                <a:lnTo>
                  <a:pt x="174345" y="200660"/>
                </a:lnTo>
                <a:lnTo>
                  <a:pt x="174599" y="194310"/>
                </a:lnTo>
                <a:lnTo>
                  <a:pt x="172008" y="182880"/>
                </a:lnTo>
                <a:lnTo>
                  <a:pt x="169316" y="176530"/>
                </a:lnTo>
                <a:lnTo>
                  <a:pt x="161099" y="163830"/>
                </a:lnTo>
                <a:lnTo>
                  <a:pt x="155867" y="157480"/>
                </a:lnTo>
                <a:lnTo>
                  <a:pt x="145663" y="147320"/>
                </a:lnTo>
                <a:close/>
              </a:path>
              <a:path w="297814" h="307339">
                <a:moveTo>
                  <a:pt x="187300" y="97790"/>
                </a:moveTo>
                <a:lnTo>
                  <a:pt x="154978" y="97790"/>
                </a:lnTo>
                <a:lnTo>
                  <a:pt x="206806" y="149860"/>
                </a:lnTo>
                <a:lnTo>
                  <a:pt x="191604" y="165100"/>
                </a:lnTo>
                <a:lnTo>
                  <a:pt x="191388" y="165100"/>
                </a:lnTo>
                <a:lnTo>
                  <a:pt x="191261" y="166370"/>
                </a:lnTo>
                <a:lnTo>
                  <a:pt x="191896" y="167640"/>
                </a:lnTo>
                <a:lnTo>
                  <a:pt x="192379" y="168910"/>
                </a:lnTo>
                <a:lnTo>
                  <a:pt x="193776" y="171450"/>
                </a:lnTo>
                <a:lnTo>
                  <a:pt x="194729" y="171450"/>
                </a:lnTo>
                <a:lnTo>
                  <a:pt x="197065" y="173990"/>
                </a:lnTo>
                <a:lnTo>
                  <a:pt x="198094" y="175260"/>
                </a:lnTo>
                <a:lnTo>
                  <a:pt x="199948" y="176530"/>
                </a:lnTo>
                <a:lnTo>
                  <a:pt x="200761" y="176530"/>
                </a:lnTo>
                <a:lnTo>
                  <a:pt x="202145" y="177800"/>
                </a:lnTo>
                <a:lnTo>
                  <a:pt x="203733" y="177800"/>
                </a:lnTo>
                <a:lnTo>
                  <a:pt x="204139" y="176530"/>
                </a:lnTo>
                <a:lnTo>
                  <a:pt x="247517" y="133350"/>
                </a:lnTo>
                <a:lnTo>
                  <a:pt x="222935" y="133350"/>
                </a:lnTo>
                <a:lnTo>
                  <a:pt x="187300" y="97790"/>
                </a:lnTo>
                <a:close/>
              </a:path>
              <a:path w="297814" h="307339">
                <a:moveTo>
                  <a:pt x="238442" y="119380"/>
                </a:moveTo>
                <a:lnTo>
                  <a:pt x="236296" y="119380"/>
                </a:lnTo>
                <a:lnTo>
                  <a:pt x="222935" y="133350"/>
                </a:lnTo>
                <a:lnTo>
                  <a:pt x="247517" y="133350"/>
                </a:lnTo>
                <a:lnTo>
                  <a:pt x="248792" y="132080"/>
                </a:lnTo>
                <a:lnTo>
                  <a:pt x="249021" y="132080"/>
                </a:lnTo>
                <a:lnTo>
                  <a:pt x="249110" y="130810"/>
                </a:lnTo>
                <a:lnTo>
                  <a:pt x="248145" y="128270"/>
                </a:lnTo>
                <a:lnTo>
                  <a:pt x="246799" y="127000"/>
                </a:lnTo>
                <a:lnTo>
                  <a:pt x="245884" y="125730"/>
                </a:lnTo>
                <a:lnTo>
                  <a:pt x="243547" y="123190"/>
                </a:lnTo>
                <a:lnTo>
                  <a:pt x="242493" y="121920"/>
                </a:lnTo>
                <a:lnTo>
                  <a:pt x="240690" y="120650"/>
                </a:lnTo>
                <a:lnTo>
                  <a:pt x="239877" y="120650"/>
                </a:lnTo>
                <a:lnTo>
                  <a:pt x="238442" y="119380"/>
                </a:lnTo>
                <a:close/>
              </a:path>
              <a:path w="297814" h="307339">
                <a:moveTo>
                  <a:pt x="156756" y="67310"/>
                </a:moveTo>
                <a:lnTo>
                  <a:pt x="153758" y="67310"/>
                </a:lnTo>
                <a:lnTo>
                  <a:pt x="152920" y="68580"/>
                </a:lnTo>
                <a:lnTo>
                  <a:pt x="150875" y="69850"/>
                </a:lnTo>
                <a:lnTo>
                  <a:pt x="145719" y="74930"/>
                </a:lnTo>
                <a:lnTo>
                  <a:pt x="144157" y="76200"/>
                </a:lnTo>
                <a:lnTo>
                  <a:pt x="143548" y="77470"/>
                </a:lnTo>
                <a:lnTo>
                  <a:pt x="142697" y="78740"/>
                </a:lnTo>
                <a:lnTo>
                  <a:pt x="142379" y="78740"/>
                </a:lnTo>
                <a:lnTo>
                  <a:pt x="141960" y="80010"/>
                </a:lnTo>
                <a:lnTo>
                  <a:pt x="141795" y="81280"/>
                </a:lnTo>
                <a:lnTo>
                  <a:pt x="135597" y="109220"/>
                </a:lnTo>
                <a:lnTo>
                  <a:pt x="135521" y="111760"/>
                </a:lnTo>
                <a:lnTo>
                  <a:pt x="135661" y="111760"/>
                </a:lnTo>
                <a:lnTo>
                  <a:pt x="136232" y="113030"/>
                </a:lnTo>
                <a:lnTo>
                  <a:pt x="136677" y="114300"/>
                </a:lnTo>
                <a:lnTo>
                  <a:pt x="137871" y="115570"/>
                </a:lnTo>
                <a:lnTo>
                  <a:pt x="138658" y="115570"/>
                </a:lnTo>
                <a:lnTo>
                  <a:pt x="142481" y="119380"/>
                </a:lnTo>
                <a:lnTo>
                  <a:pt x="144449" y="121920"/>
                </a:lnTo>
                <a:lnTo>
                  <a:pt x="147281" y="121920"/>
                </a:lnTo>
                <a:lnTo>
                  <a:pt x="148259" y="119380"/>
                </a:lnTo>
                <a:lnTo>
                  <a:pt x="148755" y="119380"/>
                </a:lnTo>
                <a:lnTo>
                  <a:pt x="149250" y="118110"/>
                </a:lnTo>
                <a:lnTo>
                  <a:pt x="154978" y="97790"/>
                </a:lnTo>
                <a:lnTo>
                  <a:pt x="187300" y="97790"/>
                </a:lnTo>
                <a:lnTo>
                  <a:pt x="156756" y="67310"/>
                </a:lnTo>
                <a:close/>
              </a:path>
              <a:path w="297814" h="307339">
                <a:moveTo>
                  <a:pt x="291528" y="48260"/>
                </a:moveTo>
                <a:lnTo>
                  <a:pt x="265836" y="48260"/>
                </a:lnTo>
                <a:lnTo>
                  <a:pt x="268795" y="50800"/>
                </a:lnTo>
                <a:lnTo>
                  <a:pt x="271297" y="54610"/>
                </a:lnTo>
                <a:lnTo>
                  <a:pt x="275399" y="60960"/>
                </a:lnTo>
                <a:lnTo>
                  <a:pt x="276732" y="64770"/>
                </a:lnTo>
                <a:lnTo>
                  <a:pt x="277964" y="71120"/>
                </a:lnTo>
                <a:lnTo>
                  <a:pt x="277698" y="74930"/>
                </a:lnTo>
                <a:lnTo>
                  <a:pt x="275399" y="82550"/>
                </a:lnTo>
                <a:lnTo>
                  <a:pt x="273100" y="86360"/>
                </a:lnTo>
                <a:lnTo>
                  <a:pt x="267639" y="91440"/>
                </a:lnTo>
                <a:lnTo>
                  <a:pt x="265671" y="92710"/>
                </a:lnTo>
                <a:lnTo>
                  <a:pt x="261810" y="96520"/>
                </a:lnTo>
                <a:lnTo>
                  <a:pt x="260019" y="96520"/>
                </a:lnTo>
                <a:lnTo>
                  <a:pt x="252882" y="100330"/>
                </a:lnTo>
                <a:lnTo>
                  <a:pt x="251180" y="102870"/>
                </a:lnTo>
                <a:lnTo>
                  <a:pt x="250685" y="102870"/>
                </a:lnTo>
                <a:lnTo>
                  <a:pt x="250761" y="104140"/>
                </a:lnTo>
                <a:lnTo>
                  <a:pt x="251802" y="106680"/>
                </a:lnTo>
                <a:lnTo>
                  <a:pt x="253326" y="107950"/>
                </a:lnTo>
                <a:lnTo>
                  <a:pt x="254380" y="109220"/>
                </a:lnTo>
                <a:lnTo>
                  <a:pt x="257213" y="111760"/>
                </a:lnTo>
                <a:lnTo>
                  <a:pt x="258470" y="113030"/>
                </a:lnTo>
                <a:lnTo>
                  <a:pt x="260515" y="114300"/>
                </a:lnTo>
                <a:lnTo>
                  <a:pt x="264388" y="114300"/>
                </a:lnTo>
                <a:lnTo>
                  <a:pt x="267220" y="113030"/>
                </a:lnTo>
                <a:lnTo>
                  <a:pt x="268833" y="111760"/>
                </a:lnTo>
                <a:lnTo>
                  <a:pt x="272440" y="109220"/>
                </a:lnTo>
                <a:lnTo>
                  <a:pt x="274345" y="107950"/>
                </a:lnTo>
                <a:lnTo>
                  <a:pt x="278320" y="105410"/>
                </a:lnTo>
                <a:lnTo>
                  <a:pt x="280200" y="104140"/>
                </a:lnTo>
                <a:lnTo>
                  <a:pt x="297370" y="67310"/>
                </a:lnTo>
                <a:lnTo>
                  <a:pt x="296849" y="63500"/>
                </a:lnTo>
                <a:lnTo>
                  <a:pt x="294106" y="53340"/>
                </a:lnTo>
                <a:lnTo>
                  <a:pt x="292214" y="49530"/>
                </a:lnTo>
                <a:lnTo>
                  <a:pt x="291528" y="48260"/>
                </a:lnTo>
                <a:close/>
              </a:path>
              <a:path w="297814" h="307339">
                <a:moveTo>
                  <a:pt x="236308" y="0"/>
                </a:moveTo>
                <a:lnTo>
                  <a:pt x="225526" y="0"/>
                </a:lnTo>
                <a:lnTo>
                  <a:pt x="221907" y="1270"/>
                </a:lnTo>
                <a:lnTo>
                  <a:pt x="195059" y="30480"/>
                </a:lnTo>
                <a:lnTo>
                  <a:pt x="194043" y="35560"/>
                </a:lnTo>
                <a:lnTo>
                  <a:pt x="194246" y="45720"/>
                </a:lnTo>
                <a:lnTo>
                  <a:pt x="221995" y="78740"/>
                </a:lnTo>
                <a:lnTo>
                  <a:pt x="225882" y="80010"/>
                </a:lnTo>
                <a:lnTo>
                  <a:pt x="233756" y="80010"/>
                </a:lnTo>
                <a:lnTo>
                  <a:pt x="261752" y="58420"/>
                </a:lnTo>
                <a:lnTo>
                  <a:pt x="235686" y="58420"/>
                </a:lnTo>
                <a:lnTo>
                  <a:pt x="231825" y="57150"/>
                </a:lnTo>
                <a:lnTo>
                  <a:pt x="229844" y="57150"/>
                </a:lnTo>
                <a:lnTo>
                  <a:pt x="225742" y="54610"/>
                </a:lnTo>
                <a:lnTo>
                  <a:pt x="223621" y="52070"/>
                </a:lnTo>
                <a:lnTo>
                  <a:pt x="219430" y="48260"/>
                </a:lnTo>
                <a:lnTo>
                  <a:pt x="217817" y="45720"/>
                </a:lnTo>
                <a:lnTo>
                  <a:pt x="215353" y="41910"/>
                </a:lnTo>
                <a:lnTo>
                  <a:pt x="214579" y="39370"/>
                </a:lnTo>
                <a:lnTo>
                  <a:pt x="213969" y="35560"/>
                </a:lnTo>
                <a:lnTo>
                  <a:pt x="214172" y="33020"/>
                </a:lnTo>
                <a:lnTo>
                  <a:pt x="215607" y="29210"/>
                </a:lnTo>
                <a:lnTo>
                  <a:pt x="216928" y="26670"/>
                </a:lnTo>
                <a:lnTo>
                  <a:pt x="220827" y="22860"/>
                </a:lnTo>
                <a:lnTo>
                  <a:pt x="222923" y="21590"/>
                </a:lnTo>
                <a:lnTo>
                  <a:pt x="227355" y="20320"/>
                </a:lnTo>
                <a:lnTo>
                  <a:pt x="269574" y="20320"/>
                </a:lnTo>
                <a:lnTo>
                  <a:pt x="264858" y="15240"/>
                </a:lnTo>
                <a:lnTo>
                  <a:pt x="254215" y="7620"/>
                </a:lnTo>
                <a:lnTo>
                  <a:pt x="247103" y="3810"/>
                </a:lnTo>
                <a:lnTo>
                  <a:pt x="243522" y="1270"/>
                </a:lnTo>
                <a:lnTo>
                  <a:pt x="236308" y="0"/>
                </a:lnTo>
                <a:close/>
              </a:path>
              <a:path w="297814" h="307339">
                <a:moveTo>
                  <a:pt x="269574" y="20320"/>
                </a:moveTo>
                <a:lnTo>
                  <a:pt x="229844" y="20320"/>
                </a:lnTo>
                <a:lnTo>
                  <a:pt x="235343" y="21590"/>
                </a:lnTo>
                <a:lnTo>
                  <a:pt x="238442" y="24130"/>
                </a:lnTo>
                <a:lnTo>
                  <a:pt x="245338" y="27940"/>
                </a:lnTo>
                <a:lnTo>
                  <a:pt x="249250" y="31750"/>
                </a:lnTo>
                <a:lnTo>
                  <a:pt x="253644" y="36830"/>
                </a:lnTo>
                <a:lnTo>
                  <a:pt x="253199" y="39370"/>
                </a:lnTo>
                <a:lnTo>
                  <a:pt x="252272" y="41910"/>
                </a:lnTo>
                <a:lnTo>
                  <a:pt x="249478" y="46990"/>
                </a:lnTo>
                <a:lnTo>
                  <a:pt x="247586" y="50800"/>
                </a:lnTo>
                <a:lnTo>
                  <a:pt x="243281" y="54610"/>
                </a:lnTo>
                <a:lnTo>
                  <a:pt x="241376" y="55880"/>
                </a:lnTo>
                <a:lnTo>
                  <a:pt x="237591" y="57150"/>
                </a:lnTo>
                <a:lnTo>
                  <a:pt x="235686" y="58420"/>
                </a:lnTo>
                <a:lnTo>
                  <a:pt x="261752" y="58420"/>
                </a:lnTo>
                <a:lnTo>
                  <a:pt x="263893" y="54610"/>
                </a:lnTo>
                <a:lnTo>
                  <a:pt x="265137" y="50800"/>
                </a:lnTo>
                <a:lnTo>
                  <a:pt x="265836" y="48260"/>
                </a:lnTo>
                <a:lnTo>
                  <a:pt x="291528" y="48260"/>
                </a:lnTo>
                <a:lnTo>
                  <a:pt x="271932" y="22860"/>
                </a:lnTo>
                <a:lnTo>
                  <a:pt x="269574" y="2032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7" name="object 82"/>
          <p:cNvSpPr/>
          <p:nvPr/>
        </p:nvSpPr>
        <p:spPr>
          <a:xfrm>
            <a:off x="5408350" y="5822829"/>
            <a:ext cx="302260" cy="308610"/>
          </a:xfrm>
          <a:custGeom>
            <a:avLst/>
            <a:gdLst/>
            <a:ahLst/>
            <a:cxnLst/>
            <a:rect l="l" t="t" r="r" b="b"/>
            <a:pathLst>
              <a:path w="302260" h="308610">
                <a:moveTo>
                  <a:pt x="72783" y="219709"/>
                </a:moveTo>
                <a:lnTo>
                  <a:pt x="39281" y="219709"/>
                </a:lnTo>
                <a:lnTo>
                  <a:pt x="42570" y="220979"/>
                </a:lnTo>
                <a:lnTo>
                  <a:pt x="44068" y="222249"/>
                </a:lnTo>
                <a:lnTo>
                  <a:pt x="46901" y="226059"/>
                </a:lnTo>
                <a:lnTo>
                  <a:pt x="48285" y="227329"/>
                </a:lnTo>
                <a:lnTo>
                  <a:pt x="50863" y="231139"/>
                </a:lnTo>
                <a:lnTo>
                  <a:pt x="52019" y="233679"/>
                </a:lnTo>
                <a:lnTo>
                  <a:pt x="54025" y="240029"/>
                </a:lnTo>
                <a:lnTo>
                  <a:pt x="54876" y="242569"/>
                </a:lnTo>
                <a:lnTo>
                  <a:pt x="56222" y="251459"/>
                </a:lnTo>
                <a:lnTo>
                  <a:pt x="56629" y="255269"/>
                </a:lnTo>
                <a:lnTo>
                  <a:pt x="56743" y="261619"/>
                </a:lnTo>
                <a:lnTo>
                  <a:pt x="57734" y="289559"/>
                </a:lnTo>
                <a:lnTo>
                  <a:pt x="59486" y="298449"/>
                </a:lnTo>
                <a:lnTo>
                  <a:pt x="60121" y="299719"/>
                </a:lnTo>
                <a:lnTo>
                  <a:pt x="61810" y="302259"/>
                </a:lnTo>
                <a:lnTo>
                  <a:pt x="62903" y="303529"/>
                </a:lnTo>
                <a:lnTo>
                  <a:pt x="65697" y="306069"/>
                </a:lnTo>
                <a:lnTo>
                  <a:pt x="66954" y="307339"/>
                </a:lnTo>
                <a:lnTo>
                  <a:pt x="69138" y="308609"/>
                </a:lnTo>
                <a:lnTo>
                  <a:pt x="74371" y="308609"/>
                </a:lnTo>
                <a:lnTo>
                  <a:pt x="75234" y="307339"/>
                </a:lnTo>
                <a:lnTo>
                  <a:pt x="103250" y="279399"/>
                </a:lnTo>
                <a:lnTo>
                  <a:pt x="77190" y="279399"/>
                </a:lnTo>
                <a:lnTo>
                  <a:pt x="76953" y="261619"/>
                </a:lnTo>
                <a:lnTo>
                  <a:pt x="76851" y="247649"/>
                </a:lnTo>
                <a:lnTo>
                  <a:pt x="76669" y="242569"/>
                </a:lnTo>
                <a:lnTo>
                  <a:pt x="75310" y="229869"/>
                </a:lnTo>
                <a:lnTo>
                  <a:pt x="74307" y="224789"/>
                </a:lnTo>
                <a:lnTo>
                  <a:pt x="72783" y="219709"/>
                </a:lnTo>
                <a:close/>
              </a:path>
              <a:path w="302260" h="308610">
                <a:moveTo>
                  <a:pt x="113741" y="247649"/>
                </a:moveTo>
                <a:lnTo>
                  <a:pt x="108991" y="247649"/>
                </a:lnTo>
                <a:lnTo>
                  <a:pt x="77190" y="279399"/>
                </a:lnTo>
                <a:lnTo>
                  <a:pt x="103250" y="279399"/>
                </a:lnTo>
                <a:lnTo>
                  <a:pt x="122351" y="260349"/>
                </a:lnTo>
                <a:lnTo>
                  <a:pt x="122605" y="260349"/>
                </a:lnTo>
                <a:lnTo>
                  <a:pt x="122707" y="257809"/>
                </a:lnTo>
                <a:lnTo>
                  <a:pt x="122046" y="256539"/>
                </a:lnTo>
                <a:lnTo>
                  <a:pt x="121513" y="255269"/>
                </a:lnTo>
                <a:lnTo>
                  <a:pt x="120040" y="253999"/>
                </a:lnTo>
                <a:lnTo>
                  <a:pt x="119075" y="252729"/>
                </a:lnTo>
                <a:lnTo>
                  <a:pt x="117881" y="251459"/>
                </a:lnTo>
                <a:lnTo>
                  <a:pt x="116738" y="250189"/>
                </a:lnTo>
                <a:lnTo>
                  <a:pt x="115671" y="248919"/>
                </a:lnTo>
                <a:lnTo>
                  <a:pt x="113741" y="247649"/>
                </a:lnTo>
                <a:close/>
              </a:path>
              <a:path w="302260" h="308610">
                <a:moveTo>
                  <a:pt x="43954" y="191769"/>
                </a:moveTo>
                <a:lnTo>
                  <a:pt x="36118" y="193039"/>
                </a:lnTo>
                <a:lnTo>
                  <a:pt x="32080" y="193039"/>
                </a:lnTo>
                <a:lnTo>
                  <a:pt x="19646" y="200659"/>
                </a:lnTo>
                <a:lnTo>
                  <a:pt x="12877" y="207009"/>
                </a:lnTo>
                <a:lnTo>
                  <a:pt x="10591" y="210819"/>
                </a:lnTo>
                <a:lnTo>
                  <a:pt x="6743" y="215899"/>
                </a:lnTo>
                <a:lnTo>
                  <a:pt x="0" y="234949"/>
                </a:lnTo>
                <a:lnTo>
                  <a:pt x="596" y="237489"/>
                </a:lnTo>
                <a:lnTo>
                  <a:pt x="1295" y="238759"/>
                </a:lnTo>
                <a:lnTo>
                  <a:pt x="1752" y="238759"/>
                </a:lnTo>
                <a:lnTo>
                  <a:pt x="2895" y="240029"/>
                </a:lnTo>
                <a:lnTo>
                  <a:pt x="3657" y="241299"/>
                </a:lnTo>
                <a:lnTo>
                  <a:pt x="5994" y="243839"/>
                </a:lnTo>
                <a:lnTo>
                  <a:pt x="7226" y="245109"/>
                </a:lnTo>
                <a:lnTo>
                  <a:pt x="9359" y="246379"/>
                </a:lnTo>
                <a:lnTo>
                  <a:pt x="10261" y="247649"/>
                </a:lnTo>
                <a:lnTo>
                  <a:pt x="13842" y="247649"/>
                </a:lnTo>
                <a:lnTo>
                  <a:pt x="14744" y="246379"/>
                </a:lnTo>
                <a:lnTo>
                  <a:pt x="15163" y="246379"/>
                </a:lnTo>
                <a:lnTo>
                  <a:pt x="15773" y="242569"/>
                </a:lnTo>
                <a:lnTo>
                  <a:pt x="16255" y="241299"/>
                </a:lnTo>
                <a:lnTo>
                  <a:pt x="17576" y="236219"/>
                </a:lnTo>
                <a:lnTo>
                  <a:pt x="18529" y="233679"/>
                </a:lnTo>
                <a:lnTo>
                  <a:pt x="21031" y="228599"/>
                </a:lnTo>
                <a:lnTo>
                  <a:pt x="22872" y="227329"/>
                </a:lnTo>
                <a:lnTo>
                  <a:pt x="27012" y="222249"/>
                </a:lnTo>
                <a:lnTo>
                  <a:pt x="28765" y="220979"/>
                </a:lnTo>
                <a:lnTo>
                  <a:pt x="32334" y="219709"/>
                </a:lnTo>
                <a:lnTo>
                  <a:pt x="72783" y="219709"/>
                </a:lnTo>
                <a:lnTo>
                  <a:pt x="71640" y="215899"/>
                </a:lnTo>
                <a:lnTo>
                  <a:pt x="69964" y="212089"/>
                </a:lnTo>
                <a:lnTo>
                  <a:pt x="65938" y="207009"/>
                </a:lnTo>
                <a:lnTo>
                  <a:pt x="63639" y="203199"/>
                </a:lnTo>
                <a:lnTo>
                  <a:pt x="58102" y="198119"/>
                </a:lnTo>
                <a:lnTo>
                  <a:pt x="54838" y="195579"/>
                </a:lnTo>
                <a:lnTo>
                  <a:pt x="47701" y="193039"/>
                </a:lnTo>
                <a:lnTo>
                  <a:pt x="43954" y="191769"/>
                </a:lnTo>
                <a:close/>
              </a:path>
              <a:path w="302260" h="308610">
                <a:moveTo>
                  <a:pt x="111366" y="246379"/>
                </a:moveTo>
                <a:lnTo>
                  <a:pt x="110693" y="246379"/>
                </a:lnTo>
                <a:lnTo>
                  <a:pt x="109499" y="247649"/>
                </a:lnTo>
                <a:lnTo>
                  <a:pt x="112890" y="247649"/>
                </a:lnTo>
                <a:lnTo>
                  <a:pt x="111366" y="246379"/>
                </a:lnTo>
                <a:close/>
              </a:path>
              <a:path w="302260" h="308610">
                <a:moveTo>
                  <a:pt x="108229" y="126999"/>
                </a:moveTo>
                <a:lnTo>
                  <a:pt x="102704" y="126999"/>
                </a:lnTo>
                <a:lnTo>
                  <a:pt x="91782" y="130809"/>
                </a:lnTo>
                <a:lnTo>
                  <a:pt x="68402" y="161289"/>
                </a:lnTo>
                <a:lnTo>
                  <a:pt x="68148" y="167639"/>
                </a:lnTo>
                <a:lnTo>
                  <a:pt x="70738" y="179069"/>
                </a:lnTo>
                <a:lnTo>
                  <a:pt x="99580" y="217169"/>
                </a:lnTo>
                <a:lnTo>
                  <a:pt x="134518" y="236219"/>
                </a:lnTo>
                <a:lnTo>
                  <a:pt x="140042" y="236219"/>
                </a:lnTo>
                <a:lnTo>
                  <a:pt x="150914" y="232409"/>
                </a:lnTo>
                <a:lnTo>
                  <a:pt x="156362" y="228599"/>
                </a:lnTo>
                <a:lnTo>
                  <a:pt x="167195" y="218439"/>
                </a:lnTo>
                <a:lnTo>
                  <a:pt x="169344" y="214629"/>
                </a:lnTo>
                <a:lnTo>
                  <a:pt x="137591" y="214629"/>
                </a:lnTo>
                <a:lnTo>
                  <a:pt x="131267" y="212089"/>
                </a:lnTo>
                <a:lnTo>
                  <a:pt x="127609" y="209549"/>
                </a:lnTo>
                <a:lnTo>
                  <a:pt x="119265" y="203199"/>
                </a:lnTo>
                <a:lnTo>
                  <a:pt x="114350" y="199389"/>
                </a:lnTo>
                <a:lnTo>
                  <a:pt x="104051" y="187959"/>
                </a:lnTo>
                <a:lnTo>
                  <a:pt x="100177" y="184149"/>
                </a:lnTo>
                <a:lnTo>
                  <a:pt x="93941" y="176529"/>
                </a:lnTo>
                <a:lnTo>
                  <a:pt x="91668" y="172719"/>
                </a:lnTo>
                <a:lnTo>
                  <a:pt x="88836" y="166369"/>
                </a:lnTo>
                <a:lnTo>
                  <a:pt x="88341" y="163829"/>
                </a:lnTo>
                <a:lnTo>
                  <a:pt x="89153" y="157479"/>
                </a:lnTo>
                <a:lnTo>
                  <a:pt x="90576" y="154939"/>
                </a:lnTo>
                <a:lnTo>
                  <a:pt x="94386" y="151129"/>
                </a:lnTo>
                <a:lnTo>
                  <a:pt x="95846" y="151129"/>
                </a:lnTo>
                <a:lnTo>
                  <a:pt x="98882" y="148589"/>
                </a:lnTo>
                <a:lnTo>
                  <a:pt x="145663" y="148589"/>
                </a:lnTo>
                <a:lnTo>
                  <a:pt x="143103" y="146049"/>
                </a:lnTo>
                <a:lnTo>
                  <a:pt x="136956" y="140969"/>
                </a:lnTo>
                <a:lnTo>
                  <a:pt x="125183" y="132079"/>
                </a:lnTo>
                <a:lnTo>
                  <a:pt x="119430" y="129539"/>
                </a:lnTo>
                <a:lnTo>
                  <a:pt x="108229" y="126999"/>
                </a:lnTo>
                <a:close/>
              </a:path>
              <a:path w="302260" h="308610">
                <a:moveTo>
                  <a:pt x="145663" y="148589"/>
                </a:moveTo>
                <a:lnTo>
                  <a:pt x="106057" y="148589"/>
                </a:lnTo>
                <a:lnTo>
                  <a:pt x="110286" y="151129"/>
                </a:lnTo>
                <a:lnTo>
                  <a:pt x="112623" y="152399"/>
                </a:lnTo>
                <a:lnTo>
                  <a:pt x="117754" y="154939"/>
                </a:lnTo>
                <a:lnTo>
                  <a:pt x="120586" y="157479"/>
                </a:lnTo>
                <a:lnTo>
                  <a:pt x="126784" y="162559"/>
                </a:lnTo>
                <a:lnTo>
                  <a:pt x="130225" y="166369"/>
                </a:lnTo>
                <a:lnTo>
                  <a:pt x="133997" y="170179"/>
                </a:lnTo>
                <a:lnTo>
                  <a:pt x="137109" y="172719"/>
                </a:lnTo>
                <a:lnTo>
                  <a:pt x="139890" y="176529"/>
                </a:lnTo>
                <a:lnTo>
                  <a:pt x="144779" y="181609"/>
                </a:lnTo>
                <a:lnTo>
                  <a:pt x="154076" y="201929"/>
                </a:lnTo>
                <a:lnTo>
                  <a:pt x="153771" y="203199"/>
                </a:lnTo>
                <a:lnTo>
                  <a:pt x="140373" y="214629"/>
                </a:lnTo>
                <a:lnTo>
                  <a:pt x="169344" y="214629"/>
                </a:lnTo>
                <a:lnTo>
                  <a:pt x="170776" y="212089"/>
                </a:lnTo>
                <a:lnTo>
                  <a:pt x="174345" y="201929"/>
                </a:lnTo>
                <a:lnTo>
                  <a:pt x="174599" y="195579"/>
                </a:lnTo>
                <a:lnTo>
                  <a:pt x="172008" y="184149"/>
                </a:lnTo>
                <a:lnTo>
                  <a:pt x="169316" y="177799"/>
                </a:lnTo>
                <a:lnTo>
                  <a:pt x="161099" y="165099"/>
                </a:lnTo>
                <a:lnTo>
                  <a:pt x="155867" y="158749"/>
                </a:lnTo>
                <a:lnTo>
                  <a:pt x="145663" y="148589"/>
                </a:lnTo>
                <a:close/>
              </a:path>
              <a:path w="302260" h="308610">
                <a:moveTo>
                  <a:pt x="199936" y="92709"/>
                </a:moveTo>
                <a:lnTo>
                  <a:pt x="166446" y="92709"/>
                </a:lnTo>
                <a:lnTo>
                  <a:pt x="169722" y="93979"/>
                </a:lnTo>
                <a:lnTo>
                  <a:pt x="171221" y="95249"/>
                </a:lnTo>
                <a:lnTo>
                  <a:pt x="174053" y="97789"/>
                </a:lnTo>
                <a:lnTo>
                  <a:pt x="175437" y="100329"/>
                </a:lnTo>
                <a:lnTo>
                  <a:pt x="178028" y="104139"/>
                </a:lnTo>
                <a:lnTo>
                  <a:pt x="183908" y="134619"/>
                </a:lnTo>
                <a:lnTo>
                  <a:pt x="184854" y="161289"/>
                </a:lnTo>
                <a:lnTo>
                  <a:pt x="186651" y="171449"/>
                </a:lnTo>
                <a:lnTo>
                  <a:pt x="187286" y="172719"/>
                </a:lnTo>
                <a:lnTo>
                  <a:pt x="188963" y="175259"/>
                </a:lnTo>
                <a:lnTo>
                  <a:pt x="190068" y="176529"/>
                </a:lnTo>
                <a:lnTo>
                  <a:pt x="192862" y="179069"/>
                </a:lnTo>
                <a:lnTo>
                  <a:pt x="194119" y="180339"/>
                </a:lnTo>
                <a:lnTo>
                  <a:pt x="196291" y="181609"/>
                </a:lnTo>
                <a:lnTo>
                  <a:pt x="199897" y="181609"/>
                </a:lnTo>
                <a:lnTo>
                  <a:pt x="201536" y="180339"/>
                </a:lnTo>
                <a:lnTo>
                  <a:pt x="202399" y="180339"/>
                </a:lnTo>
                <a:lnTo>
                  <a:pt x="230415" y="152399"/>
                </a:lnTo>
                <a:lnTo>
                  <a:pt x="204342" y="152399"/>
                </a:lnTo>
                <a:lnTo>
                  <a:pt x="204198" y="140969"/>
                </a:lnTo>
                <a:lnTo>
                  <a:pt x="204094" y="123189"/>
                </a:lnTo>
                <a:lnTo>
                  <a:pt x="203822" y="115569"/>
                </a:lnTo>
                <a:lnTo>
                  <a:pt x="202476" y="102869"/>
                </a:lnTo>
                <a:lnTo>
                  <a:pt x="201460" y="97789"/>
                </a:lnTo>
                <a:lnTo>
                  <a:pt x="199936" y="92709"/>
                </a:lnTo>
                <a:close/>
              </a:path>
              <a:path w="302260" h="308610">
                <a:moveTo>
                  <a:pt x="238531" y="119379"/>
                </a:moveTo>
                <a:lnTo>
                  <a:pt x="236664" y="119379"/>
                </a:lnTo>
                <a:lnTo>
                  <a:pt x="236156" y="120649"/>
                </a:lnTo>
                <a:lnTo>
                  <a:pt x="204342" y="152399"/>
                </a:lnTo>
                <a:lnTo>
                  <a:pt x="230415" y="152399"/>
                </a:lnTo>
                <a:lnTo>
                  <a:pt x="249516" y="133349"/>
                </a:lnTo>
                <a:lnTo>
                  <a:pt x="249770" y="132079"/>
                </a:lnTo>
                <a:lnTo>
                  <a:pt x="249974" y="132079"/>
                </a:lnTo>
                <a:lnTo>
                  <a:pt x="249859" y="130809"/>
                </a:lnTo>
                <a:lnTo>
                  <a:pt x="249212" y="129539"/>
                </a:lnTo>
                <a:lnTo>
                  <a:pt x="248678" y="128269"/>
                </a:lnTo>
                <a:lnTo>
                  <a:pt x="247192" y="126999"/>
                </a:lnTo>
                <a:lnTo>
                  <a:pt x="246227" y="125729"/>
                </a:lnTo>
                <a:lnTo>
                  <a:pt x="243890" y="123189"/>
                </a:lnTo>
                <a:lnTo>
                  <a:pt x="242836" y="121919"/>
                </a:lnTo>
                <a:lnTo>
                  <a:pt x="240906" y="120649"/>
                </a:lnTo>
                <a:lnTo>
                  <a:pt x="240042" y="120649"/>
                </a:lnTo>
                <a:lnTo>
                  <a:pt x="238531" y="119379"/>
                </a:lnTo>
                <a:close/>
              </a:path>
              <a:path w="302260" h="308610">
                <a:moveTo>
                  <a:pt x="171119" y="64769"/>
                </a:moveTo>
                <a:lnTo>
                  <a:pt x="163271" y="64769"/>
                </a:lnTo>
                <a:lnTo>
                  <a:pt x="159245" y="66039"/>
                </a:lnTo>
                <a:lnTo>
                  <a:pt x="146811" y="73659"/>
                </a:lnTo>
                <a:lnTo>
                  <a:pt x="140030" y="80009"/>
                </a:lnTo>
                <a:lnTo>
                  <a:pt x="137756" y="82549"/>
                </a:lnTo>
                <a:lnTo>
                  <a:pt x="133896" y="88899"/>
                </a:lnTo>
                <a:lnTo>
                  <a:pt x="132283" y="91439"/>
                </a:lnTo>
                <a:lnTo>
                  <a:pt x="129705" y="97789"/>
                </a:lnTo>
                <a:lnTo>
                  <a:pt x="128752" y="99059"/>
                </a:lnTo>
                <a:lnTo>
                  <a:pt x="127203" y="105409"/>
                </a:lnTo>
                <a:lnTo>
                  <a:pt x="127152" y="107949"/>
                </a:lnTo>
                <a:lnTo>
                  <a:pt x="127507" y="109219"/>
                </a:lnTo>
                <a:lnTo>
                  <a:pt x="127749" y="110489"/>
                </a:lnTo>
                <a:lnTo>
                  <a:pt x="128447" y="111759"/>
                </a:lnTo>
                <a:lnTo>
                  <a:pt x="128917" y="111759"/>
                </a:lnTo>
                <a:lnTo>
                  <a:pt x="130060" y="113029"/>
                </a:lnTo>
                <a:lnTo>
                  <a:pt x="130822" y="114299"/>
                </a:lnTo>
                <a:lnTo>
                  <a:pt x="133159" y="116839"/>
                </a:lnTo>
                <a:lnTo>
                  <a:pt x="134391" y="118109"/>
                </a:lnTo>
                <a:lnTo>
                  <a:pt x="136524" y="119379"/>
                </a:lnTo>
                <a:lnTo>
                  <a:pt x="137426" y="119379"/>
                </a:lnTo>
                <a:lnTo>
                  <a:pt x="138899" y="120649"/>
                </a:lnTo>
                <a:lnTo>
                  <a:pt x="140995" y="120649"/>
                </a:lnTo>
                <a:lnTo>
                  <a:pt x="141897" y="119379"/>
                </a:lnTo>
                <a:lnTo>
                  <a:pt x="142316" y="118109"/>
                </a:lnTo>
                <a:lnTo>
                  <a:pt x="142938" y="115569"/>
                </a:lnTo>
                <a:lnTo>
                  <a:pt x="143421" y="114299"/>
                </a:lnTo>
                <a:lnTo>
                  <a:pt x="159499" y="92709"/>
                </a:lnTo>
                <a:lnTo>
                  <a:pt x="199936" y="92709"/>
                </a:lnTo>
                <a:lnTo>
                  <a:pt x="198793" y="88899"/>
                </a:lnTo>
                <a:lnTo>
                  <a:pt x="174853" y="66039"/>
                </a:lnTo>
                <a:lnTo>
                  <a:pt x="171119" y="64769"/>
                </a:lnTo>
                <a:close/>
              </a:path>
              <a:path w="302260" h="308610">
                <a:moveTo>
                  <a:pt x="235394" y="0"/>
                </a:moveTo>
                <a:lnTo>
                  <a:pt x="229857" y="0"/>
                </a:lnTo>
                <a:lnTo>
                  <a:pt x="218947" y="3809"/>
                </a:lnTo>
                <a:lnTo>
                  <a:pt x="195554" y="34289"/>
                </a:lnTo>
                <a:lnTo>
                  <a:pt x="195313" y="40639"/>
                </a:lnTo>
                <a:lnTo>
                  <a:pt x="197904" y="52069"/>
                </a:lnTo>
                <a:lnTo>
                  <a:pt x="226745" y="90169"/>
                </a:lnTo>
                <a:lnTo>
                  <a:pt x="244716" y="102869"/>
                </a:lnTo>
                <a:lnTo>
                  <a:pt x="250469" y="106679"/>
                </a:lnTo>
                <a:lnTo>
                  <a:pt x="261683" y="109219"/>
                </a:lnTo>
                <a:lnTo>
                  <a:pt x="267195" y="109219"/>
                </a:lnTo>
                <a:lnTo>
                  <a:pt x="278079" y="105409"/>
                </a:lnTo>
                <a:lnTo>
                  <a:pt x="283527" y="101599"/>
                </a:lnTo>
                <a:lnTo>
                  <a:pt x="294360" y="91439"/>
                </a:lnTo>
                <a:lnTo>
                  <a:pt x="296509" y="87629"/>
                </a:lnTo>
                <a:lnTo>
                  <a:pt x="264744" y="87629"/>
                </a:lnTo>
                <a:lnTo>
                  <a:pt x="258432" y="85089"/>
                </a:lnTo>
                <a:lnTo>
                  <a:pt x="254761" y="82549"/>
                </a:lnTo>
                <a:lnTo>
                  <a:pt x="246430" y="76199"/>
                </a:lnTo>
                <a:lnTo>
                  <a:pt x="241515" y="71119"/>
                </a:lnTo>
                <a:lnTo>
                  <a:pt x="227342" y="57149"/>
                </a:lnTo>
                <a:lnTo>
                  <a:pt x="221094" y="49529"/>
                </a:lnTo>
                <a:lnTo>
                  <a:pt x="218833" y="45719"/>
                </a:lnTo>
                <a:lnTo>
                  <a:pt x="216001" y="39369"/>
                </a:lnTo>
                <a:lnTo>
                  <a:pt x="215493" y="36829"/>
                </a:lnTo>
                <a:lnTo>
                  <a:pt x="216319" y="30479"/>
                </a:lnTo>
                <a:lnTo>
                  <a:pt x="217728" y="27939"/>
                </a:lnTo>
                <a:lnTo>
                  <a:pt x="221551" y="24129"/>
                </a:lnTo>
                <a:lnTo>
                  <a:pt x="223011" y="22859"/>
                </a:lnTo>
                <a:lnTo>
                  <a:pt x="226047" y="21589"/>
                </a:lnTo>
                <a:lnTo>
                  <a:pt x="272829" y="21589"/>
                </a:lnTo>
                <a:lnTo>
                  <a:pt x="270268" y="19049"/>
                </a:lnTo>
                <a:lnTo>
                  <a:pt x="264121" y="13969"/>
                </a:lnTo>
                <a:lnTo>
                  <a:pt x="252336" y="5079"/>
                </a:lnTo>
                <a:lnTo>
                  <a:pt x="246595" y="2539"/>
                </a:lnTo>
                <a:lnTo>
                  <a:pt x="235394" y="0"/>
                </a:lnTo>
                <a:close/>
              </a:path>
              <a:path w="302260" h="308610">
                <a:moveTo>
                  <a:pt x="272829" y="21589"/>
                </a:moveTo>
                <a:lnTo>
                  <a:pt x="233222" y="21589"/>
                </a:lnTo>
                <a:lnTo>
                  <a:pt x="237439" y="22859"/>
                </a:lnTo>
                <a:lnTo>
                  <a:pt x="239788" y="24129"/>
                </a:lnTo>
                <a:lnTo>
                  <a:pt x="244919" y="27939"/>
                </a:lnTo>
                <a:lnTo>
                  <a:pt x="247751" y="30479"/>
                </a:lnTo>
                <a:lnTo>
                  <a:pt x="253949" y="35559"/>
                </a:lnTo>
                <a:lnTo>
                  <a:pt x="257378" y="39369"/>
                </a:lnTo>
                <a:lnTo>
                  <a:pt x="261150" y="43179"/>
                </a:lnTo>
                <a:lnTo>
                  <a:pt x="264274" y="45719"/>
                </a:lnTo>
                <a:lnTo>
                  <a:pt x="267055" y="48259"/>
                </a:lnTo>
                <a:lnTo>
                  <a:pt x="271945" y="54609"/>
                </a:lnTo>
                <a:lnTo>
                  <a:pt x="273989" y="57149"/>
                </a:lnTo>
                <a:lnTo>
                  <a:pt x="277317" y="62229"/>
                </a:lnTo>
                <a:lnTo>
                  <a:pt x="278625" y="63499"/>
                </a:lnTo>
                <a:lnTo>
                  <a:pt x="280504" y="68579"/>
                </a:lnTo>
                <a:lnTo>
                  <a:pt x="281025" y="69849"/>
                </a:lnTo>
                <a:lnTo>
                  <a:pt x="267525" y="87629"/>
                </a:lnTo>
                <a:lnTo>
                  <a:pt x="296509" y="87629"/>
                </a:lnTo>
                <a:lnTo>
                  <a:pt x="297941" y="85089"/>
                </a:lnTo>
                <a:lnTo>
                  <a:pt x="301510" y="73659"/>
                </a:lnTo>
                <a:lnTo>
                  <a:pt x="301751" y="68579"/>
                </a:lnTo>
                <a:lnTo>
                  <a:pt x="299173" y="57149"/>
                </a:lnTo>
                <a:lnTo>
                  <a:pt x="296468" y="50799"/>
                </a:lnTo>
                <a:lnTo>
                  <a:pt x="288264" y="38099"/>
                </a:lnTo>
                <a:lnTo>
                  <a:pt x="283032" y="31749"/>
                </a:lnTo>
                <a:lnTo>
                  <a:pt x="272829" y="21589"/>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8" name="object 83"/>
          <p:cNvSpPr/>
          <p:nvPr/>
        </p:nvSpPr>
        <p:spPr>
          <a:xfrm>
            <a:off x="5739185" y="5824099"/>
            <a:ext cx="963536" cy="307340"/>
          </a:xfrm>
          <a:prstGeom prst="rect">
            <a:avLst/>
          </a:prstGeom>
          <a:blipFill>
            <a:blip r:embed="rId16"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9" name="object 84"/>
          <p:cNvSpPr/>
          <p:nvPr/>
        </p:nvSpPr>
        <p:spPr>
          <a:xfrm>
            <a:off x="6731703" y="5817749"/>
            <a:ext cx="631367" cy="313690"/>
          </a:xfrm>
          <a:prstGeom prst="rect">
            <a:avLst/>
          </a:prstGeom>
          <a:blipFill>
            <a:blip r:embed="rId17"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0" name="object 85"/>
          <p:cNvSpPr/>
          <p:nvPr/>
        </p:nvSpPr>
        <p:spPr>
          <a:xfrm>
            <a:off x="7393386" y="5817749"/>
            <a:ext cx="302895" cy="313690"/>
          </a:xfrm>
          <a:custGeom>
            <a:avLst/>
            <a:gdLst/>
            <a:ahLst/>
            <a:cxnLst/>
            <a:rect l="l" t="t" r="r" b="b"/>
            <a:pathLst>
              <a:path w="302895" h="313689">
                <a:moveTo>
                  <a:pt x="72783" y="224790"/>
                </a:moveTo>
                <a:lnTo>
                  <a:pt x="39281" y="224790"/>
                </a:lnTo>
                <a:lnTo>
                  <a:pt x="42570" y="226060"/>
                </a:lnTo>
                <a:lnTo>
                  <a:pt x="44068" y="227330"/>
                </a:lnTo>
                <a:lnTo>
                  <a:pt x="46901" y="231140"/>
                </a:lnTo>
                <a:lnTo>
                  <a:pt x="48285" y="232410"/>
                </a:lnTo>
                <a:lnTo>
                  <a:pt x="50863" y="236220"/>
                </a:lnTo>
                <a:lnTo>
                  <a:pt x="52019" y="238760"/>
                </a:lnTo>
                <a:lnTo>
                  <a:pt x="54025" y="245110"/>
                </a:lnTo>
                <a:lnTo>
                  <a:pt x="54876" y="247650"/>
                </a:lnTo>
                <a:lnTo>
                  <a:pt x="56222" y="256540"/>
                </a:lnTo>
                <a:lnTo>
                  <a:pt x="56629" y="260350"/>
                </a:lnTo>
                <a:lnTo>
                  <a:pt x="56743" y="266700"/>
                </a:lnTo>
                <a:lnTo>
                  <a:pt x="57734" y="294640"/>
                </a:lnTo>
                <a:lnTo>
                  <a:pt x="59486" y="303530"/>
                </a:lnTo>
                <a:lnTo>
                  <a:pt x="60121" y="304800"/>
                </a:lnTo>
                <a:lnTo>
                  <a:pt x="61810" y="307340"/>
                </a:lnTo>
                <a:lnTo>
                  <a:pt x="62903" y="308610"/>
                </a:lnTo>
                <a:lnTo>
                  <a:pt x="65697" y="311150"/>
                </a:lnTo>
                <a:lnTo>
                  <a:pt x="66954" y="312420"/>
                </a:lnTo>
                <a:lnTo>
                  <a:pt x="69138" y="313690"/>
                </a:lnTo>
                <a:lnTo>
                  <a:pt x="74371" y="313690"/>
                </a:lnTo>
                <a:lnTo>
                  <a:pt x="75234" y="312420"/>
                </a:lnTo>
                <a:lnTo>
                  <a:pt x="103250" y="284480"/>
                </a:lnTo>
                <a:lnTo>
                  <a:pt x="77190" y="284480"/>
                </a:lnTo>
                <a:lnTo>
                  <a:pt x="76953" y="266700"/>
                </a:lnTo>
                <a:lnTo>
                  <a:pt x="76851" y="252730"/>
                </a:lnTo>
                <a:lnTo>
                  <a:pt x="76669" y="247650"/>
                </a:lnTo>
                <a:lnTo>
                  <a:pt x="75310" y="234950"/>
                </a:lnTo>
                <a:lnTo>
                  <a:pt x="74307" y="229870"/>
                </a:lnTo>
                <a:lnTo>
                  <a:pt x="72783" y="224790"/>
                </a:lnTo>
                <a:close/>
              </a:path>
              <a:path w="302895" h="313689">
                <a:moveTo>
                  <a:pt x="113741" y="252730"/>
                </a:moveTo>
                <a:lnTo>
                  <a:pt x="108991" y="252730"/>
                </a:lnTo>
                <a:lnTo>
                  <a:pt x="77190" y="284480"/>
                </a:lnTo>
                <a:lnTo>
                  <a:pt x="103250" y="284480"/>
                </a:lnTo>
                <a:lnTo>
                  <a:pt x="122351" y="265430"/>
                </a:lnTo>
                <a:lnTo>
                  <a:pt x="122605" y="265430"/>
                </a:lnTo>
                <a:lnTo>
                  <a:pt x="122707" y="262890"/>
                </a:lnTo>
                <a:lnTo>
                  <a:pt x="122046" y="261620"/>
                </a:lnTo>
                <a:lnTo>
                  <a:pt x="121513" y="260350"/>
                </a:lnTo>
                <a:lnTo>
                  <a:pt x="120040" y="259080"/>
                </a:lnTo>
                <a:lnTo>
                  <a:pt x="119075" y="257810"/>
                </a:lnTo>
                <a:lnTo>
                  <a:pt x="117881" y="256540"/>
                </a:lnTo>
                <a:lnTo>
                  <a:pt x="116738" y="255270"/>
                </a:lnTo>
                <a:lnTo>
                  <a:pt x="115671" y="254000"/>
                </a:lnTo>
                <a:lnTo>
                  <a:pt x="113741" y="252730"/>
                </a:lnTo>
                <a:close/>
              </a:path>
              <a:path w="302895" h="313689">
                <a:moveTo>
                  <a:pt x="43954" y="196850"/>
                </a:moveTo>
                <a:lnTo>
                  <a:pt x="36118" y="198120"/>
                </a:lnTo>
                <a:lnTo>
                  <a:pt x="32080" y="198120"/>
                </a:lnTo>
                <a:lnTo>
                  <a:pt x="19646" y="205740"/>
                </a:lnTo>
                <a:lnTo>
                  <a:pt x="12877" y="212090"/>
                </a:lnTo>
                <a:lnTo>
                  <a:pt x="10591" y="215900"/>
                </a:lnTo>
                <a:lnTo>
                  <a:pt x="6743" y="220980"/>
                </a:lnTo>
                <a:lnTo>
                  <a:pt x="0" y="240030"/>
                </a:lnTo>
                <a:lnTo>
                  <a:pt x="596" y="242570"/>
                </a:lnTo>
                <a:lnTo>
                  <a:pt x="1295" y="243840"/>
                </a:lnTo>
                <a:lnTo>
                  <a:pt x="1752" y="243840"/>
                </a:lnTo>
                <a:lnTo>
                  <a:pt x="2895" y="245110"/>
                </a:lnTo>
                <a:lnTo>
                  <a:pt x="3657" y="246380"/>
                </a:lnTo>
                <a:lnTo>
                  <a:pt x="5994" y="248920"/>
                </a:lnTo>
                <a:lnTo>
                  <a:pt x="7226" y="250190"/>
                </a:lnTo>
                <a:lnTo>
                  <a:pt x="9359" y="251460"/>
                </a:lnTo>
                <a:lnTo>
                  <a:pt x="10261" y="252730"/>
                </a:lnTo>
                <a:lnTo>
                  <a:pt x="13842" y="252730"/>
                </a:lnTo>
                <a:lnTo>
                  <a:pt x="14744" y="251460"/>
                </a:lnTo>
                <a:lnTo>
                  <a:pt x="15163" y="251460"/>
                </a:lnTo>
                <a:lnTo>
                  <a:pt x="15773" y="247650"/>
                </a:lnTo>
                <a:lnTo>
                  <a:pt x="16255" y="246380"/>
                </a:lnTo>
                <a:lnTo>
                  <a:pt x="17576" y="241300"/>
                </a:lnTo>
                <a:lnTo>
                  <a:pt x="18529" y="238760"/>
                </a:lnTo>
                <a:lnTo>
                  <a:pt x="21031" y="233680"/>
                </a:lnTo>
                <a:lnTo>
                  <a:pt x="22872" y="232410"/>
                </a:lnTo>
                <a:lnTo>
                  <a:pt x="27012" y="227330"/>
                </a:lnTo>
                <a:lnTo>
                  <a:pt x="28765" y="226060"/>
                </a:lnTo>
                <a:lnTo>
                  <a:pt x="32334" y="224790"/>
                </a:lnTo>
                <a:lnTo>
                  <a:pt x="72783" y="224790"/>
                </a:lnTo>
                <a:lnTo>
                  <a:pt x="71640" y="220980"/>
                </a:lnTo>
                <a:lnTo>
                  <a:pt x="69964" y="217170"/>
                </a:lnTo>
                <a:lnTo>
                  <a:pt x="65938" y="212090"/>
                </a:lnTo>
                <a:lnTo>
                  <a:pt x="63639" y="208280"/>
                </a:lnTo>
                <a:lnTo>
                  <a:pt x="58102" y="203200"/>
                </a:lnTo>
                <a:lnTo>
                  <a:pt x="54838" y="200660"/>
                </a:lnTo>
                <a:lnTo>
                  <a:pt x="47701" y="198120"/>
                </a:lnTo>
                <a:lnTo>
                  <a:pt x="43954" y="196850"/>
                </a:lnTo>
                <a:close/>
              </a:path>
              <a:path w="302895" h="313689">
                <a:moveTo>
                  <a:pt x="111366" y="251460"/>
                </a:moveTo>
                <a:lnTo>
                  <a:pt x="110693" y="251460"/>
                </a:lnTo>
                <a:lnTo>
                  <a:pt x="109499" y="252730"/>
                </a:lnTo>
                <a:lnTo>
                  <a:pt x="112890" y="252730"/>
                </a:lnTo>
                <a:lnTo>
                  <a:pt x="111366" y="251460"/>
                </a:lnTo>
                <a:close/>
              </a:path>
              <a:path w="302895" h="313689">
                <a:moveTo>
                  <a:pt x="108229" y="132080"/>
                </a:moveTo>
                <a:lnTo>
                  <a:pt x="102704" y="132080"/>
                </a:lnTo>
                <a:lnTo>
                  <a:pt x="91782" y="135890"/>
                </a:lnTo>
                <a:lnTo>
                  <a:pt x="68402" y="166370"/>
                </a:lnTo>
                <a:lnTo>
                  <a:pt x="68148" y="172720"/>
                </a:lnTo>
                <a:lnTo>
                  <a:pt x="70738" y="184150"/>
                </a:lnTo>
                <a:lnTo>
                  <a:pt x="99580" y="222250"/>
                </a:lnTo>
                <a:lnTo>
                  <a:pt x="134518" y="241300"/>
                </a:lnTo>
                <a:lnTo>
                  <a:pt x="140042" y="241300"/>
                </a:lnTo>
                <a:lnTo>
                  <a:pt x="150914" y="237490"/>
                </a:lnTo>
                <a:lnTo>
                  <a:pt x="156362" y="233680"/>
                </a:lnTo>
                <a:lnTo>
                  <a:pt x="167195" y="223520"/>
                </a:lnTo>
                <a:lnTo>
                  <a:pt x="169344" y="219710"/>
                </a:lnTo>
                <a:lnTo>
                  <a:pt x="137591" y="219710"/>
                </a:lnTo>
                <a:lnTo>
                  <a:pt x="131267" y="217170"/>
                </a:lnTo>
                <a:lnTo>
                  <a:pt x="127609" y="214630"/>
                </a:lnTo>
                <a:lnTo>
                  <a:pt x="119265" y="208280"/>
                </a:lnTo>
                <a:lnTo>
                  <a:pt x="114350" y="204470"/>
                </a:lnTo>
                <a:lnTo>
                  <a:pt x="104051" y="193040"/>
                </a:lnTo>
                <a:lnTo>
                  <a:pt x="100177" y="189230"/>
                </a:lnTo>
                <a:lnTo>
                  <a:pt x="93941" y="181610"/>
                </a:lnTo>
                <a:lnTo>
                  <a:pt x="91668" y="177800"/>
                </a:lnTo>
                <a:lnTo>
                  <a:pt x="88836" y="171450"/>
                </a:lnTo>
                <a:lnTo>
                  <a:pt x="88341" y="168910"/>
                </a:lnTo>
                <a:lnTo>
                  <a:pt x="89153" y="162560"/>
                </a:lnTo>
                <a:lnTo>
                  <a:pt x="90576" y="160020"/>
                </a:lnTo>
                <a:lnTo>
                  <a:pt x="94386" y="156210"/>
                </a:lnTo>
                <a:lnTo>
                  <a:pt x="95846" y="156210"/>
                </a:lnTo>
                <a:lnTo>
                  <a:pt x="98882" y="153670"/>
                </a:lnTo>
                <a:lnTo>
                  <a:pt x="145663" y="153670"/>
                </a:lnTo>
                <a:lnTo>
                  <a:pt x="143103" y="151130"/>
                </a:lnTo>
                <a:lnTo>
                  <a:pt x="136956" y="146050"/>
                </a:lnTo>
                <a:lnTo>
                  <a:pt x="125183" y="137160"/>
                </a:lnTo>
                <a:lnTo>
                  <a:pt x="119430" y="134620"/>
                </a:lnTo>
                <a:lnTo>
                  <a:pt x="108229" y="132080"/>
                </a:lnTo>
                <a:close/>
              </a:path>
              <a:path w="302895" h="313689">
                <a:moveTo>
                  <a:pt x="145663" y="153670"/>
                </a:moveTo>
                <a:lnTo>
                  <a:pt x="106057" y="153670"/>
                </a:lnTo>
                <a:lnTo>
                  <a:pt x="110286" y="156210"/>
                </a:lnTo>
                <a:lnTo>
                  <a:pt x="112623" y="157480"/>
                </a:lnTo>
                <a:lnTo>
                  <a:pt x="117754" y="160020"/>
                </a:lnTo>
                <a:lnTo>
                  <a:pt x="120586" y="162560"/>
                </a:lnTo>
                <a:lnTo>
                  <a:pt x="126784" y="167640"/>
                </a:lnTo>
                <a:lnTo>
                  <a:pt x="130225" y="171450"/>
                </a:lnTo>
                <a:lnTo>
                  <a:pt x="133997" y="175260"/>
                </a:lnTo>
                <a:lnTo>
                  <a:pt x="137109" y="177800"/>
                </a:lnTo>
                <a:lnTo>
                  <a:pt x="139890" y="181610"/>
                </a:lnTo>
                <a:lnTo>
                  <a:pt x="144779" y="186690"/>
                </a:lnTo>
                <a:lnTo>
                  <a:pt x="154076" y="207010"/>
                </a:lnTo>
                <a:lnTo>
                  <a:pt x="153771" y="208280"/>
                </a:lnTo>
                <a:lnTo>
                  <a:pt x="140373" y="219710"/>
                </a:lnTo>
                <a:lnTo>
                  <a:pt x="169344" y="219710"/>
                </a:lnTo>
                <a:lnTo>
                  <a:pt x="170776" y="217170"/>
                </a:lnTo>
                <a:lnTo>
                  <a:pt x="174345" y="207010"/>
                </a:lnTo>
                <a:lnTo>
                  <a:pt x="174599" y="200660"/>
                </a:lnTo>
                <a:lnTo>
                  <a:pt x="172008" y="189230"/>
                </a:lnTo>
                <a:lnTo>
                  <a:pt x="169316" y="182880"/>
                </a:lnTo>
                <a:lnTo>
                  <a:pt x="161099" y="170180"/>
                </a:lnTo>
                <a:lnTo>
                  <a:pt x="155867" y="163830"/>
                </a:lnTo>
                <a:lnTo>
                  <a:pt x="145663" y="153670"/>
                </a:lnTo>
                <a:close/>
              </a:path>
              <a:path w="302895" h="313689">
                <a:moveTo>
                  <a:pt x="199936" y="97790"/>
                </a:moveTo>
                <a:lnTo>
                  <a:pt x="166446" y="97790"/>
                </a:lnTo>
                <a:lnTo>
                  <a:pt x="169722" y="99060"/>
                </a:lnTo>
                <a:lnTo>
                  <a:pt x="171221" y="100330"/>
                </a:lnTo>
                <a:lnTo>
                  <a:pt x="174053" y="102870"/>
                </a:lnTo>
                <a:lnTo>
                  <a:pt x="175437" y="105410"/>
                </a:lnTo>
                <a:lnTo>
                  <a:pt x="178028" y="109220"/>
                </a:lnTo>
                <a:lnTo>
                  <a:pt x="183908" y="139700"/>
                </a:lnTo>
                <a:lnTo>
                  <a:pt x="184854" y="166370"/>
                </a:lnTo>
                <a:lnTo>
                  <a:pt x="186651" y="176530"/>
                </a:lnTo>
                <a:lnTo>
                  <a:pt x="187286" y="177800"/>
                </a:lnTo>
                <a:lnTo>
                  <a:pt x="188963" y="180340"/>
                </a:lnTo>
                <a:lnTo>
                  <a:pt x="190068" y="181610"/>
                </a:lnTo>
                <a:lnTo>
                  <a:pt x="192862" y="184150"/>
                </a:lnTo>
                <a:lnTo>
                  <a:pt x="194119" y="185420"/>
                </a:lnTo>
                <a:lnTo>
                  <a:pt x="196291" y="186690"/>
                </a:lnTo>
                <a:lnTo>
                  <a:pt x="199897" y="186690"/>
                </a:lnTo>
                <a:lnTo>
                  <a:pt x="201536" y="185420"/>
                </a:lnTo>
                <a:lnTo>
                  <a:pt x="202399" y="185420"/>
                </a:lnTo>
                <a:lnTo>
                  <a:pt x="230415" y="157480"/>
                </a:lnTo>
                <a:lnTo>
                  <a:pt x="204342" y="157480"/>
                </a:lnTo>
                <a:lnTo>
                  <a:pt x="204198" y="146050"/>
                </a:lnTo>
                <a:lnTo>
                  <a:pt x="204094" y="128270"/>
                </a:lnTo>
                <a:lnTo>
                  <a:pt x="203822" y="120650"/>
                </a:lnTo>
                <a:lnTo>
                  <a:pt x="202476" y="107950"/>
                </a:lnTo>
                <a:lnTo>
                  <a:pt x="201460" y="102870"/>
                </a:lnTo>
                <a:lnTo>
                  <a:pt x="199936" y="97790"/>
                </a:lnTo>
                <a:close/>
              </a:path>
              <a:path w="302895" h="313689">
                <a:moveTo>
                  <a:pt x="238531" y="124460"/>
                </a:moveTo>
                <a:lnTo>
                  <a:pt x="236664" y="124460"/>
                </a:lnTo>
                <a:lnTo>
                  <a:pt x="236156" y="125730"/>
                </a:lnTo>
                <a:lnTo>
                  <a:pt x="204342" y="157480"/>
                </a:lnTo>
                <a:lnTo>
                  <a:pt x="230415" y="157480"/>
                </a:lnTo>
                <a:lnTo>
                  <a:pt x="249516" y="138430"/>
                </a:lnTo>
                <a:lnTo>
                  <a:pt x="249770" y="137160"/>
                </a:lnTo>
                <a:lnTo>
                  <a:pt x="249974" y="137160"/>
                </a:lnTo>
                <a:lnTo>
                  <a:pt x="249859" y="135890"/>
                </a:lnTo>
                <a:lnTo>
                  <a:pt x="249212" y="134620"/>
                </a:lnTo>
                <a:lnTo>
                  <a:pt x="248678" y="133350"/>
                </a:lnTo>
                <a:lnTo>
                  <a:pt x="247192" y="132080"/>
                </a:lnTo>
                <a:lnTo>
                  <a:pt x="246227" y="130810"/>
                </a:lnTo>
                <a:lnTo>
                  <a:pt x="243890" y="128270"/>
                </a:lnTo>
                <a:lnTo>
                  <a:pt x="242836" y="127000"/>
                </a:lnTo>
                <a:lnTo>
                  <a:pt x="240906" y="125730"/>
                </a:lnTo>
                <a:lnTo>
                  <a:pt x="240042" y="125730"/>
                </a:lnTo>
                <a:lnTo>
                  <a:pt x="238531" y="124460"/>
                </a:lnTo>
                <a:close/>
              </a:path>
              <a:path w="302895" h="313689">
                <a:moveTo>
                  <a:pt x="171119" y="69850"/>
                </a:moveTo>
                <a:lnTo>
                  <a:pt x="163271" y="69850"/>
                </a:lnTo>
                <a:lnTo>
                  <a:pt x="159245" y="71120"/>
                </a:lnTo>
                <a:lnTo>
                  <a:pt x="146811" y="78740"/>
                </a:lnTo>
                <a:lnTo>
                  <a:pt x="140030" y="85090"/>
                </a:lnTo>
                <a:lnTo>
                  <a:pt x="137756" y="87630"/>
                </a:lnTo>
                <a:lnTo>
                  <a:pt x="133896" y="93980"/>
                </a:lnTo>
                <a:lnTo>
                  <a:pt x="132283" y="96520"/>
                </a:lnTo>
                <a:lnTo>
                  <a:pt x="129705" y="102870"/>
                </a:lnTo>
                <a:lnTo>
                  <a:pt x="128752" y="104140"/>
                </a:lnTo>
                <a:lnTo>
                  <a:pt x="127203" y="110490"/>
                </a:lnTo>
                <a:lnTo>
                  <a:pt x="127152" y="113030"/>
                </a:lnTo>
                <a:lnTo>
                  <a:pt x="127507" y="114300"/>
                </a:lnTo>
                <a:lnTo>
                  <a:pt x="127749" y="115570"/>
                </a:lnTo>
                <a:lnTo>
                  <a:pt x="128447" y="116840"/>
                </a:lnTo>
                <a:lnTo>
                  <a:pt x="128917" y="116840"/>
                </a:lnTo>
                <a:lnTo>
                  <a:pt x="130060" y="118110"/>
                </a:lnTo>
                <a:lnTo>
                  <a:pt x="130822" y="119380"/>
                </a:lnTo>
                <a:lnTo>
                  <a:pt x="133159" y="121920"/>
                </a:lnTo>
                <a:lnTo>
                  <a:pt x="134391" y="123190"/>
                </a:lnTo>
                <a:lnTo>
                  <a:pt x="136524" y="124460"/>
                </a:lnTo>
                <a:lnTo>
                  <a:pt x="137426" y="124460"/>
                </a:lnTo>
                <a:lnTo>
                  <a:pt x="138899" y="125730"/>
                </a:lnTo>
                <a:lnTo>
                  <a:pt x="140995" y="125730"/>
                </a:lnTo>
                <a:lnTo>
                  <a:pt x="141897" y="124460"/>
                </a:lnTo>
                <a:lnTo>
                  <a:pt x="142316" y="123190"/>
                </a:lnTo>
                <a:lnTo>
                  <a:pt x="142938" y="120650"/>
                </a:lnTo>
                <a:lnTo>
                  <a:pt x="143421" y="119380"/>
                </a:lnTo>
                <a:lnTo>
                  <a:pt x="159499" y="97790"/>
                </a:lnTo>
                <a:lnTo>
                  <a:pt x="199936" y="97790"/>
                </a:lnTo>
                <a:lnTo>
                  <a:pt x="198793" y="93980"/>
                </a:lnTo>
                <a:lnTo>
                  <a:pt x="174853" y="71120"/>
                </a:lnTo>
                <a:lnTo>
                  <a:pt x="171119" y="69850"/>
                </a:lnTo>
                <a:close/>
              </a:path>
              <a:path w="302895" h="313689">
                <a:moveTo>
                  <a:pt x="236105" y="1270"/>
                </a:moveTo>
                <a:lnTo>
                  <a:pt x="226352" y="1270"/>
                </a:lnTo>
                <a:lnTo>
                  <a:pt x="223062" y="3810"/>
                </a:lnTo>
                <a:lnTo>
                  <a:pt x="221360" y="5080"/>
                </a:lnTo>
                <a:lnTo>
                  <a:pt x="217830" y="7620"/>
                </a:lnTo>
                <a:lnTo>
                  <a:pt x="216179" y="8890"/>
                </a:lnTo>
                <a:lnTo>
                  <a:pt x="209689" y="16510"/>
                </a:lnTo>
                <a:lnTo>
                  <a:pt x="206082" y="20320"/>
                </a:lnTo>
                <a:lnTo>
                  <a:pt x="201536" y="30480"/>
                </a:lnTo>
                <a:lnTo>
                  <a:pt x="200253" y="35560"/>
                </a:lnTo>
                <a:lnTo>
                  <a:pt x="199669" y="44450"/>
                </a:lnTo>
                <a:lnTo>
                  <a:pt x="200215" y="49530"/>
                </a:lnTo>
                <a:lnTo>
                  <a:pt x="221716" y="86360"/>
                </a:lnTo>
                <a:lnTo>
                  <a:pt x="228574" y="92710"/>
                </a:lnTo>
                <a:lnTo>
                  <a:pt x="232244" y="96520"/>
                </a:lnTo>
                <a:lnTo>
                  <a:pt x="239471" y="102870"/>
                </a:lnTo>
                <a:lnTo>
                  <a:pt x="243065" y="105410"/>
                </a:lnTo>
                <a:lnTo>
                  <a:pt x="250253" y="109220"/>
                </a:lnTo>
                <a:lnTo>
                  <a:pt x="260870" y="113030"/>
                </a:lnTo>
                <a:lnTo>
                  <a:pt x="264426" y="113030"/>
                </a:lnTo>
                <a:lnTo>
                  <a:pt x="296757" y="92710"/>
                </a:lnTo>
                <a:lnTo>
                  <a:pt x="267385" y="92710"/>
                </a:lnTo>
                <a:lnTo>
                  <a:pt x="262013" y="90170"/>
                </a:lnTo>
                <a:lnTo>
                  <a:pt x="258952" y="88900"/>
                </a:lnTo>
                <a:lnTo>
                  <a:pt x="252094" y="83820"/>
                </a:lnTo>
                <a:lnTo>
                  <a:pt x="248183" y="81280"/>
                </a:lnTo>
                <a:lnTo>
                  <a:pt x="243789" y="76200"/>
                </a:lnTo>
                <a:lnTo>
                  <a:pt x="244081" y="74930"/>
                </a:lnTo>
                <a:lnTo>
                  <a:pt x="244462" y="73660"/>
                </a:lnTo>
                <a:lnTo>
                  <a:pt x="245402" y="69850"/>
                </a:lnTo>
                <a:lnTo>
                  <a:pt x="245986" y="68580"/>
                </a:lnTo>
                <a:lnTo>
                  <a:pt x="247383" y="66040"/>
                </a:lnTo>
                <a:lnTo>
                  <a:pt x="248183" y="64770"/>
                </a:lnTo>
                <a:lnTo>
                  <a:pt x="231673" y="64770"/>
                </a:lnTo>
                <a:lnTo>
                  <a:pt x="218947" y="40640"/>
                </a:lnTo>
                <a:lnTo>
                  <a:pt x="219151" y="36830"/>
                </a:lnTo>
                <a:lnTo>
                  <a:pt x="221284" y="30480"/>
                </a:lnTo>
                <a:lnTo>
                  <a:pt x="223481" y="26670"/>
                </a:lnTo>
                <a:lnTo>
                  <a:pt x="228777" y="21590"/>
                </a:lnTo>
                <a:lnTo>
                  <a:pt x="230631" y="20320"/>
                </a:lnTo>
                <a:lnTo>
                  <a:pt x="234124" y="17780"/>
                </a:lnTo>
                <a:lnTo>
                  <a:pt x="235711" y="16510"/>
                </a:lnTo>
                <a:lnTo>
                  <a:pt x="237147" y="15240"/>
                </a:lnTo>
                <a:lnTo>
                  <a:pt x="239826" y="13970"/>
                </a:lnTo>
                <a:lnTo>
                  <a:pt x="241922" y="12700"/>
                </a:lnTo>
                <a:lnTo>
                  <a:pt x="242684" y="12700"/>
                </a:lnTo>
                <a:lnTo>
                  <a:pt x="243585" y="11430"/>
                </a:lnTo>
                <a:lnTo>
                  <a:pt x="243839" y="11430"/>
                </a:lnTo>
                <a:lnTo>
                  <a:pt x="243890" y="10160"/>
                </a:lnTo>
                <a:lnTo>
                  <a:pt x="243268" y="8890"/>
                </a:lnTo>
                <a:lnTo>
                  <a:pt x="242722" y="7620"/>
                </a:lnTo>
                <a:lnTo>
                  <a:pt x="241172" y="6350"/>
                </a:lnTo>
                <a:lnTo>
                  <a:pt x="240144" y="5080"/>
                </a:lnTo>
                <a:lnTo>
                  <a:pt x="238874" y="3810"/>
                </a:lnTo>
                <a:lnTo>
                  <a:pt x="237324" y="2540"/>
                </a:lnTo>
                <a:lnTo>
                  <a:pt x="236105" y="1270"/>
                </a:lnTo>
                <a:close/>
              </a:path>
              <a:path w="302895" h="313689">
                <a:moveTo>
                  <a:pt x="297604" y="54610"/>
                </a:moveTo>
                <a:lnTo>
                  <a:pt x="265556" y="54610"/>
                </a:lnTo>
                <a:lnTo>
                  <a:pt x="271386" y="58420"/>
                </a:lnTo>
                <a:lnTo>
                  <a:pt x="273405" y="59690"/>
                </a:lnTo>
                <a:lnTo>
                  <a:pt x="275501" y="62230"/>
                </a:lnTo>
                <a:lnTo>
                  <a:pt x="277507" y="63500"/>
                </a:lnTo>
                <a:lnTo>
                  <a:pt x="279120" y="66040"/>
                </a:lnTo>
                <a:lnTo>
                  <a:pt x="281546" y="71120"/>
                </a:lnTo>
                <a:lnTo>
                  <a:pt x="282308" y="72390"/>
                </a:lnTo>
                <a:lnTo>
                  <a:pt x="282968" y="77470"/>
                </a:lnTo>
                <a:lnTo>
                  <a:pt x="282778" y="78740"/>
                </a:lnTo>
                <a:lnTo>
                  <a:pt x="281343" y="83820"/>
                </a:lnTo>
                <a:lnTo>
                  <a:pt x="280034" y="85090"/>
                </a:lnTo>
                <a:lnTo>
                  <a:pt x="276224" y="88900"/>
                </a:lnTo>
                <a:lnTo>
                  <a:pt x="274167" y="90170"/>
                </a:lnTo>
                <a:lnTo>
                  <a:pt x="269811" y="92710"/>
                </a:lnTo>
                <a:lnTo>
                  <a:pt x="296757" y="92710"/>
                </a:lnTo>
                <a:lnTo>
                  <a:pt x="297586" y="91440"/>
                </a:lnTo>
                <a:lnTo>
                  <a:pt x="301739" y="81280"/>
                </a:lnTo>
                <a:lnTo>
                  <a:pt x="302717" y="76200"/>
                </a:lnTo>
                <a:lnTo>
                  <a:pt x="302513" y="67310"/>
                </a:lnTo>
                <a:lnTo>
                  <a:pt x="301370" y="62230"/>
                </a:lnTo>
                <a:lnTo>
                  <a:pt x="297604" y="54610"/>
                </a:lnTo>
                <a:close/>
              </a:path>
              <a:path w="302895" h="313689">
                <a:moveTo>
                  <a:pt x="271221" y="33020"/>
                </a:moveTo>
                <a:lnTo>
                  <a:pt x="259537" y="33020"/>
                </a:lnTo>
                <a:lnTo>
                  <a:pt x="251574" y="36830"/>
                </a:lnTo>
                <a:lnTo>
                  <a:pt x="247573" y="39370"/>
                </a:lnTo>
                <a:lnTo>
                  <a:pt x="241744" y="45720"/>
                </a:lnTo>
                <a:lnTo>
                  <a:pt x="240169" y="46990"/>
                </a:lnTo>
                <a:lnTo>
                  <a:pt x="237502" y="50800"/>
                </a:lnTo>
                <a:lnTo>
                  <a:pt x="236359" y="53340"/>
                </a:lnTo>
                <a:lnTo>
                  <a:pt x="234429" y="57150"/>
                </a:lnTo>
                <a:lnTo>
                  <a:pt x="233641" y="58420"/>
                </a:lnTo>
                <a:lnTo>
                  <a:pt x="232460" y="62230"/>
                </a:lnTo>
                <a:lnTo>
                  <a:pt x="231990" y="63500"/>
                </a:lnTo>
                <a:lnTo>
                  <a:pt x="231673" y="64770"/>
                </a:lnTo>
                <a:lnTo>
                  <a:pt x="248183" y="64770"/>
                </a:lnTo>
                <a:lnTo>
                  <a:pt x="249986" y="62230"/>
                </a:lnTo>
                <a:lnTo>
                  <a:pt x="251015" y="60960"/>
                </a:lnTo>
                <a:lnTo>
                  <a:pt x="254101" y="58420"/>
                </a:lnTo>
                <a:lnTo>
                  <a:pt x="256019" y="55880"/>
                </a:lnTo>
                <a:lnTo>
                  <a:pt x="259829" y="54610"/>
                </a:lnTo>
                <a:lnTo>
                  <a:pt x="297604" y="54610"/>
                </a:lnTo>
                <a:lnTo>
                  <a:pt x="296976" y="53340"/>
                </a:lnTo>
                <a:lnTo>
                  <a:pt x="293865" y="48260"/>
                </a:lnTo>
                <a:lnTo>
                  <a:pt x="289839" y="44450"/>
                </a:lnTo>
                <a:lnTo>
                  <a:pt x="286270" y="40640"/>
                </a:lnTo>
                <a:lnTo>
                  <a:pt x="282600" y="38100"/>
                </a:lnTo>
                <a:lnTo>
                  <a:pt x="275043" y="34290"/>
                </a:lnTo>
                <a:lnTo>
                  <a:pt x="271221" y="33020"/>
                </a:lnTo>
                <a:close/>
              </a:path>
              <a:path w="302895" h="313689">
                <a:moveTo>
                  <a:pt x="234556" y="0"/>
                </a:moveTo>
                <a:lnTo>
                  <a:pt x="230454" y="0"/>
                </a:lnTo>
                <a:lnTo>
                  <a:pt x="227825" y="1270"/>
                </a:lnTo>
                <a:lnTo>
                  <a:pt x="235546" y="1270"/>
                </a:lnTo>
                <a:lnTo>
                  <a:pt x="234556" y="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1" name="object 86"/>
          <p:cNvSpPr txBox="1"/>
          <p:nvPr/>
        </p:nvSpPr>
        <p:spPr>
          <a:xfrm>
            <a:off x="2842912" y="3870652"/>
            <a:ext cx="205184" cy="680720"/>
          </a:xfrm>
          <a:prstGeom prst="rect">
            <a:avLst/>
          </a:prstGeom>
        </p:spPr>
        <p:txBody>
          <a:bodyPr vert="vert270" wrap="square" lIns="0" tIns="0" rIns="0" bIns="0" rtlCol="0">
            <a:spAutoFit/>
          </a:bodyPr>
          <a:lstStyle/>
          <a:p>
            <a:pPr marL="12700">
              <a:lnSpc>
                <a:spcPts val="1614"/>
              </a:lnSpc>
            </a:pPr>
            <a:r>
              <a:rPr sz="1400" dirty="0">
                <a:latin typeface="游ゴシック" panose="020B0400000000000000" pitchFamily="50" charset="-128"/>
                <a:ea typeface="游ゴシック" panose="020B0400000000000000" pitchFamily="50" charset="-128"/>
                <a:cs typeface="Arial"/>
              </a:rPr>
              <a:t>M</a:t>
            </a:r>
            <a:r>
              <a:rPr sz="1400" spc="5" dirty="0">
                <a:latin typeface="游ゴシック" panose="020B0400000000000000" pitchFamily="50" charset="-128"/>
                <a:ea typeface="游ゴシック" panose="020B0400000000000000" pitchFamily="50" charset="-128"/>
                <a:cs typeface="Arial"/>
              </a:rPr>
              <a:t>illi</a:t>
            </a:r>
            <a:r>
              <a:rPr sz="1400" spc="-5" dirty="0">
                <a:latin typeface="游ゴシック" panose="020B0400000000000000" pitchFamily="50" charset="-128"/>
                <a:ea typeface="游ゴシック" panose="020B0400000000000000" pitchFamily="50" charset="-128"/>
                <a:cs typeface="Arial"/>
              </a:rPr>
              <a:t>o</a:t>
            </a:r>
            <a:r>
              <a:rPr sz="1400" dirty="0">
                <a:latin typeface="游ゴシック" panose="020B0400000000000000" pitchFamily="50" charset="-128"/>
                <a:ea typeface="游ゴシック" panose="020B0400000000000000" pitchFamily="50" charset="-128"/>
                <a:cs typeface="Arial"/>
              </a:rPr>
              <a:t>ns</a:t>
            </a:r>
            <a:endParaRPr sz="1400">
              <a:latin typeface="游ゴシック" panose="020B0400000000000000" pitchFamily="50" charset="-128"/>
              <a:ea typeface="游ゴシック" panose="020B0400000000000000" pitchFamily="50" charset="-128"/>
              <a:cs typeface="Arial"/>
            </a:endParaRPr>
          </a:p>
        </p:txBody>
      </p:sp>
      <p:sp>
        <p:nvSpPr>
          <p:cNvPr id="92" name="object 87"/>
          <p:cNvSpPr/>
          <p:nvPr/>
        </p:nvSpPr>
        <p:spPr>
          <a:xfrm>
            <a:off x="7305896" y="2936750"/>
            <a:ext cx="124967" cy="124967"/>
          </a:xfrm>
          <a:prstGeom prst="rect">
            <a:avLst/>
          </a:prstGeom>
          <a:blipFill>
            <a:blip r:embed="rId18"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3" name="object 88"/>
          <p:cNvSpPr/>
          <p:nvPr/>
        </p:nvSpPr>
        <p:spPr>
          <a:xfrm>
            <a:off x="7305896" y="2936750"/>
            <a:ext cx="125095" cy="125095"/>
          </a:xfrm>
          <a:custGeom>
            <a:avLst/>
            <a:gdLst/>
            <a:ahLst/>
            <a:cxnLst/>
            <a:rect l="l" t="t" r="r" b="b"/>
            <a:pathLst>
              <a:path w="125095" h="125094">
                <a:moveTo>
                  <a:pt x="0" y="0"/>
                </a:moveTo>
                <a:lnTo>
                  <a:pt x="124967" y="0"/>
                </a:lnTo>
                <a:lnTo>
                  <a:pt x="124967" y="124967"/>
                </a:lnTo>
                <a:lnTo>
                  <a:pt x="0" y="124967"/>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4" name="object 89"/>
          <p:cNvSpPr txBox="1"/>
          <p:nvPr/>
        </p:nvSpPr>
        <p:spPr>
          <a:xfrm>
            <a:off x="7476355" y="2872957"/>
            <a:ext cx="1786889" cy="259045"/>
          </a:xfrm>
          <a:prstGeom prst="rect">
            <a:avLst/>
          </a:prstGeom>
        </p:spPr>
        <p:txBody>
          <a:bodyPr vert="horz" wrap="square" lIns="0" tIns="12700" rIns="0" bIns="0" rtlCol="0">
            <a:spAutoFit/>
          </a:bodyPr>
          <a:lstStyle/>
          <a:p>
            <a:pPr marL="12700">
              <a:lnSpc>
                <a:spcPct val="100000"/>
              </a:lnSpc>
              <a:spcBef>
                <a:spcPts val="100"/>
              </a:spcBef>
            </a:pPr>
            <a:r>
              <a:rPr sz="1600" spc="-70" dirty="0">
                <a:latin typeface="游ゴシック" panose="020B0400000000000000" pitchFamily="50" charset="-128"/>
                <a:ea typeface="游ゴシック" panose="020B0400000000000000" pitchFamily="50" charset="-128"/>
                <a:cs typeface="Arial"/>
              </a:rPr>
              <a:t>21st </a:t>
            </a:r>
            <a:r>
              <a:rPr sz="1600" spc="-80" dirty="0">
                <a:latin typeface="游ゴシック" panose="020B0400000000000000" pitchFamily="50" charset="-128"/>
                <a:ea typeface="游ゴシック" panose="020B0400000000000000" pitchFamily="50" charset="-128"/>
                <a:cs typeface="Arial"/>
              </a:rPr>
              <a:t>Century</a:t>
            </a:r>
            <a:r>
              <a:rPr sz="1600" spc="-160" dirty="0">
                <a:latin typeface="游ゴシック" panose="020B0400000000000000" pitchFamily="50" charset="-128"/>
                <a:ea typeface="游ゴシック" panose="020B0400000000000000" pitchFamily="50" charset="-128"/>
                <a:cs typeface="Arial"/>
              </a:rPr>
              <a:t> </a:t>
            </a:r>
            <a:r>
              <a:rPr sz="1600" spc="-140" dirty="0">
                <a:latin typeface="游ゴシック" panose="020B0400000000000000" pitchFamily="50" charset="-128"/>
                <a:ea typeface="游ゴシック" panose="020B0400000000000000" pitchFamily="50" charset="-128"/>
                <a:cs typeface="Arial"/>
              </a:rPr>
              <a:t>Cures</a:t>
            </a:r>
            <a:endParaRPr sz="1600" dirty="0">
              <a:latin typeface="游ゴシック" panose="020B0400000000000000" pitchFamily="50" charset="-128"/>
              <a:ea typeface="游ゴシック" panose="020B0400000000000000" pitchFamily="50" charset="-128"/>
              <a:cs typeface="Arial"/>
            </a:endParaRPr>
          </a:p>
        </p:txBody>
      </p:sp>
      <p:sp>
        <p:nvSpPr>
          <p:cNvPr id="95" name="object 90"/>
          <p:cNvSpPr/>
          <p:nvPr/>
        </p:nvSpPr>
        <p:spPr>
          <a:xfrm>
            <a:off x="7305896" y="3390902"/>
            <a:ext cx="125095" cy="127000"/>
          </a:xfrm>
          <a:custGeom>
            <a:avLst/>
            <a:gdLst/>
            <a:ahLst/>
            <a:cxnLst/>
            <a:rect l="l" t="t" r="r" b="b"/>
            <a:pathLst>
              <a:path w="125095" h="127000">
                <a:moveTo>
                  <a:pt x="0" y="0"/>
                </a:moveTo>
                <a:lnTo>
                  <a:pt x="124967" y="0"/>
                </a:lnTo>
                <a:lnTo>
                  <a:pt x="124967" y="126491"/>
                </a:lnTo>
                <a:lnTo>
                  <a:pt x="0" y="126491"/>
                </a:lnTo>
                <a:lnTo>
                  <a:pt x="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6" name="object 91"/>
          <p:cNvSpPr txBox="1"/>
          <p:nvPr/>
        </p:nvSpPr>
        <p:spPr>
          <a:xfrm>
            <a:off x="7476355" y="3328328"/>
            <a:ext cx="1177290" cy="259045"/>
          </a:xfrm>
          <a:prstGeom prst="rect">
            <a:avLst/>
          </a:prstGeom>
        </p:spPr>
        <p:txBody>
          <a:bodyPr vert="horz" wrap="square" lIns="0" tIns="12700" rIns="0" bIns="0" rtlCol="0">
            <a:spAutoFit/>
          </a:bodyPr>
          <a:lstStyle/>
          <a:p>
            <a:pPr marL="12700">
              <a:lnSpc>
                <a:spcPct val="100000"/>
              </a:lnSpc>
              <a:spcBef>
                <a:spcPts val="100"/>
              </a:spcBef>
            </a:pPr>
            <a:r>
              <a:rPr sz="1600" spc="-170" dirty="0">
                <a:latin typeface="游ゴシック" panose="020B0400000000000000" pitchFamily="50" charset="-128"/>
                <a:ea typeface="游ゴシック" panose="020B0400000000000000" pitchFamily="50" charset="-128"/>
                <a:cs typeface="Arial"/>
              </a:rPr>
              <a:t>Base</a:t>
            </a:r>
            <a:r>
              <a:rPr sz="1600" spc="-160" dirty="0">
                <a:latin typeface="游ゴシック" panose="020B0400000000000000" pitchFamily="50" charset="-128"/>
                <a:ea typeface="游ゴシック" panose="020B0400000000000000" pitchFamily="50" charset="-128"/>
                <a:cs typeface="Arial"/>
              </a:rPr>
              <a:t> </a:t>
            </a:r>
            <a:r>
              <a:rPr sz="1600" spc="-85" dirty="0">
                <a:latin typeface="游ゴシック" panose="020B0400000000000000" pitchFamily="50" charset="-128"/>
                <a:ea typeface="游ゴシック" panose="020B0400000000000000" pitchFamily="50" charset="-128"/>
                <a:cs typeface="Arial"/>
              </a:rPr>
              <a:t>Budget</a:t>
            </a:r>
            <a:endParaRPr sz="1600">
              <a:latin typeface="游ゴシック" panose="020B0400000000000000" pitchFamily="50" charset="-128"/>
              <a:ea typeface="游ゴシック" panose="020B0400000000000000" pitchFamily="50" charset="-128"/>
              <a:cs typeface="Arial"/>
            </a:endParaRPr>
          </a:p>
        </p:txBody>
      </p:sp>
      <p:sp>
        <p:nvSpPr>
          <p:cNvPr id="97" name="object 92"/>
          <p:cNvSpPr/>
          <p:nvPr/>
        </p:nvSpPr>
        <p:spPr>
          <a:xfrm>
            <a:off x="3847178" y="3553207"/>
            <a:ext cx="182880" cy="219710"/>
          </a:xfrm>
          <a:custGeom>
            <a:avLst/>
            <a:gdLst/>
            <a:ahLst/>
            <a:cxnLst/>
            <a:rect l="l" t="t" r="r" b="b"/>
            <a:pathLst>
              <a:path w="182880" h="219710">
                <a:moveTo>
                  <a:pt x="0" y="0"/>
                </a:moveTo>
                <a:lnTo>
                  <a:pt x="182880" y="0"/>
                </a:lnTo>
                <a:lnTo>
                  <a:pt x="182880" y="219456"/>
                </a:lnTo>
                <a:lnTo>
                  <a:pt x="0" y="219456"/>
                </a:lnTo>
                <a:lnTo>
                  <a:pt x="0" y="0"/>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8" name="object 93"/>
          <p:cNvSpPr/>
          <p:nvPr/>
        </p:nvSpPr>
        <p:spPr>
          <a:xfrm>
            <a:off x="3847178" y="3553207"/>
            <a:ext cx="182880" cy="219710"/>
          </a:xfrm>
          <a:custGeom>
            <a:avLst/>
            <a:gdLst/>
            <a:ahLst/>
            <a:cxnLst/>
            <a:rect l="l" t="t" r="r" b="b"/>
            <a:pathLst>
              <a:path w="182880" h="219710">
                <a:moveTo>
                  <a:pt x="0" y="0"/>
                </a:moveTo>
                <a:lnTo>
                  <a:pt x="182880" y="0"/>
                </a:lnTo>
                <a:lnTo>
                  <a:pt x="182880" y="219456"/>
                </a:lnTo>
                <a:lnTo>
                  <a:pt x="0" y="219456"/>
                </a:lnTo>
                <a:lnTo>
                  <a:pt x="0" y="0"/>
                </a:lnTo>
                <a:close/>
              </a:path>
            </a:pathLst>
          </a:custGeom>
          <a:ln w="25907">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9" name="object 94"/>
          <p:cNvSpPr txBox="1"/>
          <p:nvPr/>
        </p:nvSpPr>
        <p:spPr>
          <a:xfrm>
            <a:off x="4076578" y="3547847"/>
            <a:ext cx="1022985" cy="259045"/>
          </a:xfrm>
          <a:prstGeom prst="rect">
            <a:avLst/>
          </a:prstGeom>
        </p:spPr>
        <p:txBody>
          <a:bodyPr vert="horz" wrap="square" lIns="0" tIns="12700" rIns="0" bIns="0" rtlCol="0">
            <a:spAutoFit/>
          </a:bodyPr>
          <a:lstStyle/>
          <a:p>
            <a:pPr marL="12700">
              <a:lnSpc>
                <a:spcPct val="100000"/>
              </a:lnSpc>
              <a:spcBef>
                <a:spcPts val="100"/>
              </a:spcBef>
            </a:pPr>
            <a:r>
              <a:rPr sz="1600" spc="-90" dirty="0">
                <a:latin typeface="游ゴシック" panose="020B0400000000000000" pitchFamily="50" charset="-128"/>
                <a:ea typeface="游ゴシック" panose="020B0400000000000000" pitchFamily="50" charset="-128"/>
                <a:cs typeface="Arial"/>
              </a:rPr>
              <a:t>2014</a:t>
            </a:r>
            <a:r>
              <a:rPr sz="1600" spc="-60" dirty="0">
                <a:latin typeface="游ゴシック" panose="020B0400000000000000" pitchFamily="50" charset="-128"/>
                <a:ea typeface="游ゴシック" panose="020B0400000000000000" pitchFamily="50" charset="-128"/>
                <a:cs typeface="Arial"/>
              </a:rPr>
              <a:t>-</a:t>
            </a:r>
            <a:r>
              <a:rPr sz="1600" spc="-90" dirty="0">
                <a:latin typeface="游ゴシック" panose="020B0400000000000000" pitchFamily="50" charset="-128"/>
                <a:ea typeface="游ゴシック" panose="020B0400000000000000" pitchFamily="50" charset="-128"/>
                <a:cs typeface="Arial"/>
              </a:rPr>
              <a:t>2016</a:t>
            </a:r>
            <a:endParaRPr sz="1600" dirty="0">
              <a:latin typeface="游ゴシック" panose="020B0400000000000000" pitchFamily="50" charset="-128"/>
              <a:ea typeface="游ゴシック" panose="020B0400000000000000" pitchFamily="50" charset="-128"/>
              <a:cs typeface="Arial"/>
            </a:endParaRPr>
          </a:p>
        </p:txBody>
      </p:sp>
    </p:spTree>
    <p:extLst>
      <p:ext uri="{BB962C8B-B14F-4D97-AF65-F5344CB8AC3E}">
        <p14:creationId xmlns:p14="http://schemas.microsoft.com/office/powerpoint/2010/main" val="22315743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6836" y="344335"/>
            <a:ext cx="2697480" cy="360680"/>
          </a:xfrm>
          <a:prstGeom prst="rect">
            <a:avLst/>
          </a:prstGeom>
        </p:spPr>
        <p:txBody>
          <a:bodyPr vert="horz" wrap="square" lIns="0" tIns="12065" rIns="0" bIns="0" rtlCol="0" anchor="ctr">
            <a:spAutoFit/>
          </a:bodyPr>
          <a:lstStyle/>
          <a:p>
            <a:pPr marL="12700">
              <a:lnSpc>
                <a:spcPct val="100000"/>
              </a:lnSpc>
              <a:spcBef>
                <a:spcPts val="95"/>
              </a:spcBef>
            </a:pPr>
            <a:r>
              <a:rPr sz="2200" spc="-290" dirty="0"/>
              <a:t>THE </a:t>
            </a:r>
            <a:r>
              <a:rPr sz="2200" spc="-229" dirty="0"/>
              <a:t>BRAIN</a:t>
            </a:r>
            <a:r>
              <a:rPr sz="2200" spc="-270" dirty="0"/>
              <a:t> </a:t>
            </a:r>
            <a:r>
              <a:rPr sz="2200" spc="-210" dirty="0"/>
              <a:t>INITIATIVE®</a:t>
            </a:r>
            <a:endParaRPr sz="2200"/>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469379" y="3048"/>
            <a:ext cx="4198620" cy="13075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45335" y="6234685"/>
            <a:ext cx="9116568" cy="62026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88008" y="6254497"/>
            <a:ext cx="9031605" cy="535305"/>
          </a:xfrm>
          <a:custGeom>
            <a:avLst/>
            <a:gdLst/>
            <a:ahLst/>
            <a:cxnLst/>
            <a:rect l="l" t="t" r="r" b="b"/>
            <a:pathLst>
              <a:path w="9031605" h="535304">
                <a:moveTo>
                  <a:pt x="0" y="0"/>
                </a:moveTo>
                <a:lnTo>
                  <a:pt x="9031224" y="0"/>
                </a:lnTo>
                <a:lnTo>
                  <a:pt x="9031224" y="534923"/>
                </a:lnTo>
                <a:lnTo>
                  <a:pt x="0" y="534923"/>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1715129" y="6340867"/>
            <a:ext cx="381000" cy="228268"/>
          </a:xfrm>
          <a:prstGeom prst="rect">
            <a:avLst/>
          </a:prstGeom>
        </p:spPr>
        <p:txBody>
          <a:bodyPr vert="horz" wrap="square" lIns="0" tIns="12700" rIns="0" bIns="0" rtlCol="0">
            <a:spAutoFit/>
          </a:bodyPr>
          <a:lstStyle/>
          <a:p>
            <a:pPr marL="12700">
              <a:spcBef>
                <a:spcPts val="100"/>
              </a:spcBef>
            </a:pPr>
            <a:r>
              <a:rPr sz="1400" b="1" spc="-215" dirty="0">
                <a:latin typeface="Arial"/>
                <a:cs typeface="Arial"/>
              </a:rPr>
              <a:t>F</a:t>
            </a:r>
            <a:r>
              <a:rPr sz="1400" b="1" spc="-204" dirty="0">
                <a:latin typeface="Arial"/>
                <a:cs typeface="Arial"/>
              </a:rPr>
              <a:t>Y</a:t>
            </a:r>
            <a:r>
              <a:rPr sz="1400" b="1" spc="-75" dirty="0">
                <a:latin typeface="Arial"/>
                <a:cs typeface="Arial"/>
              </a:rPr>
              <a:t>14</a:t>
            </a:r>
            <a:endParaRPr sz="1400">
              <a:latin typeface="Arial"/>
              <a:cs typeface="Arial"/>
            </a:endParaRPr>
          </a:p>
        </p:txBody>
      </p:sp>
      <p:sp>
        <p:nvSpPr>
          <p:cNvPr id="8" name="object 8"/>
          <p:cNvSpPr/>
          <p:nvPr/>
        </p:nvSpPr>
        <p:spPr>
          <a:xfrm>
            <a:off x="3954779" y="1568196"/>
            <a:ext cx="1981200" cy="340360"/>
          </a:xfrm>
          <a:custGeom>
            <a:avLst/>
            <a:gdLst/>
            <a:ahLst/>
            <a:cxnLst/>
            <a:rect l="l" t="t" r="r" b="b"/>
            <a:pathLst>
              <a:path w="1981200" h="340360">
                <a:moveTo>
                  <a:pt x="0" y="0"/>
                </a:moveTo>
                <a:lnTo>
                  <a:pt x="1981199" y="0"/>
                </a:lnTo>
                <a:lnTo>
                  <a:pt x="1981199" y="339851"/>
                </a:lnTo>
                <a:lnTo>
                  <a:pt x="0" y="339851"/>
                </a:lnTo>
                <a:lnTo>
                  <a:pt x="0" y="0"/>
                </a:lnTo>
                <a:close/>
              </a:path>
            </a:pathLst>
          </a:custGeom>
          <a:solidFill>
            <a:srgbClr val="8EB4E3"/>
          </a:solidFill>
        </p:spPr>
        <p:txBody>
          <a:bodyPr wrap="square" lIns="0" tIns="0" rIns="0" bIns="0" rtlCol="0"/>
          <a:lstStyle/>
          <a:p>
            <a:endParaRPr/>
          </a:p>
        </p:txBody>
      </p:sp>
      <p:sp>
        <p:nvSpPr>
          <p:cNvPr id="9" name="object 9"/>
          <p:cNvSpPr txBox="1"/>
          <p:nvPr/>
        </p:nvSpPr>
        <p:spPr>
          <a:xfrm>
            <a:off x="4170311" y="1589684"/>
            <a:ext cx="1548130" cy="258404"/>
          </a:xfrm>
          <a:prstGeom prst="rect">
            <a:avLst/>
          </a:prstGeom>
        </p:spPr>
        <p:txBody>
          <a:bodyPr vert="horz" wrap="square" lIns="0" tIns="12065" rIns="0" bIns="0" rtlCol="0">
            <a:spAutoFit/>
          </a:bodyPr>
          <a:lstStyle/>
          <a:p>
            <a:pPr marL="12700">
              <a:spcBef>
                <a:spcPts val="95"/>
              </a:spcBef>
            </a:pPr>
            <a:r>
              <a:rPr sz="1600" b="1" spc="-110" dirty="0">
                <a:latin typeface="Arial"/>
                <a:cs typeface="Arial"/>
              </a:rPr>
              <a:t>Mouse </a:t>
            </a:r>
            <a:r>
              <a:rPr sz="1600" b="1" spc="-105" dirty="0">
                <a:latin typeface="Arial"/>
                <a:cs typeface="Arial"/>
              </a:rPr>
              <a:t>cell</a:t>
            </a:r>
            <a:r>
              <a:rPr sz="1600" b="1" spc="-114" dirty="0">
                <a:latin typeface="Arial"/>
                <a:cs typeface="Arial"/>
              </a:rPr>
              <a:t> </a:t>
            </a:r>
            <a:r>
              <a:rPr sz="1600" b="1" spc="-180" dirty="0">
                <a:latin typeface="Arial"/>
                <a:cs typeface="Arial"/>
              </a:rPr>
              <a:t>census</a:t>
            </a:r>
            <a:endParaRPr sz="1600">
              <a:latin typeface="Arial"/>
              <a:cs typeface="Arial"/>
            </a:endParaRPr>
          </a:p>
        </p:txBody>
      </p:sp>
      <p:sp>
        <p:nvSpPr>
          <p:cNvPr id="10" name="object 10"/>
          <p:cNvSpPr txBox="1"/>
          <p:nvPr/>
        </p:nvSpPr>
        <p:spPr>
          <a:xfrm>
            <a:off x="3803357" y="6358119"/>
            <a:ext cx="381000" cy="228268"/>
          </a:xfrm>
          <a:prstGeom prst="rect">
            <a:avLst/>
          </a:prstGeom>
        </p:spPr>
        <p:txBody>
          <a:bodyPr vert="horz" wrap="square" lIns="0" tIns="12700" rIns="0" bIns="0" rtlCol="0">
            <a:spAutoFit/>
          </a:bodyPr>
          <a:lstStyle/>
          <a:p>
            <a:pPr marL="12700">
              <a:spcBef>
                <a:spcPts val="100"/>
              </a:spcBef>
            </a:pPr>
            <a:r>
              <a:rPr sz="1400" b="1" spc="-215" dirty="0">
                <a:latin typeface="Arial"/>
                <a:cs typeface="Arial"/>
              </a:rPr>
              <a:t>F</a:t>
            </a:r>
            <a:r>
              <a:rPr sz="1400" b="1" spc="-204" dirty="0">
                <a:latin typeface="Arial"/>
                <a:cs typeface="Arial"/>
              </a:rPr>
              <a:t>Y</a:t>
            </a:r>
            <a:r>
              <a:rPr sz="1400" b="1" spc="-75" dirty="0">
                <a:latin typeface="Arial"/>
                <a:cs typeface="Arial"/>
              </a:rPr>
              <a:t>17</a:t>
            </a:r>
            <a:endParaRPr sz="1400">
              <a:latin typeface="Arial"/>
              <a:cs typeface="Arial"/>
            </a:endParaRPr>
          </a:p>
        </p:txBody>
      </p:sp>
      <p:sp>
        <p:nvSpPr>
          <p:cNvPr id="11" name="object 11"/>
          <p:cNvSpPr/>
          <p:nvPr/>
        </p:nvSpPr>
        <p:spPr>
          <a:xfrm>
            <a:off x="3912107" y="4133088"/>
            <a:ext cx="6620256" cy="41148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886200" y="4113277"/>
            <a:ext cx="5186172" cy="51206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959352" y="4160520"/>
            <a:ext cx="6525895" cy="317500"/>
          </a:xfrm>
          <a:custGeom>
            <a:avLst/>
            <a:gdLst/>
            <a:ahLst/>
            <a:cxnLst/>
            <a:rect l="l" t="t" r="r" b="b"/>
            <a:pathLst>
              <a:path w="6525895" h="317500">
                <a:moveTo>
                  <a:pt x="0" y="0"/>
                </a:moveTo>
                <a:lnTo>
                  <a:pt x="6525768" y="0"/>
                </a:lnTo>
                <a:lnTo>
                  <a:pt x="6525768" y="316991"/>
                </a:lnTo>
                <a:lnTo>
                  <a:pt x="0" y="316991"/>
                </a:lnTo>
                <a:lnTo>
                  <a:pt x="0" y="0"/>
                </a:lnTo>
                <a:close/>
              </a:path>
            </a:pathLst>
          </a:custGeom>
          <a:ln w="9143">
            <a:solidFill>
              <a:srgbClr val="000000"/>
            </a:solidFill>
          </a:ln>
        </p:spPr>
        <p:txBody>
          <a:bodyPr wrap="square" lIns="0" tIns="0" rIns="0" bIns="0" rtlCol="0"/>
          <a:lstStyle/>
          <a:p>
            <a:endParaRPr/>
          </a:p>
        </p:txBody>
      </p:sp>
      <p:sp>
        <p:nvSpPr>
          <p:cNvPr id="14" name="object 14"/>
          <p:cNvSpPr/>
          <p:nvPr/>
        </p:nvSpPr>
        <p:spPr>
          <a:xfrm>
            <a:off x="4051529" y="4192473"/>
            <a:ext cx="4590415" cy="248920"/>
          </a:xfrm>
          <a:custGeom>
            <a:avLst/>
            <a:gdLst/>
            <a:ahLst/>
            <a:cxnLst/>
            <a:rect l="l" t="t" r="r" b="b"/>
            <a:pathLst>
              <a:path w="4590415" h="248920">
                <a:moveTo>
                  <a:pt x="0" y="0"/>
                </a:moveTo>
                <a:lnTo>
                  <a:pt x="4590287" y="0"/>
                </a:lnTo>
                <a:lnTo>
                  <a:pt x="4590287" y="248412"/>
                </a:lnTo>
                <a:lnTo>
                  <a:pt x="0" y="248412"/>
                </a:lnTo>
                <a:lnTo>
                  <a:pt x="0" y="0"/>
                </a:lnTo>
                <a:close/>
              </a:path>
            </a:pathLst>
          </a:custGeom>
          <a:solidFill>
            <a:srgbClr val="FFFF00"/>
          </a:solidFill>
        </p:spPr>
        <p:txBody>
          <a:bodyPr wrap="square" lIns="0" tIns="0" rIns="0" bIns="0" rtlCol="0"/>
          <a:lstStyle/>
          <a:p>
            <a:endParaRPr/>
          </a:p>
        </p:txBody>
      </p:sp>
      <p:sp>
        <p:nvSpPr>
          <p:cNvPr id="15" name="object 15"/>
          <p:cNvSpPr/>
          <p:nvPr/>
        </p:nvSpPr>
        <p:spPr>
          <a:xfrm>
            <a:off x="8673058" y="4192473"/>
            <a:ext cx="0" cy="248920"/>
          </a:xfrm>
          <a:custGeom>
            <a:avLst/>
            <a:gdLst/>
            <a:ahLst/>
            <a:cxnLst/>
            <a:rect l="l" t="t" r="r" b="b"/>
            <a:pathLst>
              <a:path h="248920">
                <a:moveTo>
                  <a:pt x="0" y="0"/>
                </a:moveTo>
                <a:lnTo>
                  <a:pt x="0" y="248412"/>
                </a:lnTo>
              </a:path>
            </a:pathLst>
          </a:custGeom>
          <a:ln w="62483">
            <a:solidFill>
              <a:srgbClr val="FFFF00"/>
            </a:solidFill>
          </a:ln>
        </p:spPr>
        <p:txBody>
          <a:bodyPr wrap="square" lIns="0" tIns="0" rIns="0" bIns="0" rtlCol="0"/>
          <a:lstStyle/>
          <a:p>
            <a:endParaRPr/>
          </a:p>
        </p:txBody>
      </p:sp>
      <p:sp>
        <p:nvSpPr>
          <p:cNvPr id="16" name="object 16"/>
          <p:cNvSpPr/>
          <p:nvPr/>
        </p:nvSpPr>
        <p:spPr>
          <a:xfrm>
            <a:off x="8704300" y="4192473"/>
            <a:ext cx="204470" cy="248920"/>
          </a:xfrm>
          <a:custGeom>
            <a:avLst/>
            <a:gdLst/>
            <a:ahLst/>
            <a:cxnLst/>
            <a:rect l="l" t="t" r="r" b="b"/>
            <a:pathLst>
              <a:path w="204470" h="248920">
                <a:moveTo>
                  <a:pt x="0" y="0"/>
                </a:moveTo>
                <a:lnTo>
                  <a:pt x="204216" y="0"/>
                </a:lnTo>
                <a:lnTo>
                  <a:pt x="204216" y="248412"/>
                </a:lnTo>
                <a:lnTo>
                  <a:pt x="0" y="248412"/>
                </a:lnTo>
                <a:lnTo>
                  <a:pt x="0" y="0"/>
                </a:lnTo>
                <a:close/>
              </a:path>
            </a:pathLst>
          </a:custGeom>
          <a:solidFill>
            <a:srgbClr val="FFFF00"/>
          </a:solidFill>
        </p:spPr>
        <p:txBody>
          <a:bodyPr wrap="square" lIns="0" tIns="0" rIns="0" bIns="0" rtlCol="0"/>
          <a:lstStyle/>
          <a:p>
            <a:endParaRPr/>
          </a:p>
        </p:txBody>
      </p:sp>
      <p:sp>
        <p:nvSpPr>
          <p:cNvPr id="17" name="object 17"/>
          <p:cNvSpPr txBox="1"/>
          <p:nvPr/>
        </p:nvSpPr>
        <p:spPr>
          <a:xfrm>
            <a:off x="4051528" y="4172153"/>
            <a:ext cx="4857750" cy="258404"/>
          </a:xfrm>
          <a:prstGeom prst="rect">
            <a:avLst/>
          </a:prstGeom>
        </p:spPr>
        <p:txBody>
          <a:bodyPr vert="horz" wrap="square" lIns="0" tIns="12065" rIns="0" bIns="0" rtlCol="0">
            <a:spAutoFit/>
          </a:bodyPr>
          <a:lstStyle/>
          <a:p>
            <a:pPr>
              <a:spcBef>
                <a:spcPts val="95"/>
              </a:spcBef>
            </a:pPr>
            <a:r>
              <a:rPr sz="1600" b="1" spc="-60" dirty="0">
                <a:latin typeface="Arial"/>
                <a:cs typeface="Arial"/>
              </a:rPr>
              <a:t>Initiate </a:t>
            </a:r>
            <a:r>
              <a:rPr sz="1600" b="1" spc="-70" dirty="0">
                <a:latin typeface="Arial"/>
                <a:cs typeface="Arial"/>
              </a:rPr>
              <a:t>the </a:t>
            </a:r>
            <a:r>
              <a:rPr sz="1600" b="1" spc="-170" dirty="0">
                <a:latin typeface="Arial"/>
                <a:cs typeface="Arial"/>
              </a:rPr>
              <a:t>BRAIN </a:t>
            </a:r>
            <a:r>
              <a:rPr sz="1600" b="1" spc="-130" dirty="0">
                <a:latin typeface="Arial"/>
                <a:cs typeface="Arial"/>
              </a:rPr>
              <a:t>Cell </a:t>
            </a:r>
            <a:r>
              <a:rPr sz="1600" b="1" spc="-90" dirty="0">
                <a:latin typeface="Arial"/>
                <a:cs typeface="Arial"/>
              </a:rPr>
              <a:t>Data </a:t>
            </a:r>
            <a:r>
              <a:rPr sz="1600" b="1" spc="-114" dirty="0">
                <a:latin typeface="Arial"/>
                <a:cs typeface="Arial"/>
              </a:rPr>
              <a:t>Coordination </a:t>
            </a:r>
            <a:r>
              <a:rPr sz="1600" b="1" spc="-180" dirty="0">
                <a:latin typeface="Arial"/>
                <a:cs typeface="Arial"/>
              </a:rPr>
              <a:t>(BCDC):</a:t>
            </a:r>
            <a:r>
              <a:rPr sz="1600" b="1" spc="-110" dirty="0">
                <a:latin typeface="Arial"/>
                <a:cs typeface="Arial"/>
              </a:rPr>
              <a:t> </a:t>
            </a:r>
            <a:r>
              <a:rPr sz="1600" b="1" spc="-130" dirty="0">
                <a:latin typeface="Arial"/>
                <a:cs typeface="Arial"/>
              </a:rPr>
              <a:t>FY17-25</a:t>
            </a:r>
            <a:endParaRPr sz="1600">
              <a:latin typeface="Arial"/>
              <a:cs typeface="Arial"/>
            </a:endParaRPr>
          </a:p>
        </p:txBody>
      </p:sp>
      <p:sp>
        <p:nvSpPr>
          <p:cNvPr id="18" name="object 18"/>
          <p:cNvSpPr txBox="1"/>
          <p:nvPr/>
        </p:nvSpPr>
        <p:spPr>
          <a:xfrm>
            <a:off x="6941565" y="6322493"/>
            <a:ext cx="381000" cy="228268"/>
          </a:xfrm>
          <a:prstGeom prst="rect">
            <a:avLst/>
          </a:prstGeom>
        </p:spPr>
        <p:txBody>
          <a:bodyPr vert="horz" wrap="square" lIns="0" tIns="12700" rIns="0" bIns="0" rtlCol="0">
            <a:spAutoFit/>
          </a:bodyPr>
          <a:lstStyle/>
          <a:p>
            <a:pPr marL="12700">
              <a:spcBef>
                <a:spcPts val="100"/>
              </a:spcBef>
            </a:pPr>
            <a:r>
              <a:rPr sz="1400" b="1" spc="-215" dirty="0">
                <a:latin typeface="Arial"/>
                <a:cs typeface="Arial"/>
              </a:rPr>
              <a:t>F</a:t>
            </a:r>
            <a:r>
              <a:rPr sz="1400" b="1" spc="-204" dirty="0">
                <a:latin typeface="Arial"/>
                <a:cs typeface="Arial"/>
              </a:rPr>
              <a:t>Y</a:t>
            </a:r>
            <a:r>
              <a:rPr sz="1400" b="1" spc="-75" dirty="0">
                <a:latin typeface="Arial"/>
                <a:cs typeface="Arial"/>
              </a:rPr>
              <a:t>21</a:t>
            </a:r>
            <a:endParaRPr sz="1400">
              <a:latin typeface="Arial"/>
              <a:cs typeface="Arial"/>
            </a:endParaRPr>
          </a:p>
        </p:txBody>
      </p:sp>
      <p:sp>
        <p:nvSpPr>
          <p:cNvPr id="19" name="object 19"/>
          <p:cNvSpPr/>
          <p:nvPr/>
        </p:nvSpPr>
        <p:spPr>
          <a:xfrm>
            <a:off x="1752600" y="4524755"/>
            <a:ext cx="2207260" cy="1262380"/>
          </a:xfrm>
          <a:custGeom>
            <a:avLst/>
            <a:gdLst/>
            <a:ahLst/>
            <a:cxnLst/>
            <a:rect l="l" t="t" r="r" b="b"/>
            <a:pathLst>
              <a:path w="2207260" h="1262379">
                <a:moveTo>
                  <a:pt x="0" y="0"/>
                </a:moveTo>
                <a:lnTo>
                  <a:pt x="2206752" y="0"/>
                </a:lnTo>
                <a:lnTo>
                  <a:pt x="2206752" y="1261872"/>
                </a:lnTo>
                <a:lnTo>
                  <a:pt x="0" y="1261872"/>
                </a:lnTo>
                <a:lnTo>
                  <a:pt x="0" y="0"/>
                </a:lnTo>
                <a:close/>
              </a:path>
            </a:pathLst>
          </a:custGeom>
          <a:solidFill>
            <a:srgbClr val="CCFF66"/>
          </a:solidFill>
        </p:spPr>
        <p:txBody>
          <a:bodyPr wrap="square" lIns="0" tIns="0" rIns="0" bIns="0" rtlCol="0"/>
          <a:lstStyle/>
          <a:p>
            <a:endParaRPr/>
          </a:p>
        </p:txBody>
      </p:sp>
      <p:sp>
        <p:nvSpPr>
          <p:cNvPr id="20" name="object 20"/>
          <p:cNvSpPr/>
          <p:nvPr/>
        </p:nvSpPr>
        <p:spPr>
          <a:xfrm>
            <a:off x="1752600" y="4524755"/>
            <a:ext cx="2207260" cy="1262380"/>
          </a:xfrm>
          <a:custGeom>
            <a:avLst/>
            <a:gdLst/>
            <a:ahLst/>
            <a:cxnLst/>
            <a:rect l="l" t="t" r="r" b="b"/>
            <a:pathLst>
              <a:path w="2207260" h="1262379">
                <a:moveTo>
                  <a:pt x="0" y="0"/>
                </a:moveTo>
                <a:lnTo>
                  <a:pt x="2206752" y="0"/>
                </a:lnTo>
                <a:lnTo>
                  <a:pt x="2206752" y="1261872"/>
                </a:lnTo>
                <a:lnTo>
                  <a:pt x="0" y="1261872"/>
                </a:lnTo>
                <a:lnTo>
                  <a:pt x="0" y="0"/>
                </a:lnTo>
                <a:close/>
              </a:path>
            </a:pathLst>
          </a:custGeom>
          <a:ln w="9144">
            <a:solidFill>
              <a:srgbClr val="4F6228"/>
            </a:solidFill>
          </a:ln>
        </p:spPr>
        <p:txBody>
          <a:bodyPr wrap="square" lIns="0" tIns="0" rIns="0" bIns="0" rtlCol="0"/>
          <a:lstStyle/>
          <a:p>
            <a:endParaRPr/>
          </a:p>
        </p:txBody>
      </p:sp>
      <p:sp>
        <p:nvSpPr>
          <p:cNvPr id="21" name="object 21"/>
          <p:cNvSpPr/>
          <p:nvPr/>
        </p:nvSpPr>
        <p:spPr>
          <a:xfrm>
            <a:off x="2511216" y="4624388"/>
            <a:ext cx="696912" cy="16675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914004" y="4885677"/>
            <a:ext cx="1880920" cy="345440"/>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2574048" y="5563296"/>
            <a:ext cx="571258" cy="125018"/>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5128780" y="2782837"/>
            <a:ext cx="2898140" cy="1040765"/>
          </a:xfrm>
          <a:custGeom>
            <a:avLst/>
            <a:gdLst/>
            <a:ahLst/>
            <a:cxnLst/>
            <a:rect l="l" t="t" r="r" b="b"/>
            <a:pathLst>
              <a:path w="2898140" h="1040764">
                <a:moveTo>
                  <a:pt x="2814802" y="0"/>
                </a:moveTo>
                <a:lnTo>
                  <a:pt x="0" y="712190"/>
                </a:lnTo>
                <a:lnTo>
                  <a:pt x="83045" y="1040396"/>
                </a:lnTo>
                <a:lnTo>
                  <a:pt x="2897835" y="328218"/>
                </a:lnTo>
                <a:lnTo>
                  <a:pt x="2814802" y="0"/>
                </a:lnTo>
                <a:close/>
              </a:path>
            </a:pathLst>
          </a:custGeom>
          <a:solidFill>
            <a:srgbClr val="FF0000"/>
          </a:solidFill>
        </p:spPr>
        <p:txBody>
          <a:bodyPr wrap="square" lIns="0" tIns="0" rIns="0" bIns="0" rtlCol="0"/>
          <a:lstStyle/>
          <a:p>
            <a:endParaRPr/>
          </a:p>
        </p:txBody>
      </p:sp>
      <p:sp>
        <p:nvSpPr>
          <p:cNvPr id="25" name="object 25"/>
          <p:cNvSpPr/>
          <p:nvPr/>
        </p:nvSpPr>
        <p:spPr>
          <a:xfrm>
            <a:off x="1690115" y="1329038"/>
            <a:ext cx="8845296" cy="2881571"/>
          </a:xfrm>
          <a:prstGeom prst="rect">
            <a:avLst/>
          </a:prstGeom>
          <a:blipFill>
            <a:blip r:embed="rId11" cstate="print"/>
            <a:stretch>
              <a:fillRect/>
            </a:stretch>
          </a:blipFill>
        </p:spPr>
        <p:txBody>
          <a:bodyPr wrap="square" lIns="0" tIns="0" rIns="0" bIns="0" rtlCol="0"/>
          <a:lstStyle/>
          <a:p>
            <a:endParaRPr/>
          </a:p>
        </p:txBody>
      </p:sp>
      <p:sp>
        <p:nvSpPr>
          <p:cNvPr id="26" name="object 26"/>
          <p:cNvSpPr txBox="1"/>
          <p:nvPr/>
        </p:nvSpPr>
        <p:spPr>
          <a:xfrm>
            <a:off x="1602740" y="811619"/>
            <a:ext cx="4515485" cy="513715"/>
          </a:xfrm>
          <a:prstGeom prst="rect">
            <a:avLst/>
          </a:prstGeom>
        </p:spPr>
        <p:txBody>
          <a:bodyPr vert="horz" wrap="square" lIns="0" tIns="13335" rIns="0" bIns="0" rtlCol="0">
            <a:spAutoFit/>
          </a:bodyPr>
          <a:lstStyle/>
          <a:p>
            <a:pPr marL="12700">
              <a:spcBef>
                <a:spcPts val="105"/>
              </a:spcBef>
            </a:pPr>
            <a:r>
              <a:rPr sz="3200" b="1" spc="-330" dirty="0">
                <a:solidFill>
                  <a:srgbClr val="0070C0"/>
                </a:solidFill>
                <a:latin typeface="Arial"/>
                <a:cs typeface="Arial"/>
              </a:rPr>
              <a:t>BRAIN </a:t>
            </a:r>
            <a:r>
              <a:rPr sz="3200" b="1" spc="-250" dirty="0">
                <a:solidFill>
                  <a:srgbClr val="0070C0"/>
                </a:solidFill>
                <a:latin typeface="Arial"/>
                <a:cs typeface="Arial"/>
              </a:rPr>
              <a:t>Cell </a:t>
            </a:r>
            <a:r>
              <a:rPr sz="3200" b="1" spc="-380" dirty="0">
                <a:solidFill>
                  <a:srgbClr val="0070C0"/>
                </a:solidFill>
                <a:latin typeface="Arial"/>
                <a:cs typeface="Arial"/>
              </a:rPr>
              <a:t>Census </a:t>
            </a:r>
            <a:r>
              <a:rPr sz="3200" b="1" spc="-235" dirty="0">
                <a:solidFill>
                  <a:srgbClr val="0070C0"/>
                </a:solidFill>
                <a:latin typeface="Arial"/>
                <a:cs typeface="Arial"/>
              </a:rPr>
              <a:t>Vision</a:t>
            </a:r>
            <a:r>
              <a:rPr sz="3200" b="1" spc="-310" dirty="0">
                <a:solidFill>
                  <a:srgbClr val="0070C0"/>
                </a:solidFill>
                <a:latin typeface="Arial"/>
                <a:cs typeface="Arial"/>
              </a:rPr>
              <a:t> </a:t>
            </a:r>
            <a:r>
              <a:rPr sz="3200" b="1" spc="-185" dirty="0">
                <a:solidFill>
                  <a:srgbClr val="0070C0"/>
                </a:solidFill>
                <a:latin typeface="Arial"/>
                <a:cs typeface="Arial"/>
              </a:rPr>
              <a:t>–</a:t>
            </a:r>
            <a:endParaRPr sz="3200">
              <a:latin typeface="Arial"/>
              <a:cs typeface="Arial"/>
            </a:endParaRPr>
          </a:p>
        </p:txBody>
      </p:sp>
      <p:sp>
        <p:nvSpPr>
          <p:cNvPr id="27" name="object 27"/>
          <p:cNvSpPr txBox="1"/>
          <p:nvPr/>
        </p:nvSpPr>
        <p:spPr>
          <a:xfrm>
            <a:off x="1602739" y="1299312"/>
            <a:ext cx="1957070" cy="513715"/>
          </a:xfrm>
          <a:prstGeom prst="rect">
            <a:avLst/>
          </a:prstGeom>
        </p:spPr>
        <p:txBody>
          <a:bodyPr vert="horz" wrap="square" lIns="0" tIns="13335" rIns="0" bIns="0" rtlCol="0">
            <a:spAutoFit/>
          </a:bodyPr>
          <a:lstStyle/>
          <a:p>
            <a:pPr marL="12700">
              <a:spcBef>
                <a:spcPts val="105"/>
              </a:spcBef>
            </a:pPr>
            <a:r>
              <a:rPr sz="2400" b="1" i="1" spc="-120" dirty="0">
                <a:solidFill>
                  <a:srgbClr val="0070C0"/>
                </a:solidFill>
                <a:latin typeface="Trebuchet MS"/>
                <a:cs typeface="Trebuchet MS"/>
              </a:rPr>
              <a:t>through</a:t>
            </a:r>
            <a:r>
              <a:rPr sz="2400" b="1" i="1" spc="-220" dirty="0">
                <a:solidFill>
                  <a:srgbClr val="0070C0"/>
                </a:solidFill>
                <a:latin typeface="Trebuchet MS"/>
                <a:cs typeface="Trebuchet MS"/>
              </a:rPr>
              <a:t> </a:t>
            </a:r>
            <a:r>
              <a:rPr sz="3200" b="1" spc="-165" dirty="0">
                <a:solidFill>
                  <a:srgbClr val="0070C0"/>
                </a:solidFill>
                <a:latin typeface="Arial"/>
                <a:cs typeface="Arial"/>
              </a:rPr>
              <a:t>2025</a:t>
            </a:r>
            <a:endParaRPr sz="3200" dirty="0">
              <a:latin typeface="Arial"/>
              <a:cs typeface="Arial"/>
            </a:endParaRPr>
          </a:p>
        </p:txBody>
      </p:sp>
      <p:sp>
        <p:nvSpPr>
          <p:cNvPr id="28" name="object 28"/>
          <p:cNvSpPr/>
          <p:nvPr/>
        </p:nvSpPr>
        <p:spPr>
          <a:xfrm>
            <a:off x="3912107" y="4475988"/>
            <a:ext cx="6754368" cy="1370076"/>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7157999" y="5113020"/>
            <a:ext cx="483336" cy="92570"/>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3959351" y="4500372"/>
            <a:ext cx="6659880" cy="1275715"/>
          </a:xfrm>
          <a:custGeom>
            <a:avLst/>
            <a:gdLst/>
            <a:ahLst/>
            <a:cxnLst/>
            <a:rect l="l" t="t" r="r" b="b"/>
            <a:pathLst>
              <a:path w="6659880" h="1275714">
                <a:moveTo>
                  <a:pt x="0" y="0"/>
                </a:moveTo>
                <a:lnTo>
                  <a:pt x="0" y="1275587"/>
                </a:lnTo>
                <a:lnTo>
                  <a:pt x="6659880" y="1275587"/>
                </a:lnTo>
                <a:lnTo>
                  <a:pt x="0" y="0"/>
                </a:lnTo>
                <a:close/>
              </a:path>
            </a:pathLst>
          </a:custGeom>
          <a:solidFill>
            <a:srgbClr val="8EB4E3"/>
          </a:solidFill>
        </p:spPr>
        <p:txBody>
          <a:bodyPr wrap="square" lIns="0" tIns="0" rIns="0" bIns="0" rtlCol="0"/>
          <a:lstStyle/>
          <a:p>
            <a:endParaRPr/>
          </a:p>
        </p:txBody>
      </p:sp>
      <p:sp>
        <p:nvSpPr>
          <p:cNvPr id="31" name="object 31"/>
          <p:cNvSpPr/>
          <p:nvPr/>
        </p:nvSpPr>
        <p:spPr>
          <a:xfrm>
            <a:off x="3959351" y="4500372"/>
            <a:ext cx="6659880" cy="1275715"/>
          </a:xfrm>
          <a:custGeom>
            <a:avLst/>
            <a:gdLst/>
            <a:ahLst/>
            <a:cxnLst/>
            <a:rect l="l" t="t" r="r" b="b"/>
            <a:pathLst>
              <a:path w="6659880" h="1275714">
                <a:moveTo>
                  <a:pt x="0" y="1275587"/>
                </a:moveTo>
                <a:lnTo>
                  <a:pt x="0" y="0"/>
                </a:lnTo>
                <a:lnTo>
                  <a:pt x="6659880" y="1275587"/>
                </a:lnTo>
                <a:lnTo>
                  <a:pt x="0" y="1275587"/>
                </a:lnTo>
                <a:close/>
              </a:path>
            </a:pathLst>
          </a:custGeom>
          <a:ln w="9144">
            <a:solidFill>
              <a:srgbClr val="FF0000"/>
            </a:solidFill>
          </a:ln>
        </p:spPr>
        <p:txBody>
          <a:bodyPr wrap="square" lIns="0" tIns="0" rIns="0" bIns="0" rtlCol="0"/>
          <a:lstStyle/>
          <a:p>
            <a:endParaRPr/>
          </a:p>
        </p:txBody>
      </p:sp>
      <p:sp>
        <p:nvSpPr>
          <p:cNvPr id="32" name="object 32"/>
          <p:cNvSpPr/>
          <p:nvPr/>
        </p:nvSpPr>
        <p:spPr>
          <a:xfrm>
            <a:off x="4529048" y="5133149"/>
            <a:ext cx="615454" cy="145846"/>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4520196" y="5376990"/>
            <a:ext cx="3078708" cy="363937"/>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3957015" y="1333500"/>
            <a:ext cx="0" cy="4448810"/>
          </a:xfrm>
          <a:custGeom>
            <a:avLst/>
            <a:gdLst/>
            <a:ahLst/>
            <a:cxnLst/>
            <a:rect l="l" t="t" r="r" b="b"/>
            <a:pathLst>
              <a:path h="4448810">
                <a:moveTo>
                  <a:pt x="0" y="0"/>
                </a:moveTo>
                <a:lnTo>
                  <a:pt x="0" y="4448556"/>
                </a:lnTo>
              </a:path>
            </a:pathLst>
          </a:custGeom>
          <a:ln w="22758">
            <a:solidFill>
              <a:srgbClr val="A7A8A7"/>
            </a:solidFill>
            <a:prstDash val="sysDash"/>
          </a:ln>
        </p:spPr>
        <p:txBody>
          <a:bodyPr wrap="square" lIns="0" tIns="0" rIns="0" bIns="0" rtlCol="0"/>
          <a:lstStyle/>
          <a:p>
            <a:endParaRPr/>
          </a:p>
        </p:txBody>
      </p:sp>
      <p:sp>
        <p:nvSpPr>
          <p:cNvPr id="35" name="object 35"/>
          <p:cNvSpPr/>
          <p:nvPr/>
        </p:nvSpPr>
        <p:spPr>
          <a:xfrm>
            <a:off x="3957015" y="5858256"/>
            <a:ext cx="0" cy="238125"/>
          </a:xfrm>
          <a:custGeom>
            <a:avLst/>
            <a:gdLst/>
            <a:ahLst/>
            <a:cxnLst/>
            <a:rect l="l" t="t" r="r" b="b"/>
            <a:pathLst>
              <a:path h="238125">
                <a:moveTo>
                  <a:pt x="0" y="0"/>
                </a:moveTo>
                <a:lnTo>
                  <a:pt x="0" y="237985"/>
                </a:lnTo>
              </a:path>
            </a:pathLst>
          </a:custGeom>
          <a:ln w="22758">
            <a:solidFill>
              <a:srgbClr val="A7A8A7"/>
            </a:solidFill>
            <a:prstDash val="sysDash"/>
          </a:ln>
        </p:spPr>
        <p:txBody>
          <a:bodyPr wrap="square" lIns="0" tIns="0" rIns="0" bIns="0" rtlCol="0"/>
          <a:lstStyle/>
          <a:p>
            <a:endParaRPr/>
          </a:p>
        </p:txBody>
      </p:sp>
      <p:sp>
        <p:nvSpPr>
          <p:cNvPr id="36" name="object 36"/>
          <p:cNvSpPr/>
          <p:nvPr/>
        </p:nvSpPr>
        <p:spPr>
          <a:xfrm>
            <a:off x="1705355" y="5759196"/>
            <a:ext cx="8883396" cy="161544"/>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1748028" y="5820155"/>
            <a:ext cx="8761095" cy="0"/>
          </a:xfrm>
          <a:custGeom>
            <a:avLst/>
            <a:gdLst/>
            <a:ahLst/>
            <a:cxnLst/>
            <a:rect l="l" t="t" r="r" b="b"/>
            <a:pathLst>
              <a:path w="8761095">
                <a:moveTo>
                  <a:pt x="0" y="0"/>
                </a:moveTo>
                <a:lnTo>
                  <a:pt x="8760688" y="0"/>
                </a:lnTo>
              </a:path>
            </a:pathLst>
          </a:custGeom>
          <a:ln w="76200">
            <a:solidFill>
              <a:srgbClr val="000000"/>
            </a:solidFill>
          </a:ln>
        </p:spPr>
        <p:txBody>
          <a:bodyPr wrap="square" lIns="0" tIns="0" rIns="0" bIns="0" rtlCol="0"/>
          <a:lstStyle/>
          <a:p>
            <a:endParaRPr/>
          </a:p>
        </p:txBody>
      </p:sp>
      <p:sp>
        <p:nvSpPr>
          <p:cNvPr id="38" name="object 38"/>
          <p:cNvSpPr/>
          <p:nvPr/>
        </p:nvSpPr>
        <p:spPr>
          <a:xfrm>
            <a:off x="5425441" y="5780532"/>
            <a:ext cx="94487" cy="333756"/>
          </a:xfrm>
          <a:prstGeom prst="rect">
            <a:avLst/>
          </a:prstGeom>
          <a:blipFill>
            <a:blip r:embed="rId17" cstate="print"/>
            <a:stretch>
              <a:fillRect/>
            </a:stretch>
          </a:blipFill>
        </p:spPr>
        <p:txBody>
          <a:bodyPr wrap="square" lIns="0" tIns="0" rIns="0" bIns="0" rtlCol="0"/>
          <a:lstStyle/>
          <a:p>
            <a:endParaRPr/>
          </a:p>
        </p:txBody>
      </p:sp>
      <p:sp>
        <p:nvSpPr>
          <p:cNvPr id="39" name="object 39"/>
          <p:cNvSpPr/>
          <p:nvPr/>
        </p:nvSpPr>
        <p:spPr>
          <a:xfrm>
            <a:off x="5472684" y="580339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40" name="object 40"/>
          <p:cNvSpPr/>
          <p:nvPr/>
        </p:nvSpPr>
        <p:spPr>
          <a:xfrm>
            <a:off x="2420112" y="5772911"/>
            <a:ext cx="94487" cy="333756"/>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2467355" y="5795771"/>
            <a:ext cx="0" cy="243840"/>
          </a:xfrm>
          <a:custGeom>
            <a:avLst/>
            <a:gdLst/>
            <a:ahLst/>
            <a:cxnLst/>
            <a:rect l="l" t="t" r="r" b="b"/>
            <a:pathLst>
              <a:path h="243839">
                <a:moveTo>
                  <a:pt x="0" y="0"/>
                </a:moveTo>
                <a:lnTo>
                  <a:pt x="0" y="243458"/>
                </a:lnTo>
              </a:path>
            </a:pathLst>
          </a:custGeom>
          <a:ln w="9144">
            <a:solidFill>
              <a:srgbClr val="000000"/>
            </a:solidFill>
          </a:ln>
        </p:spPr>
        <p:txBody>
          <a:bodyPr wrap="square" lIns="0" tIns="0" rIns="0" bIns="0" rtlCol="0"/>
          <a:lstStyle/>
          <a:p>
            <a:endParaRPr/>
          </a:p>
        </p:txBody>
      </p:sp>
      <p:sp>
        <p:nvSpPr>
          <p:cNvPr id="42" name="object 42"/>
          <p:cNvSpPr/>
          <p:nvPr/>
        </p:nvSpPr>
        <p:spPr>
          <a:xfrm>
            <a:off x="3179065" y="5789677"/>
            <a:ext cx="91439" cy="332231"/>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3224783" y="5812535"/>
            <a:ext cx="0" cy="243840"/>
          </a:xfrm>
          <a:custGeom>
            <a:avLst/>
            <a:gdLst/>
            <a:ahLst/>
            <a:cxnLst/>
            <a:rect l="l" t="t" r="r" b="b"/>
            <a:pathLst>
              <a:path h="243839">
                <a:moveTo>
                  <a:pt x="0" y="0"/>
                </a:moveTo>
                <a:lnTo>
                  <a:pt x="0" y="243459"/>
                </a:lnTo>
              </a:path>
            </a:pathLst>
          </a:custGeom>
          <a:ln w="6096">
            <a:solidFill>
              <a:srgbClr val="000000"/>
            </a:solidFill>
          </a:ln>
        </p:spPr>
        <p:txBody>
          <a:bodyPr wrap="square" lIns="0" tIns="0" rIns="0" bIns="0" rtlCol="0"/>
          <a:lstStyle/>
          <a:p>
            <a:endParaRPr/>
          </a:p>
        </p:txBody>
      </p:sp>
      <p:sp>
        <p:nvSpPr>
          <p:cNvPr id="44" name="object 44"/>
          <p:cNvSpPr/>
          <p:nvPr/>
        </p:nvSpPr>
        <p:spPr>
          <a:xfrm>
            <a:off x="4674108" y="5780532"/>
            <a:ext cx="94487" cy="333756"/>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4721351" y="580339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46" name="object 46"/>
          <p:cNvSpPr/>
          <p:nvPr/>
        </p:nvSpPr>
        <p:spPr>
          <a:xfrm>
            <a:off x="3899916" y="5807964"/>
            <a:ext cx="117348" cy="449580"/>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3955542" y="5831586"/>
            <a:ext cx="6350" cy="349885"/>
          </a:xfrm>
          <a:custGeom>
            <a:avLst/>
            <a:gdLst/>
            <a:ahLst/>
            <a:cxnLst/>
            <a:rect l="l" t="t" r="r" b="b"/>
            <a:pathLst>
              <a:path w="6350" h="349885">
                <a:moveTo>
                  <a:pt x="5892" y="0"/>
                </a:moveTo>
                <a:lnTo>
                  <a:pt x="0" y="349783"/>
                </a:lnTo>
              </a:path>
            </a:pathLst>
          </a:custGeom>
          <a:ln w="25908">
            <a:solidFill>
              <a:srgbClr val="000000"/>
            </a:solidFill>
          </a:ln>
        </p:spPr>
        <p:txBody>
          <a:bodyPr wrap="square" lIns="0" tIns="0" rIns="0" bIns="0" rtlCol="0"/>
          <a:lstStyle/>
          <a:p>
            <a:endParaRPr/>
          </a:p>
        </p:txBody>
      </p:sp>
      <p:sp>
        <p:nvSpPr>
          <p:cNvPr id="48" name="object 48"/>
          <p:cNvSpPr/>
          <p:nvPr/>
        </p:nvSpPr>
        <p:spPr>
          <a:xfrm>
            <a:off x="1708404" y="5771388"/>
            <a:ext cx="111252" cy="467868"/>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1764029" y="5793485"/>
            <a:ext cx="0" cy="370840"/>
          </a:xfrm>
          <a:custGeom>
            <a:avLst/>
            <a:gdLst/>
            <a:ahLst/>
            <a:cxnLst/>
            <a:rect l="l" t="t" r="r" b="b"/>
            <a:pathLst>
              <a:path h="370839">
                <a:moveTo>
                  <a:pt x="0" y="0"/>
                </a:moveTo>
                <a:lnTo>
                  <a:pt x="0" y="370700"/>
                </a:lnTo>
              </a:path>
            </a:pathLst>
          </a:custGeom>
          <a:ln w="25908">
            <a:solidFill>
              <a:srgbClr val="000000"/>
            </a:solidFill>
          </a:ln>
        </p:spPr>
        <p:txBody>
          <a:bodyPr wrap="square" lIns="0" tIns="0" rIns="0" bIns="0" rtlCol="0"/>
          <a:lstStyle/>
          <a:p>
            <a:endParaRPr/>
          </a:p>
        </p:txBody>
      </p:sp>
      <p:sp>
        <p:nvSpPr>
          <p:cNvPr id="50" name="object 50"/>
          <p:cNvSpPr/>
          <p:nvPr/>
        </p:nvSpPr>
        <p:spPr>
          <a:xfrm>
            <a:off x="1664207" y="3678936"/>
            <a:ext cx="2388108" cy="574547"/>
          </a:xfrm>
          <a:prstGeom prst="rect">
            <a:avLst/>
          </a:prstGeom>
          <a:blipFill>
            <a:blip r:embed="rId21" cstate="print"/>
            <a:stretch>
              <a:fillRect/>
            </a:stretch>
          </a:blipFill>
        </p:spPr>
        <p:txBody>
          <a:bodyPr wrap="square" lIns="0" tIns="0" rIns="0" bIns="0" rtlCol="0"/>
          <a:lstStyle/>
          <a:p>
            <a:endParaRPr/>
          </a:p>
        </p:txBody>
      </p:sp>
      <p:sp>
        <p:nvSpPr>
          <p:cNvPr id="51" name="object 51"/>
          <p:cNvSpPr/>
          <p:nvPr/>
        </p:nvSpPr>
        <p:spPr>
          <a:xfrm>
            <a:off x="1760812" y="3740162"/>
            <a:ext cx="2195195" cy="412750"/>
          </a:xfrm>
          <a:custGeom>
            <a:avLst/>
            <a:gdLst/>
            <a:ahLst/>
            <a:cxnLst/>
            <a:rect l="l" t="t" r="r" b="b"/>
            <a:pathLst>
              <a:path w="2195195" h="412750">
                <a:moveTo>
                  <a:pt x="2193607" y="31292"/>
                </a:moveTo>
                <a:lnTo>
                  <a:pt x="5359" y="406361"/>
                </a:lnTo>
                <a:lnTo>
                  <a:pt x="6438" y="412623"/>
                </a:lnTo>
                <a:lnTo>
                  <a:pt x="2194687" y="37553"/>
                </a:lnTo>
                <a:lnTo>
                  <a:pt x="2193607" y="31292"/>
                </a:lnTo>
                <a:close/>
              </a:path>
              <a:path w="2195195" h="412750">
                <a:moveTo>
                  <a:pt x="2190394" y="12522"/>
                </a:moveTo>
                <a:lnTo>
                  <a:pt x="2146" y="387591"/>
                </a:lnTo>
                <a:lnTo>
                  <a:pt x="4292" y="400100"/>
                </a:lnTo>
                <a:lnTo>
                  <a:pt x="2192540" y="25031"/>
                </a:lnTo>
                <a:lnTo>
                  <a:pt x="2190394" y="12522"/>
                </a:lnTo>
                <a:close/>
              </a:path>
              <a:path w="2195195" h="412750">
                <a:moveTo>
                  <a:pt x="2188248" y="0"/>
                </a:moveTo>
                <a:lnTo>
                  <a:pt x="0" y="375069"/>
                </a:lnTo>
                <a:lnTo>
                  <a:pt x="1066" y="381330"/>
                </a:lnTo>
                <a:lnTo>
                  <a:pt x="2189327" y="6261"/>
                </a:lnTo>
                <a:lnTo>
                  <a:pt x="2188248" y="0"/>
                </a:lnTo>
                <a:close/>
              </a:path>
            </a:pathLst>
          </a:custGeom>
          <a:solidFill>
            <a:srgbClr val="CCFF66"/>
          </a:solidFill>
        </p:spPr>
        <p:txBody>
          <a:bodyPr wrap="square" lIns="0" tIns="0" rIns="0" bIns="0" rtlCol="0"/>
          <a:lstStyle/>
          <a:p>
            <a:endParaRPr/>
          </a:p>
        </p:txBody>
      </p:sp>
      <p:sp>
        <p:nvSpPr>
          <p:cNvPr id="52" name="object 52"/>
          <p:cNvSpPr/>
          <p:nvPr/>
        </p:nvSpPr>
        <p:spPr>
          <a:xfrm>
            <a:off x="3895130" y="3701796"/>
            <a:ext cx="114294" cy="114300"/>
          </a:xfrm>
          <a:prstGeom prst="rect">
            <a:avLst/>
          </a:prstGeom>
          <a:blipFill>
            <a:blip r:embed="rId22" cstate="print"/>
            <a:stretch>
              <a:fillRect/>
            </a:stretch>
          </a:blipFill>
        </p:spPr>
        <p:txBody>
          <a:bodyPr wrap="square" lIns="0" tIns="0" rIns="0" bIns="0" rtlCol="0"/>
          <a:lstStyle/>
          <a:p>
            <a:endParaRPr/>
          </a:p>
        </p:txBody>
      </p:sp>
      <p:sp>
        <p:nvSpPr>
          <p:cNvPr id="53" name="object 53"/>
          <p:cNvSpPr/>
          <p:nvPr/>
        </p:nvSpPr>
        <p:spPr>
          <a:xfrm>
            <a:off x="1706879" y="4076865"/>
            <a:ext cx="114300" cy="114300"/>
          </a:xfrm>
          <a:prstGeom prst="rect">
            <a:avLst/>
          </a:prstGeom>
          <a:blipFill>
            <a:blip r:embed="rId23" cstate="print"/>
            <a:stretch>
              <a:fillRect/>
            </a:stretch>
          </a:blipFill>
        </p:spPr>
        <p:txBody>
          <a:bodyPr wrap="square" lIns="0" tIns="0" rIns="0" bIns="0" rtlCol="0"/>
          <a:lstStyle/>
          <a:p>
            <a:endParaRPr/>
          </a:p>
        </p:txBody>
      </p:sp>
      <p:sp>
        <p:nvSpPr>
          <p:cNvPr id="54" name="object 54"/>
          <p:cNvSpPr/>
          <p:nvPr/>
        </p:nvSpPr>
        <p:spPr>
          <a:xfrm>
            <a:off x="6929629" y="5809488"/>
            <a:ext cx="111251" cy="448056"/>
          </a:xfrm>
          <a:prstGeom prst="rect">
            <a:avLst/>
          </a:prstGeom>
          <a:blipFill>
            <a:blip r:embed="rId24" cstate="print"/>
            <a:stretch>
              <a:fillRect/>
            </a:stretch>
          </a:blipFill>
        </p:spPr>
        <p:txBody>
          <a:bodyPr wrap="square" lIns="0" tIns="0" rIns="0" bIns="0" rtlCol="0"/>
          <a:lstStyle/>
          <a:p>
            <a:endParaRPr/>
          </a:p>
        </p:txBody>
      </p:sp>
      <p:sp>
        <p:nvSpPr>
          <p:cNvPr id="55" name="object 55"/>
          <p:cNvSpPr/>
          <p:nvPr/>
        </p:nvSpPr>
        <p:spPr>
          <a:xfrm>
            <a:off x="6985253" y="5831586"/>
            <a:ext cx="0" cy="349885"/>
          </a:xfrm>
          <a:custGeom>
            <a:avLst/>
            <a:gdLst/>
            <a:ahLst/>
            <a:cxnLst/>
            <a:rect l="l" t="t" r="r" b="b"/>
            <a:pathLst>
              <a:path h="349885">
                <a:moveTo>
                  <a:pt x="0" y="0"/>
                </a:moveTo>
                <a:lnTo>
                  <a:pt x="0" y="349783"/>
                </a:lnTo>
              </a:path>
            </a:pathLst>
          </a:custGeom>
          <a:ln w="25908">
            <a:solidFill>
              <a:srgbClr val="000000"/>
            </a:solidFill>
          </a:ln>
        </p:spPr>
        <p:txBody>
          <a:bodyPr wrap="square" lIns="0" tIns="0" rIns="0" bIns="0" rtlCol="0"/>
          <a:lstStyle/>
          <a:p>
            <a:endParaRPr/>
          </a:p>
        </p:txBody>
      </p:sp>
      <p:sp>
        <p:nvSpPr>
          <p:cNvPr id="56" name="object 56"/>
          <p:cNvSpPr/>
          <p:nvPr/>
        </p:nvSpPr>
        <p:spPr>
          <a:xfrm>
            <a:off x="6146292" y="5807964"/>
            <a:ext cx="94487" cy="333756"/>
          </a:xfrm>
          <a:prstGeom prst="rect">
            <a:avLst/>
          </a:prstGeom>
          <a:blipFill>
            <a:blip r:embed="rId17" cstate="print"/>
            <a:stretch>
              <a:fillRect/>
            </a:stretch>
          </a:blipFill>
        </p:spPr>
        <p:txBody>
          <a:bodyPr wrap="square" lIns="0" tIns="0" rIns="0" bIns="0" rtlCol="0"/>
          <a:lstStyle/>
          <a:p>
            <a:endParaRPr/>
          </a:p>
        </p:txBody>
      </p:sp>
      <p:sp>
        <p:nvSpPr>
          <p:cNvPr id="57" name="object 57"/>
          <p:cNvSpPr/>
          <p:nvPr/>
        </p:nvSpPr>
        <p:spPr>
          <a:xfrm>
            <a:off x="6193535" y="5830823"/>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58" name="object 58"/>
          <p:cNvSpPr/>
          <p:nvPr/>
        </p:nvSpPr>
        <p:spPr>
          <a:xfrm>
            <a:off x="10453116" y="5772911"/>
            <a:ext cx="118872" cy="449580"/>
          </a:xfrm>
          <a:prstGeom prst="rect">
            <a:avLst/>
          </a:prstGeom>
          <a:blipFill>
            <a:blip r:embed="rId25" cstate="print"/>
            <a:stretch>
              <a:fillRect/>
            </a:stretch>
          </a:blipFill>
        </p:spPr>
        <p:txBody>
          <a:bodyPr wrap="square" lIns="0" tIns="0" rIns="0" bIns="0" rtlCol="0"/>
          <a:lstStyle/>
          <a:p>
            <a:endParaRPr/>
          </a:p>
        </p:txBody>
      </p:sp>
      <p:sp>
        <p:nvSpPr>
          <p:cNvPr id="59" name="object 59"/>
          <p:cNvSpPr/>
          <p:nvPr/>
        </p:nvSpPr>
        <p:spPr>
          <a:xfrm>
            <a:off x="10508742" y="5796535"/>
            <a:ext cx="7620" cy="349885"/>
          </a:xfrm>
          <a:custGeom>
            <a:avLst/>
            <a:gdLst/>
            <a:ahLst/>
            <a:cxnLst/>
            <a:rect l="l" t="t" r="r" b="b"/>
            <a:pathLst>
              <a:path w="7620" h="349885">
                <a:moveTo>
                  <a:pt x="0" y="0"/>
                </a:moveTo>
                <a:lnTo>
                  <a:pt x="7442" y="349783"/>
                </a:lnTo>
              </a:path>
            </a:pathLst>
          </a:custGeom>
          <a:ln w="25908">
            <a:solidFill>
              <a:srgbClr val="000000"/>
            </a:solidFill>
          </a:ln>
        </p:spPr>
        <p:txBody>
          <a:bodyPr wrap="square" lIns="0" tIns="0" rIns="0" bIns="0" rtlCol="0"/>
          <a:lstStyle/>
          <a:p>
            <a:endParaRPr/>
          </a:p>
        </p:txBody>
      </p:sp>
      <p:sp>
        <p:nvSpPr>
          <p:cNvPr id="60" name="object 60"/>
          <p:cNvSpPr/>
          <p:nvPr/>
        </p:nvSpPr>
        <p:spPr>
          <a:xfrm>
            <a:off x="7667245" y="5789676"/>
            <a:ext cx="94487" cy="333756"/>
          </a:xfrm>
          <a:prstGeom prst="rect">
            <a:avLst/>
          </a:prstGeom>
          <a:blipFill>
            <a:blip r:embed="rId17" cstate="print"/>
            <a:stretch>
              <a:fillRect/>
            </a:stretch>
          </a:blipFill>
        </p:spPr>
        <p:txBody>
          <a:bodyPr wrap="square" lIns="0" tIns="0" rIns="0" bIns="0" rtlCol="0"/>
          <a:lstStyle/>
          <a:p>
            <a:endParaRPr/>
          </a:p>
        </p:txBody>
      </p:sp>
      <p:sp>
        <p:nvSpPr>
          <p:cNvPr id="61" name="object 61"/>
          <p:cNvSpPr/>
          <p:nvPr/>
        </p:nvSpPr>
        <p:spPr>
          <a:xfrm>
            <a:off x="7714488" y="5812535"/>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2" name="object 62"/>
          <p:cNvSpPr/>
          <p:nvPr/>
        </p:nvSpPr>
        <p:spPr>
          <a:xfrm>
            <a:off x="9087611" y="5786628"/>
            <a:ext cx="94488" cy="333756"/>
          </a:xfrm>
          <a:prstGeom prst="rect">
            <a:avLst/>
          </a:prstGeom>
          <a:blipFill>
            <a:blip r:embed="rId17" cstate="print"/>
            <a:stretch>
              <a:fillRect/>
            </a:stretch>
          </a:blipFill>
        </p:spPr>
        <p:txBody>
          <a:bodyPr wrap="square" lIns="0" tIns="0" rIns="0" bIns="0" rtlCol="0"/>
          <a:lstStyle/>
          <a:p>
            <a:endParaRPr/>
          </a:p>
        </p:txBody>
      </p:sp>
      <p:sp>
        <p:nvSpPr>
          <p:cNvPr id="63" name="object 63"/>
          <p:cNvSpPr/>
          <p:nvPr/>
        </p:nvSpPr>
        <p:spPr>
          <a:xfrm>
            <a:off x="9134856" y="5809488"/>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4" name="object 64"/>
          <p:cNvSpPr/>
          <p:nvPr/>
        </p:nvSpPr>
        <p:spPr>
          <a:xfrm>
            <a:off x="9774935" y="5788153"/>
            <a:ext cx="94488" cy="333755"/>
          </a:xfrm>
          <a:prstGeom prst="rect">
            <a:avLst/>
          </a:prstGeom>
          <a:blipFill>
            <a:blip r:embed="rId17" cstate="print"/>
            <a:stretch>
              <a:fillRect/>
            </a:stretch>
          </a:blipFill>
        </p:spPr>
        <p:txBody>
          <a:bodyPr wrap="square" lIns="0" tIns="0" rIns="0" bIns="0" rtlCol="0"/>
          <a:lstStyle/>
          <a:p>
            <a:endParaRPr/>
          </a:p>
        </p:txBody>
      </p:sp>
      <p:sp>
        <p:nvSpPr>
          <p:cNvPr id="65" name="object 65"/>
          <p:cNvSpPr/>
          <p:nvPr/>
        </p:nvSpPr>
        <p:spPr>
          <a:xfrm>
            <a:off x="9822180" y="581101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6" name="object 66"/>
          <p:cNvSpPr/>
          <p:nvPr/>
        </p:nvSpPr>
        <p:spPr>
          <a:xfrm>
            <a:off x="8388095" y="5788153"/>
            <a:ext cx="94488" cy="333755"/>
          </a:xfrm>
          <a:prstGeom prst="rect">
            <a:avLst/>
          </a:prstGeom>
          <a:blipFill>
            <a:blip r:embed="rId17" cstate="print"/>
            <a:stretch>
              <a:fillRect/>
            </a:stretch>
          </a:blipFill>
        </p:spPr>
        <p:txBody>
          <a:bodyPr wrap="square" lIns="0" tIns="0" rIns="0" bIns="0" rtlCol="0"/>
          <a:lstStyle/>
          <a:p>
            <a:endParaRPr/>
          </a:p>
        </p:txBody>
      </p:sp>
      <p:sp>
        <p:nvSpPr>
          <p:cNvPr id="67" name="object 67"/>
          <p:cNvSpPr/>
          <p:nvPr/>
        </p:nvSpPr>
        <p:spPr>
          <a:xfrm>
            <a:off x="8435340" y="581101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8" name="object 68"/>
          <p:cNvSpPr/>
          <p:nvPr/>
        </p:nvSpPr>
        <p:spPr>
          <a:xfrm>
            <a:off x="3907536" y="4469891"/>
            <a:ext cx="6672071" cy="1431036"/>
          </a:xfrm>
          <a:prstGeom prst="rect">
            <a:avLst/>
          </a:prstGeom>
          <a:blipFill>
            <a:blip r:embed="rId26" cstate="print"/>
            <a:stretch>
              <a:fillRect/>
            </a:stretch>
          </a:blipFill>
        </p:spPr>
        <p:txBody>
          <a:bodyPr wrap="square" lIns="0" tIns="0" rIns="0" bIns="0" rtlCol="0"/>
          <a:lstStyle/>
          <a:p>
            <a:endParaRPr/>
          </a:p>
        </p:txBody>
      </p:sp>
      <p:sp>
        <p:nvSpPr>
          <p:cNvPr id="69" name="object 69"/>
          <p:cNvSpPr/>
          <p:nvPr/>
        </p:nvSpPr>
        <p:spPr>
          <a:xfrm>
            <a:off x="3954780" y="4494277"/>
            <a:ext cx="6577965" cy="1336675"/>
          </a:xfrm>
          <a:custGeom>
            <a:avLst/>
            <a:gdLst/>
            <a:ahLst/>
            <a:cxnLst/>
            <a:rect l="l" t="t" r="r" b="b"/>
            <a:pathLst>
              <a:path w="6577965" h="1336675">
                <a:moveTo>
                  <a:pt x="6577583" y="0"/>
                </a:moveTo>
                <a:lnTo>
                  <a:pt x="0" y="0"/>
                </a:lnTo>
                <a:lnTo>
                  <a:pt x="6577583" y="1336548"/>
                </a:lnTo>
                <a:lnTo>
                  <a:pt x="6577583" y="0"/>
                </a:lnTo>
                <a:close/>
              </a:path>
            </a:pathLst>
          </a:custGeom>
          <a:solidFill>
            <a:srgbClr val="FF0000"/>
          </a:solidFill>
        </p:spPr>
        <p:txBody>
          <a:bodyPr wrap="square" lIns="0" tIns="0" rIns="0" bIns="0" rtlCol="0"/>
          <a:lstStyle/>
          <a:p>
            <a:endParaRPr/>
          </a:p>
        </p:txBody>
      </p:sp>
      <p:sp>
        <p:nvSpPr>
          <p:cNvPr id="70" name="object 70"/>
          <p:cNvSpPr/>
          <p:nvPr/>
        </p:nvSpPr>
        <p:spPr>
          <a:xfrm>
            <a:off x="3954780" y="4494277"/>
            <a:ext cx="6577965" cy="1336675"/>
          </a:xfrm>
          <a:custGeom>
            <a:avLst/>
            <a:gdLst/>
            <a:ahLst/>
            <a:cxnLst/>
            <a:rect l="l" t="t" r="r" b="b"/>
            <a:pathLst>
              <a:path w="6577965" h="1336675">
                <a:moveTo>
                  <a:pt x="6577583" y="0"/>
                </a:moveTo>
                <a:lnTo>
                  <a:pt x="6577583" y="1336548"/>
                </a:lnTo>
                <a:lnTo>
                  <a:pt x="0" y="0"/>
                </a:lnTo>
                <a:lnTo>
                  <a:pt x="6577583" y="0"/>
                </a:lnTo>
                <a:close/>
              </a:path>
            </a:pathLst>
          </a:custGeom>
          <a:ln w="9143">
            <a:solidFill>
              <a:srgbClr val="4A7EBB"/>
            </a:solidFill>
          </a:ln>
        </p:spPr>
        <p:txBody>
          <a:bodyPr wrap="square" lIns="0" tIns="0" rIns="0" bIns="0" rtlCol="0"/>
          <a:lstStyle/>
          <a:p>
            <a:endParaRPr/>
          </a:p>
        </p:txBody>
      </p:sp>
      <p:sp>
        <p:nvSpPr>
          <p:cNvPr id="71" name="object 71"/>
          <p:cNvSpPr/>
          <p:nvPr/>
        </p:nvSpPr>
        <p:spPr>
          <a:xfrm>
            <a:off x="9790607" y="4564913"/>
            <a:ext cx="617512" cy="148894"/>
          </a:xfrm>
          <a:prstGeom prst="rect">
            <a:avLst/>
          </a:prstGeom>
          <a:blipFill>
            <a:blip r:embed="rId27" cstate="print"/>
            <a:stretch>
              <a:fillRect/>
            </a:stretch>
          </a:blipFill>
        </p:spPr>
        <p:txBody>
          <a:bodyPr wrap="square" lIns="0" tIns="0" rIns="0" bIns="0" rtlCol="0"/>
          <a:lstStyle/>
          <a:p>
            <a:endParaRPr/>
          </a:p>
        </p:txBody>
      </p:sp>
      <p:sp>
        <p:nvSpPr>
          <p:cNvPr id="72" name="object 72"/>
          <p:cNvSpPr/>
          <p:nvPr/>
        </p:nvSpPr>
        <p:spPr>
          <a:xfrm>
            <a:off x="6793205" y="4801133"/>
            <a:ext cx="3620579" cy="190652"/>
          </a:xfrm>
          <a:prstGeom prst="rect">
            <a:avLst/>
          </a:prstGeom>
          <a:blipFill>
            <a:blip r:embed="rId28" cstate="print"/>
            <a:stretch>
              <a:fillRect/>
            </a:stretch>
          </a:blipFill>
        </p:spPr>
        <p:txBody>
          <a:bodyPr wrap="square" lIns="0" tIns="0" rIns="0" bIns="0" rtlCol="0"/>
          <a:lstStyle/>
          <a:p>
            <a:endParaRPr/>
          </a:p>
        </p:txBody>
      </p:sp>
      <p:sp>
        <p:nvSpPr>
          <p:cNvPr id="73" name="object 73"/>
          <p:cNvSpPr/>
          <p:nvPr/>
        </p:nvSpPr>
        <p:spPr>
          <a:xfrm>
            <a:off x="9764701" y="5060505"/>
            <a:ext cx="643813" cy="140970"/>
          </a:xfrm>
          <a:prstGeom prst="rect">
            <a:avLst/>
          </a:prstGeom>
          <a:blipFill>
            <a:blip r:embed="rId29" cstate="print"/>
            <a:stretch>
              <a:fillRect/>
            </a:stretch>
          </a:blipFill>
        </p:spPr>
        <p:txBody>
          <a:bodyPr wrap="square" lIns="0" tIns="0" rIns="0" bIns="0" rtlCol="0"/>
          <a:lstStyle/>
          <a:p>
            <a:endParaRPr/>
          </a:p>
        </p:txBody>
      </p:sp>
      <p:sp>
        <p:nvSpPr>
          <p:cNvPr id="74" name="object 74"/>
          <p:cNvSpPr/>
          <p:nvPr/>
        </p:nvSpPr>
        <p:spPr>
          <a:xfrm>
            <a:off x="1764029" y="968502"/>
            <a:ext cx="8592820" cy="3335020"/>
          </a:xfrm>
          <a:custGeom>
            <a:avLst/>
            <a:gdLst/>
            <a:ahLst/>
            <a:cxnLst/>
            <a:rect l="l" t="t" r="r" b="b"/>
            <a:pathLst>
              <a:path w="8592820" h="3335020">
                <a:moveTo>
                  <a:pt x="0" y="3334512"/>
                </a:moveTo>
                <a:lnTo>
                  <a:pt x="56910" y="3328109"/>
                </a:lnTo>
                <a:lnTo>
                  <a:pt x="113818" y="3321705"/>
                </a:lnTo>
                <a:lnTo>
                  <a:pt x="170720" y="3315299"/>
                </a:lnTo>
                <a:lnTo>
                  <a:pt x="227614" y="3308890"/>
                </a:lnTo>
                <a:lnTo>
                  <a:pt x="284495" y="3302477"/>
                </a:lnTo>
                <a:lnTo>
                  <a:pt x="341362" y="3296059"/>
                </a:lnTo>
                <a:lnTo>
                  <a:pt x="398212" y="3289635"/>
                </a:lnTo>
                <a:lnTo>
                  <a:pt x="455041" y="3283204"/>
                </a:lnTo>
                <a:lnTo>
                  <a:pt x="511846" y="3276765"/>
                </a:lnTo>
                <a:lnTo>
                  <a:pt x="568626" y="3270317"/>
                </a:lnTo>
                <a:lnTo>
                  <a:pt x="625376" y="3263859"/>
                </a:lnTo>
                <a:lnTo>
                  <a:pt x="682094" y="3257389"/>
                </a:lnTo>
                <a:lnTo>
                  <a:pt x="738776" y="3250908"/>
                </a:lnTo>
                <a:lnTo>
                  <a:pt x="795421" y="3244414"/>
                </a:lnTo>
                <a:lnTo>
                  <a:pt x="852025" y="3237905"/>
                </a:lnTo>
                <a:lnTo>
                  <a:pt x="908585" y="3231381"/>
                </a:lnTo>
                <a:lnTo>
                  <a:pt x="965098" y="3224841"/>
                </a:lnTo>
                <a:lnTo>
                  <a:pt x="1021562" y="3218284"/>
                </a:lnTo>
                <a:lnTo>
                  <a:pt x="1077973" y="3211709"/>
                </a:lnTo>
                <a:lnTo>
                  <a:pt x="1134328" y="3205115"/>
                </a:lnTo>
                <a:lnTo>
                  <a:pt x="1190625" y="3198501"/>
                </a:lnTo>
                <a:lnTo>
                  <a:pt x="1246860" y="3191865"/>
                </a:lnTo>
                <a:lnTo>
                  <a:pt x="1303032" y="3185208"/>
                </a:lnTo>
                <a:lnTo>
                  <a:pt x="1359135" y="3178527"/>
                </a:lnTo>
                <a:lnTo>
                  <a:pt x="1415169" y="3171822"/>
                </a:lnTo>
                <a:lnTo>
                  <a:pt x="1471130" y="3165091"/>
                </a:lnTo>
                <a:lnTo>
                  <a:pt x="1527014" y="3158335"/>
                </a:lnTo>
                <a:lnTo>
                  <a:pt x="1582820" y="3151551"/>
                </a:lnTo>
                <a:lnTo>
                  <a:pt x="1638544" y="3144740"/>
                </a:lnTo>
                <a:lnTo>
                  <a:pt x="1694183" y="3137898"/>
                </a:lnTo>
                <a:lnTo>
                  <a:pt x="1749734" y="3131027"/>
                </a:lnTo>
                <a:lnTo>
                  <a:pt x="1805195" y="3124125"/>
                </a:lnTo>
                <a:lnTo>
                  <a:pt x="1860562" y="3117190"/>
                </a:lnTo>
                <a:lnTo>
                  <a:pt x="1915832" y="3110222"/>
                </a:lnTo>
                <a:lnTo>
                  <a:pt x="1971003" y="3103220"/>
                </a:lnTo>
                <a:lnTo>
                  <a:pt x="2026072" y="3096182"/>
                </a:lnTo>
                <a:lnTo>
                  <a:pt x="2081036" y="3089108"/>
                </a:lnTo>
                <a:lnTo>
                  <a:pt x="2135891" y="3081997"/>
                </a:lnTo>
                <a:lnTo>
                  <a:pt x="2190635" y="3074848"/>
                </a:lnTo>
                <a:lnTo>
                  <a:pt x="2245265" y="3067659"/>
                </a:lnTo>
                <a:lnTo>
                  <a:pt x="2299778" y="3060430"/>
                </a:lnTo>
                <a:lnTo>
                  <a:pt x="2354172" y="3053160"/>
                </a:lnTo>
                <a:lnTo>
                  <a:pt x="2408442" y="3045847"/>
                </a:lnTo>
                <a:lnTo>
                  <a:pt x="2462587" y="3038491"/>
                </a:lnTo>
                <a:lnTo>
                  <a:pt x="2516603" y="3031091"/>
                </a:lnTo>
                <a:lnTo>
                  <a:pt x="2570488" y="3023646"/>
                </a:lnTo>
                <a:lnTo>
                  <a:pt x="2624238" y="3016154"/>
                </a:lnTo>
                <a:lnTo>
                  <a:pt x="2677850" y="3008614"/>
                </a:lnTo>
                <a:lnTo>
                  <a:pt x="2731323" y="3001027"/>
                </a:lnTo>
                <a:lnTo>
                  <a:pt x="2784652" y="2993390"/>
                </a:lnTo>
                <a:lnTo>
                  <a:pt x="2837834" y="2985702"/>
                </a:lnTo>
                <a:lnTo>
                  <a:pt x="2890868" y="2977963"/>
                </a:lnTo>
                <a:lnTo>
                  <a:pt x="2943750" y="2970172"/>
                </a:lnTo>
                <a:lnTo>
                  <a:pt x="2996476" y="2962328"/>
                </a:lnTo>
                <a:lnTo>
                  <a:pt x="3049045" y="2954429"/>
                </a:lnTo>
                <a:lnTo>
                  <a:pt x="3101453" y="2946474"/>
                </a:lnTo>
                <a:lnTo>
                  <a:pt x="3153697" y="2938463"/>
                </a:lnTo>
                <a:lnTo>
                  <a:pt x="3205774" y="2930395"/>
                </a:lnTo>
                <a:lnTo>
                  <a:pt x="3257682" y="2922268"/>
                </a:lnTo>
                <a:lnTo>
                  <a:pt x="3309417" y="2914082"/>
                </a:lnTo>
                <a:lnTo>
                  <a:pt x="3360977" y="2905835"/>
                </a:lnTo>
                <a:lnTo>
                  <a:pt x="3412359" y="2897527"/>
                </a:lnTo>
                <a:lnTo>
                  <a:pt x="3463559" y="2889157"/>
                </a:lnTo>
                <a:lnTo>
                  <a:pt x="3514575" y="2880723"/>
                </a:lnTo>
                <a:lnTo>
                  <a:pt x="3565404" y="2872224"/>
                </a:lnTo>
                <a:lnTo>
                  <a:pt x="3616043" y="2863660"/>
                </a:lnTo>
                <a:lnTo>
                  <a:pt x="3666489" y="2855030"/>
                </a:lnTo>
                <a:lnTo>
                  <a:pt x="3716738" y="2846331"/>
                </a:lnTo>
                <a:lnTo>
                  <a:pt x="3766789" y="2837565"/>
                </a:lnTo>
                <a:lnTo>
                  <a:pt x="3816639" y="2828729"/>
                </a:lnTo>
                <a:lnTo>
                  <a:pt x="3866283" y="2819822"/>
                </a:lnTo>
                <a:lnTo>
                  <a:pt x="3915720" y="2810844"/>
                </a:lnTo>
                <a:lnTo>
                  <a:pt x="3964947" y="2801793"/>
                </a:lnTo>
                <a:lnTo>
                  <a:pt x="4013960" y="2792669"/>
                </a:lnTo>
                <a:lnTo>
                  <a:pt x="4062756" y="2783470"/>
                </a:lnTo>
                <a:lnTo>
                  <a:pt x="4111334" y="2774196"/>
                </a:lnTo>
                <a:lnTo>
                  <a:pt x="4159689" y="2764845"/>
                </a:lnTo>
                <a:lnTo>
                  <a:pt x="4207819" y="2755416"/>
                </a:lnTo>
                <a:lnTo>
                  <a:pt x="4255720" y="2745909"/>
                </a:lnTo>
                <a:lnTo>
                  <a:pt x="4303391" y="2736322"/>
                </a:lnTo>
                <a:lnTo>
                  <a:pt x="4350828" y="2726655"/>
                </a:lnTo>
                <a:lnTo>
                  <a:pt x="4398028" y="2716906"/>
                </a:lnTo>
                <a:lnTo>
                  <a:pt x="4444988" y="2707074"/>
                </a:lnTo>
                <a:lnTo>
                  <a:pt x="4491706" y="2697159"/>
                </a:lnTo>
                <a:lnTo>
                  <a:pt x="4538178" y="2687159"/>
                </a:lnTo>
                <a:lnTo>
                  <a:pt x="4584401" y="2677073"/>
                </a:lnTo>
                <a:lnTo>
                  <a:pt x="4630373" y="2666901"/>
                </a:lnTo>
                <a:lnTo>
                  <a:pt x="4676091" y="2656641"/>
                </a:lnTo>
                <a:lnTo>
                  <a:pt x="4721551" y="2646292"/>
                </a:lnTo>
                <a:lnTo>
                  <a:pt x="4766751" y="2635854"/>
                </a:lnTo>
                <a:lnTo>
                  <a:pt x="4811687" y="2625325"/>
                </a:lnTo>
                <a:lnTo>
                  <a:pt x="4856358" y="2614705"/>
                </a:lnTo>
                <a:lnTo>
                  <a:pt x="4900760" y="2603991"/>
                </a:lnTo>
                <a:lnTo>
                  <a:pt x="4944889" y="2593184"/>
                </a:lnTo>
                <a:lnTo>
                  <a:pt x="4988744" y="2582282"/>
                </a:lnTo>
                <a:lnTo>
                  <a:pt x="5032321" y="2571285"/>
                </a:lnTo>
                <a:lnTo>
                  <a:pt x="5075618" y="2560191"/>
                </a:lnTo>
                <a:lnTo>
                  <a:pt x="5118630" y="2548999"/>
                </a:lnTo>
                <a:lnTo>
                  <a:pt x="5161356" y="2537708"/>
                </a:lnTo>
                <a:lnTo>
                  <a:pt x="5203793" y="2526318"/>
                </a:lnTo>
                <a:lnTo>
                  <a:pt x="5245937" y="2514826"/>
                </a:lnTo>
                <a:lnTo>
                  <a:pt x="5287786" y="2503233"/>
                </a:lnTo>
                <a:lnTo>
                  <a:pt x="5329337" y="2491537"/>
                </a:lnTo>
                <a:lnTo>
                  <a:pt x="5370586" y="2479738"/>
                </a:lnTo>
                <a:lnTo>
                  <a:pt x="5411531" y="2467833"/>
                </a:lnTo>
                <a:lnTo>
                  <a:pt x="5452170" y="2455823"/>
                </a:lnTo>
                <a:lnTo>
                  <a:pt x="5492498" y="2443706"/>
                </a:lnTo>
                <a:lnTo>
                  <a:pt x="5532513" y="2431481"/>
                </a:lnTo>
                <a:lnTo>
                  <a:pt x="5572213" y="2419148"/>
                </a:lnTo>
                <a:lnTo>
                  <a:pt x="5611594" y="2406704"/>
                </a:lnTo>
                <a:lnTo>
                  <a:pt x="5650653" y="2394150"/>
                </a:lnTo>
                <a:lnTo>
                  <a:pt x="5689388" y="2381484"/>
                </a:lnTo>
                <a:lnTo>
                  <a:pt x="5727795" y="2368705"/>
                </a:lnTo>
                <a:lnTo>
                  <a:pt x="5765872" y="2355812"/>
                </a:lnTo>
                <a:lnTo>
                  <a:pt x="5803615" y="2342804"/>
                </a:lnTo>
                <a:lnTo>
                  <a:pt x="5841022" y="2329680"/>
                </a:lnTo>
                <a:lnTo>
                  <a:pt x="5878090" y="2316440"/>
                </a:lnTo>
                <a:lnTo>
                  <a:pt x="5914816" y="2303081"/>
                </a:lnTo>
                <a:lnTo>
                  <a:pt x="5951196" y="2289604"/>
                </a:lnTo>
                <a:lnTo>
                  <a:pt x="5987229" y="2276007"/>
                </a:lnTo>
                <a:lnTo>
                  <a:pt x="6022911" y="2262289"/>
                </a:lnTo>
                <a:lnTo>
                  <a:pt x="6082909" y="2238630"/>
                </a:lnTo>
                <a:lnTo>
                  <a:pt x="6141894" y="2214622"/>
                </a:lnTo>
                <a:lnTo>
                  <a:pt x="6199879" y="2190270"/>
                </a:lnTo>
                <a:lnTo>
                  <a:pt x="6256881" y="2165579"/>
                </a:lnTo>
                <a:lnTo>
                  <a:pt x="6312913" y="2140554"/>
                </a:lnTo>
                <a:lnTo>
                  <a:pt x="6367990" y="2115199"/>
                </a:lnTo>
                <a:lnTo>
                  <a:pt x="6422126" y="2089520"/>
                </a:lnTo>
                <a:lnTo>
                  <a:pt x="6475336" y="2063522"/>
                </a:lnTo>
                <a:lnTo>
                  <a:pt x="6527634" y="2037210"/>
                </a:lnTo>
                <a:lnTo>
                  <a:pt x="6579034" y="2010589"/>
                </a:lnTo>
                <a:lnTo>
                  <a:pt x="6629552" y="1983663"/>
                </a:lnTo>
                <a:lnTo>
                  <a:pt x="6679201" y="1956438"/>
                </a:lnTo>
                <a:lnTo>
                  <a:pt x="6727996" y="1928919"/>
                </a:lnTo>
                <a:lnTo>
                  <a:pt x="6775952" y="1901111"/>
                </a:lnTo>
                <a:lnTo>
                  <a:pt x="6823082" y="1873018"/>
                </a:lnTo>
                <a:lnTo>
                  <a:pt x="6869403" y="1844646"/>
                </a:lnTo>
                <a:lnTo>
                  <a:pt x="6914927" y="1816000"/>
                </a:lnTo>
                <a:lnTo>
                  <a:pt x="6959669" y="1787084"/>
                </a:lnTo>
                <a:lnTo>
                  <a:pt x="7003645" y="1757904"/>
                </a:lnTo>
                <a:lnTo>
                  <a:pt x="7046868" y="1728465"/>
                </a:lnTo>
                <a:lnTo>
                  <a:pt x="7089352" y="1698771"/>
                </a:lnTo>
                <a:lnTo>
                  <a:pt x="7131113" y="1668828"/>
                </a:lnTo>
                <a:lnTo>
                  <a:pt x="7172165" y="1638640"/>
                </a:lnTo>
                <a:lnTo>
                  <a:pt x="7212522" y="1608214"/>
                </a:lnTo>
                <a:lnTo>
                  <a:pt x="7252199" y="1577552"/>
                </a:lnTo>
                <a:lnTo>
                  <a:pt x="7291210" y="1546661"/>
                </a:lnTo>
                <a:lnTo>
                  <a:pt x="7329570" y="1515546"/>
                </a:lnTo>
                <a:lnTo>
                  <a:pt x="7367292" y="1484212"/>
                </a:lnTo>
                <a:lnTo>
                  <a:pt x="7404393" y="1452663"/>
                </a:lnTo>
                <a:lnTo>
                  <a:pt x="7440885" y="1420904"/>
                </a:lnTo>
                <a:lnTo>
                  <a:pt x="7476785" y="1388941"/>
                </a:lnTo>
                <a:lnTo>
                  <a:pt x="7512105" y="1356778"/>
                </a:lnTo>
                <a:lnTo>
                  <a:pt x="7546861" y="1324421"/>
                </a:lnTo>
                <a:lnTo>
                  <a:pt x="7581066" y="1291875"/>
                </a:lnTo>
                <a:lnTo>
                  <a:pt x="7614737" y="1259144"/>
                </a:lnTo>
                <a:lnTo>
                  <a:pt x="7647886" y="1226233"/>
                </a:lnTo>
                <a:lnTo>
                  <a:pt x="7680529" y="1193148"/>
                </a:lnTo>
                <a:lnTo>
                  <a:pt x="7712679" y="1159893"/>
                </a:lnTo>
                <a:lnTo>
                  <a:pt x="7744352" y="1126473"/>
                </a:lnTo>
                <a:lnTo>
                  <a:pt x="7775562" y="1092894"/>
                </a:lnTo>
                <a:lnTo>
                  <a:pt x="7806323" y="1059161"/>
                </a:lnTo>
                <a:lnTo>
                  <a:pt x="7836650" y="1025278"/>
                </a:lnTo>
                <a:lnTo>
                  <a:pt x="7866557" y="991250"/>
                </a:lnTo>
                <a:lnTo>
                  <a:pt x="7896059" y="957082"/>
                </a:lnTo>
                <a:lnTo>
                  <a:pt x="7925170" y="922780"/>
                </a:lnTo>
                <a:lnTo>
                  <a:pt x="7953905" y="888348"/>
                </a:lnTo>
                <a:lnTo>
                  <a:pt x="7982278" y="853792"/>
                </a:lnTo>
                <a:lnTo>
                  <a:pt x="8010303" y="819116"/>
                </a:lnTo>
                <a:lnTo>
                  <a:pt x="8037996" y="784325"/>
                </a:lnTo>
                <a:lnTo>
                  <a:pt x="8065370" y="749424"/>
                </a:lnTo>
                <a:lnTo>
                  <a:pt x="8092441" y="714419"/>
                </a:lnTo>
                <a:lnTo>
                  <a:pt x="8119222" y="679314"/>
                </a:lnTo>
                <a:lnTo>
                  <a:pt x="8145728" y="644114"/>
                </a:lnTo>
                <a:lnTo>
                  <a:pt x="8171973" y="608824"/>
                </a:lnTo>
                <a:lnTo>
                  <a:pt x="8197972" y="573450"/>
                </a:lnTo>
                <a:lnTo>
                  <a:pt x="8223740" y="537996"/>
                </a:lnTo>
                <a:lnTo>
                  <a:pt x="8249291" y="502467"/>
                </a:lnTo>
                <a:lnTo>
                  <a:pt x="8274639" y="466868"/>
                </a:lnTo>
                <a:lnTo>
                  <a:pt x="8299799" y="431204"/>
                </a:lnTo>
                <a:lnTo>
                  <a:pt x="8324785" y="395481"/>
                </a:lnTo>
                <a:lnTo>
                  <a:pt x="8349612" y="359702"/>
                </a:lnTo>
                <a:lnTo>
                  <a:pt x="8374295" y="323874"/>
                </a:lnTo>
                <a:lnTo>
                  <a:pt x="8398847" y="288001"/>
                </a:lnTo>
                <a:lnTo>
                  <a:pt x="8423283" y="252088"/>
                </a:lnTo>
                <a:lnTo>
                  <a:pt x="8447618" y="216140"/>
                </a:lnTo>
                <a:lnTo>
                  <a:pt x="8471866" y="180162"/>
                </a:lnTo>
                <a:lnTo>
                  <a:pt x="8496042" y="144160"/>
                </a:lnTo>
                <a:lnTo>
                  <a:pt x="8520160" y="108137"/>
                </a:lnTo>
                <a:lnTo>
                  <a:pt x="8544235" y="72100"/>
                </a:lnTo>
                <a:lnTo>
                  <a:pt x="8568280" y="36052"/>
                </a:lnTo>
                <a:lnTo>
                  <a:pt x="8592312" y="0"/>
                </a:lnTo>
              </a:path>
            </a:pathLst>
          </a:custGeom>
          <a:ln w="38100">
            <a:solidFill>
              <a:srgbClr val="FF0000"/>
            </a:solidFill>
            <a:prstDash val="dash"/>
          </a:ln>
        </p:spPr>
        <p:txBody>
          <a:bodyPr wrap="square" lIns="0" tIns="0" rIns="0" bIns="0" rtlCol="0"/>
          <a:lstStyle/>
          <a:p>
            <a:endParaRPr/>
          </a:p>
        </p:txBody>
      </p:sp>
    </p:spTree>
    <p:extLst>
      <p:ext uri="{BB962C8B-B14F-4D97-AF65-F5344CB8AC3E}">
        <p14:creationId xmlns:p14="http://schemas.microsoft.com/office/powerpoint/2010/main" val="969092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6" y="344335"/>
            <a:ext cx="2697480" cy="360680"/>
          </a:xfrm>
          <a:prstGeom prst="rect">
            <a:avLst/>
          </a:prstGeom>
        </p:spPr>
        <p:txBody>
          <a:bodyPr vert="horz" wrap="square" lIns="0" tIns="12065" rIns="0" bIns="0" rtlCol="0">
            <a:spAutoFit/>
          </a:bodyPr>
          <a:lstStyle/>
          <a:p>
            <a:pPr marL="12700">
              <a:spcBef>
                <a:spcPts val="95"/>
              </a:spcBef>
            </a:pPr>
            <a:r>
              <a:rPr sz="2200" b="1" spc="-290" dirty="0">
                <a:solidFill>
                  <a:srgbClr val="FFFFFF"/>
                </a:solidFill>
                <a:latin typeface="Arial"/>
                <a:cs typeface="Arial"/>
              </a:rPr>
              <a:t>THE </a:t>
            </a:r>
            <a:r>
              <a:rPr sz="2200" b="1" spc="-229" dirty="0">
                <a:solidFill>
                  <a:srgbClr val="FFFFFF"/>
                </a:solidFill>
                <a:latin typeface="Arial"/>
                <a:cs typeface="Arial"/>
              </a:rPr>
              <a:t>BRAIN</a:t>
            </a:r>
            <a:r>
              <a:rPr sz="2200" b="1" spc="-270" dirty="0">
                <a:solidFill>
                  <a:srgbClr val="FFFFFF"/>
                </a:solidFill>
                <a:latin typeface="Arial"/>
                <a:cs typeface="Arial"/>
              </a:rPr>
              <a:t> </a:t>
            </a:r>
            <a:r>
              <a:rPr sz="2200" b="1" spc="-210" dirty="0">
                <a:solidFill>
                  <a:srgbClr val="FFFFFF"/>
                </a:solidFill>
                <a:latin typeface="Arial"/>
                <a:cs typeface="Arial"/>
              </a:rPr>
              <a:t>INITIATIVE®</a:t>
            </a:r>
            <a:endParaRPr sz="2200">
              <a:latin typeface="Arial"/>
              <a:cs typeface="Arial"/>
            </a:endParaRPr>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346068" y="1"/>
            <a:ext cx="6256655" cy="513715"/>
          </a:xfrm>
          <a:prstGeom prst="rect">
            <a:avLst/>
          </a:prstGeom>
        </p:spPr>
        <p:txBody>
          <a:bodyPr vert="horz" wrap="square" lIns="0" tIns="12700" rIns="0" bIns="0" rtlCol="0" anchor="ctr">
            <a:spAutoFit/>
          </a:bodyPr>
          <a:lstStyle/>
          <a:p>
            <a:pPr marL="12700">
              <a:lnSpc>
                <a:spcPct val="100000"/>
              </a:lnSpc>
              <a:spcBef>
                <a:spcPts val="100"/>
              </a:spcBef>
            </a:pPr>
            <a:r>
              <a:rPr sz="3200" spc="-295" dirty="0"/>
              <a:t>Launched </a:t>
            </a:r>
            <a:r>
              <a:rPr sz="3200" spc="-170" dirty="0"/>
              <a:t>in </a:t>
            </a:r>
            <a:r>
              <a:rPr sz="3200" spc="-254" dirty="0"/>
              <a:t>FY2017: </a:t>
            </a:r>
            <a:r>
              <a:rPr sz="3200" i="1" spc="-75" dirty="0">
                <a:latin typeface="Trebuchet MS"/>
                <a:cs typeface="Trebuchet MS"/>
              </a:rPr>
              <a:t>BRAIN</a:t>
            </a:r>
            <a:r>
              <a:rPr sz="3200" i="1" spc="-95" dirty="0">
                <a:latin typeface="Trebuchet MS"/>
                <a:cs typeface="Trebuchet MS"/>
              </a:rPr>
              <a:t> </a:t>
            </a:r>
            <a:r>
              <a:rPr sz="3200" i="1" spc="-220" dirty="0">
                <a:latin typeface="Trebuchet MS"/>
                <a:cs typeface="Trebuchet MS"/>
              </a:rPr>
              <a:t>Initiative</a:t>
            </a:r>
            <a:endParaRPr sz="3200" dirty="0">
              <a:latin typeface="Trebuchet MS"/>
              <a:cs typeface="Trebuchet MS"/>
            </a:endParaRPr>
          </a:p>
        </p:txBody>
      </p:sp>
      <p:sp>
        <p:nvSpPr>
          <p:cNvPr id="5" name="object 5"/>
          <p:cNvSpPr txBox="1"/>
          <p:nvPr/>
        </p:nvSpPr>
        <p:spPr>
          <a:xfrm>
            <a:off x="7159372" y="347790"/>
            <a:ext cx="3442335" cy="513715"/>
          </a:xfrm>
          <a:prstGeom prst="rect">
            <a:avLst/>
          </a:prstGeom>
        </p:spPr>
        <p:txBody>
          <a:bodyPr vert="horz" wrap="square" lIns="0" tIns="12700" rIns="0" bIns="0" rtlCol="0">
            <a:spAutoFit/>
          </a:bodyPr>
          <a:lstStyle/>
          <a:p>
            <a:pPr marL="12700">
              <a:spcBef>
                <a:spcPts val="100"/>
              </a:spcBef>
            </a:pPr>
            <a:r>
              <a:rPr sz="3200" b="1" i="1" spc="-245" dirty="0">
                <a:latin typeface="Trebuchet MS"/>
                <a:cs typeface="Trebuchet MS"/>
              </a:rPr>
              <a:t>Cell </a:t>
            </a:r>
            <a:r>
              <a:rPr sz="3200" b="1" i="1" spc="-190" dirty="0">
                <a:latin typeface="Trebuchet MS"/>
                <a:cs typeface="Trebuchet MS"/>
              </a:rPr>
              <a:t>Census</a:t>
            </a:r>
            <a:r>
              <a:rPr sz="3200" b="1" i="1" spc="-290" dirty="0">
                <a:latin typeface="Trebuchet MS"/>
                <a:cs typeface="Trebuchet MS"/>
              </a:rPr>
              <a:t> </a:t>
            </a:r>
            <a:r>
              <a:rPr sz="3200" b="1" i="1" spc="-180" dirty="0">
                <a:latin typeface="Trebuchet MS"/>
                <a:cs typeface="Trebuchet MS"/>
              </a:rPr>
              <a:t>Network</a:t>
            </a:r>
            <a:endParaRPr sz="3200" dirty="0">
              <a:latin typeface="Trebuchet MS"/>
              <a:cs typeface="Trebuchet MS"/>
            </a:endParaRPr>
          </a:p>
        </p:txBody>
      </p:sp>
      <p:sp>
        <p:nvSpPr>
          <p:cNvPr id="6" name="object 6"/>
          <p:cNvSpPr/>
          <p:nvPr/>
        </p:nvSpPr>
        <p:spPr>
          <a:xfrm>
            <a:off x="1688592" y="937260"/>
            <a:ext cx="8788908" cy="48844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735836" y="961644"/>
            <a:ext cx="8694420" cy="4790440"/>
          </a:xfrm>
          <a:custGeom>
            <a:avLst/>
            <a:gdLst/>
            <a:ahLst/>
            <a:cxnLst/>
            <a:rect l="l" t="t" r="r" b="b"/>
            <a:pathLst>
              <a:path w="8694420" h="4790440">
                <a:moveTo>
                  <a:pt x="0" y="0"/>
                </a:moveTo>
                <a:lnTo>
                  <a:pt x="8694420" y="0"/>
                </a:lnTo>
                <a:lnTo>
                  <a:pt x="8694420" y="4789932"/>
                </a:lnTo>
                <a:lnTo>
                  <a:pt x="0" y="4789932"/>
                </a:lnTo>
                <a:lnTo>
                  <a:pt x="0" y="0"/>
                </a:lnTo>
                <a:close/>
              </a:path>
            </a:pathLst>
          </a:custGeom>
          <a:solidFill>
            <a:srgbClr val="DBEEF4"/>
          </a:solidFill>
        </p:spPr>
        <p:txBody>
          <a:bodyPr wrap="square" lIns="0" tIns="0" rIns="0" bIns="0" rtlCol="0"/>
          <a:lstStyle/>
          <a:p>
            <a:endParaRPr/>
          </a:p>
        </p:txBody>
      </p:sp>
      <p:sp>
        <p:nvSpPr>
          <p:cNvPr id="8" name="object 8"/>
          <p:cNvSpPr/>
          <p:nvPr/>
        </p:nvSpPr>
        <p:spPr>
          <a:xfrm>
            <a:off x="1735836" y="961644"/>
            <a:ext cx="8694420" cy="4790440"/>
          </a:xfrm>
          <a:custGeom>
            <a:avLst/>
            <a:gdLst/>
            <a:ahLst/>
            <a:cxnLst/>
            <a:rect l="l" t="t" r="r" b="b"/>
            <a:pathLst>
              <a:path w="8694420" h="4790440">
                <a:moveTo>
                  <a:pt x="0" y="0"/>
                </a:moveTo>
                <a:lnTo>
                  <a:pt x="8694420" y="0"/>
                </a:lnTo>
                <a:lnTo>
                  <a:pt x="8694420" y="4789932"/>
                </a:lnTo>
                <a:lnTo>
                  <a:pt x="0" y="4789932"/>
                </a:lnTo>
                <a:lnTo>
                  <a:pt x="0" y="0"/>
                </a:lnTo>
                <a:close/>
              </a:path>
            </a:pathLst>
          </a:custGeom>
          <a:ln w="9143">
            <a:solidFill>
              <a:srgbClr val="C6D9F1"/>
            </a:solidFill>
          </a:ln>
        </p:spPr>
        <p:txBody>
          <a:bodyPr wrap="square" lIns="0" tIns="0" rIns="0" bIns="0" rtlCol="0"/>
          <a:lstStyle/>
          <a:p>
            <a:endParaRPr/>
          </a:p>
        </p:txBody>
      </p:sp>
      <p:sp>
        <p:nvSpPr>
          <p:cNvPr id="9" name="object 9"/>
          <p:cNvSpPr/>
          <p:nvPr/>
        </p:nvSpPr>
        <p:spPr>
          <a:xfrm>
            <a:off x="3876294" y="1047751"/>
            <a:ext cx="4434840" cy="399415"/>
          </a:xfrm>
          <a:custGeom>
            <a:avLst/>
            <a:gdLst/>
            <a:ahLst/>
            <a:cxnLst/>
            <a:rect l="l" t="t" r="r" b="b"/>
            <a:pathLst>
              <a:path w="4434840" h="399415">
                <a:moveTo>
                  <a:pt x="0" y="0"/>
                </a:moveTo>
                <a:lnTo>
                  <a:pt x="4434839" y="0"/>
                </a:lnTo>
                <a:lnTo>
                  <a:pt x="4434839" y="399288"/>
                </a:lnTo>
                <a:lnTo>
                  <a:pt x="0" y="399288"/>
                </a:lnTo>
                <a:lnTo>
                  <a:pt x="0" y="0"/>
                </a:lnTo>
                <a:close/>
              </a:path>
            </a:pathLst>
          </a:custGeom>
          <a:ln w="19812">
            <a:solidFill>
              <a:srgbClr val="0070C0"/>
            </a:solidFill>
          </a:ln>
        </p:spPr>
        <p:txBody>
          <a:bodyPr wrap="square" lIns="0" tIns="0" rIns="0" bIns="0" rtlCol="0"/>
          <a:lstStyle/>
          <a:p>
            <a:endParaRPr/>
          </a:p>
        </p:txBody>
      </p:sp>
      <p:sp>
        <p:nvSpPr>
          <p:cNvPr id="10" name="object 10"/>
          <p:cNvSpPr txBox="1"/>
          <p:nvPr/>
        </p:nvSpPr>
        <p:spPr>
          <a:xfrm>
            <a:off x="3886201" y="1057656"/>
            <a:ext cx="4415155" cy="326371"/>
          </a:xfrm>
          <a:prstGeom prst="rect">
            <a:avLst/>
          </a:prstGeom>
          <a:solidFill>
            <a:srgbClr val="DBEEF4"/>
          </a:solidFill>
        </p:spPr>
        <p:txBody>
          <a:bodyPr vert="horz" wrap="square" lIns="0" tIns="18415" rIns="0" bIns="0" rtlCol="0">
            <a:spAutoFit/>
          </a:bodyPr>
          <a:lstStyle/>
          <a:p>
            <a:pPr marL="80645">
              <a:spcBef>
                <a:spcPts val="145"/>
              </a:spcBef>
            </a:pPr>
            <a:r>
              <a:rPr sz="2000" spc="-245" dirty="0">
                <a:latin typeface="Arial"/>
                <a:cs typeface="Arial"/>
              </a:rPr>
              <a:t>BICCN </a:t>
            </a:r>
            <a:r>
              <a:rPr sz="2000" spc="-275" dirty="0">
                <a:latin typeface="Arial"/>
                <a:cs typeface="Arial"/>
              </a:rPr>
              <a:t>EXTERNAL </a:t>
            </a:r>
            <a:r>
              <a:rPr sz="2000" spc="-240" dirty="0">
                <a:latin typeface="Arial"/>
                <a:cs typeface="Arial"/>
              </a:rPr>
              <a:t>SCIENTIFIC </a:t>
            </a:r>
            <a:r>
              <a:rPr sz="2000" spc="-280" dirty="0">
                <a:latin typeface="Arial"/>
                <a:cs typeface="Arial"/>
              </a:rPr>
              <a:t>PANEL</a:t>
            </a:r>
            <a:r>
              <a:rPr sz="2000" spc="-425" dirty="0">
                <a:latin typeface="Arial"/>
                <a:cs typeface="Arial"/>
              </a:rPr>
              <a:t> </a:t>
            </a:r>
            <a:r>
              <a:rPr sz="2000" spc="-245" dirty="0">
                <a:latin typeface="Arial"/>
                <a:cs typeface="Arial"/>
              </a:rPr>
              <a:t>(ESP)</a:t>
            </a:r>
            <a:endParaRPr sz="2000">
              <a:latin typeface="Arial"/>
              <a:cs typeface="Arial"/>
            </a:endParaRPr>
          </a:p>
        </p:txBody>
      </p:sp>
      <p:sp>
        <p:nvSpPr>
          <p:cNvPr id="11" name="object 11"/>
          <p:cNvSpPr/>
          <p:nvPr/>
        </p:nvSpPr>
        <p:spPr>
          <a:xfrm>
            <a:off x="4915662" y="1436370"/>
            <a:ext cx="2167255" cy="368935"/>
          </a:xfrm>
          <a:custGeom>
            <a:avLst/>
            <a:gdLst/>
            <a:ahLst/>
            <a:cxnLst/>
            <a:rect l="l" t="t" r="r" b="b"/>
            <a:pathLst>
              <a:path w="2167254" h="368935">
                <a:moveTo>
                  <a:pt x="0" y="0"/>
                </a:moveTo>
                <a:lnTo>
                  <a:pt x="2167128" y="0"/>
                </a:lnTo>
                <a:lnTo>
                  <a:pt x="2167128" y="368808"/>
                </a:lnTo>
                <a:lnTo>
                  <a:pt x="0" y="368808"/>
                </a:lnTo>
                <a:lnTo>
                  <a:pt x="0" y="0"/>
                </a:lnTo>
                <a:close/>
              </a:path>
            </a:pathLst>
          </a:custGeom>
          <a:ln w="19812">
            <a:solidFill>
              <a:srgbClr val="0070C0"/>
            </a:solidFill>
          </a:ln>
        </p:spPr>
        <p:txBody>
          <a:bodyPr wrap="square" lIns="0" tIns="0" rIns="0" bIns="0" rtlCol="0"/>
          <a:lstStyle/>
          <a:p>
            <a:endParaRPr/>
          </a:p>
        </p:txBody>
      </p:sp>
      <p:sp>
        <p:nvSpPr>
          <p:cNvPr id="12" name="object 12"/>
          <p:cNvSpPr txBox="1"/>
          <p:nvPr/>
        </p:nvSpPr>
        <p:spPr>
          <a:xfrm>
            <a:off x="4925567" y="1462278"/>
            <a:ext cx="2147570" cy="280205"/>
          </a:xfrm>
          <a:prstGeom prst="rect">
            <a:avLst/>
          </a:prstGeom>
          <a:solidFill>
            <a:srgbClr val="DBEEF4"/>
          </a:solidFill>
        </p:spPr>
        <p:txBody>
          <a:bodyPr vert="horz" wrap="square" lIns="0" tIns="3175" rIns="0" bIns="0" rtlCol="0">
            <a:spAutoFit/>
          </a:bodyPr>
          <a:lstStyle/>
          <a:p>
            <a:pPr marL="80010">
              <a:spcBef>
                <a:spcPts val="25"/>
              </a:spcBef>
            </a:pPr>
            <a:r>
              <a:rPr spc="-220" dirty="0">
                <a:latin typeface="Arial"/>
                <a:cs typeface="Arial"/>
              </a:rPr>
              <a:t>BICCN </a:t>
            </a:r>
            <a:r>
              <a:rPr spc="-105" dirty="0">
                <a:latin typeface="Arial"/>
                <a:cs typeface="Arial"/>
              </a:rPr>
              <a:t>Program</a:t>
            </a:r>
            <a:r>
              <a:rPr spc="-280" dirty="0">
                <a:latin typeface="Arial"/>
                <a:cs typeface="Arial"/>
              </a:rPr>
              <a:t> </a:t>
            </a:r>
            <a:r>
              <a:rPr spc="-175" dirty="0">
                <a:latin typeface="Arial"/>
                <a:cs typeface="Arial"/>
              </a:rPr>
              <a:t>Team</a:t>
            </a:r>
            <a:endParaRPr>
              <a:latin typeface="Arial"/>
              <a:cs typeface="Arial"/>
            </a:endParaRPr>
          </a:p>
        </p:txBody>
      </p:sp>
      <p:sp>
        <p:nvSpPr>
          <p:cNvPr id="13" name="object 13"/>
          <p:cNvSpPr/>
          <p:nvPr/>
        </p:nvSpPr>
        <p:spPr>
          <a:xfrm>
            <a:off x="4561332" y="3000755"/>
            <a:ext cx="1581912" cy="99060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870703" y="3921265"/>
            <a:ext cx="961644" cy="7618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608577" y="3025140"/>
            <a:ext cx="1487805" cy="896619"/>
          </a:xfrm>
          <a:custGeom>
            <a:avLst/>
            <a:gdLst/>
            <a:ahLst/>
            <a:cxnLst/>
            <a:rect l="l" t="t" r="r" b="b"/>
            <a:pathLst>
              <a:path w="1487804" h="896620">
                <a:moveTo>
                  <a:pt x="1338072" y="0"/>
                </a:moveTo>
                <a:lnTo>
                  <a:pt x="149352" y="0"/>
                </a:lnTo>
                <a:lnTo>
                  <a:pt x="102144" y="7613"/>
                </a:lnTo>
                <a:lnTo>
                  <a:pt x="61145" y="28815"/>
                </a:lnTo>
                <a:lnTo>
                  <a:pt x="28815" y="61145"/>
                </a:lnTo>
                <a:lnTo>
                  <a:pt x="7613" y="102144"/>
                </a:lnTo>
                <a:lnTo>
                  <a:pt x="0" y="149351"/>
                </a:lnTo>
                <a:lnTo>
                  <a:pt x="0" y="746747"/>
                </a:lnTo>
                <a:lnTo>
                  <a:pt x="7613" y="793956"/>
                </a:lnTo>
                <a:lnTo>
                  <a:pt x="28815" y="834957"/>
                </a:lnTo>
                <a:lnTo>
                  <a:pt x="61145" y="867291"/>
                </a:lnTo>
                <a:lnTo>
                  <a:pt x="102144" y="888496"/>
                </a:lnTo>
                <a:lnTo>
                  <a:pt x="149352" y="896111"/>
                </a:lnTo>
                <a:lnTo>
                  <a:pt x="1338072" y="896111"/>
                </a:lnTo>
                <a:lnTo>
                  <a:pt x="1385279" y="888496"/>
                </a:lnTo>
                <a:lnTo>
                  <a:pt x="1426278" y="867291"/>
                </a:lnTo>
                <a:lnTo>
                  <a:pt x="1458608" y="834957"/>
                </a:lnTo>
                <a:lnTo>
                  <a:pt x="1479810" y="793956"/>
                </a:lnTo>
                <a:lnTo>
                  <a:pt x="1487424" y="746747"/>
                </a:lnTo>
                <a:lnTo>
                  <a:pt x="1487424" y="149351"/>
                </a:lnTo>
                <a:lnTo>
                  <a:pt x="1479810" y="102144"/>
                </a:lnTo>
                <a:lnTo>
                  <a:pt x="1458608" y="61145"/>
                </a:lnTo>
                <a:lnTo>
                  <a:pt x="1426278" y="28815"/>
                </a:lnTo>
                <a:lnTo>
                  <a:pt x="1385279" y="7613"/>
                </a:lnTo>
                <a:lnTo>
                  <a:pt x="1338072" y="0"/>
                </a:lnTo>
                <a:close/>
              </a:path>
            </a:pathLst>
          </a:custGeom>
          <a:solidFill>
            <a:srgbClr val="17375E"/>
          </a:solidFill>
        </p:spPr>
        <p:txBody>
          <a:bodyPr wrap="square" lIns="0" tIns="0" rIns="0" bIns="0" rtlCol="0"/>
          <a:lstStyle/>
          <a:p>
            <a:endParaRPr/>
          </a:p>
        </p:txBody>
      </p:sp>
      <p:sp>
        <p:nvSpPr>
          <p:cNvPr id="16" name="object 16"/>
          <p:cNvSpPr/>
          <p:nvPr/>
        </p:nvSpPr>
        <p:spPr>
          <a:xfrm>
            <a:off x="4608577" y="3025140"/>
            <a:ext cx="1487805" cy="896619"/>
          </a:xfrm>
          <a:custGeom>
            <a:avLst/>
            <a:gdLst/>
            <a:ahLst/>
            <a:cxnLst/>
            <a:rect l="l" t="t" r="r" b="b"/>
            <a:pathLst>
              <a:path w="1487804" h="896620">
                <a:moveTo>
                  <a:pt x="0" y="149351"/>
                </a:moveTo>
                <a:lnTo>
                  <a:pt x="7613" y="102144"/>
                </a:lnTo>
                <a:lnTo>
                  <a:pt x="28815" y="61145"/>
                </a:lnTo>
                <a:lnTo>
                  <a:pt x="61145" y="28815"/>
                </a:lnTo>
                <a:lnTo>
                  <a:pt x="102144" y="7613"/>
                </a:lnTo>
                <a:lnTo>
                  <a:pt x="149352" y="0"/>
                </a:lnTo>
                <a:lnTo>
                  <a:pt x="1338072" y="0"/>
                </a:lnTo>
                <a:lnTo>
                  <a:pt x="1385279" y="7613"/>
                </a:lnTo>
                <a:lnTo>
                  <a:pt x="1426278" y="28815"/>
                </a:lnTo>
                <a:lnTo>
                  <a:pt x="1458608" y="61145"/>
                </a:lnTo>
                <a:lnTo>
                  <a:pt x="1479810" y="102144"/>
                </a:lnTo>
                <a:lnTo>
                  <a:pt x="1487424" y="149351"/>
                </a:lnTo>
                <a:lnTo>
                  <a:pt x="1487424" y="746747"/>
                </a:lnTo>
                <a:lnTo>
                  <a:pt x="1479810" y="793956"/>
                </a:lnTo>
                <a:lnTo>
                  <a:pt x="1458608" y="834957"/>
                </a:lnTo>
                <a:lnTo>
                  <a:pt x="1426278" y="867291"/>
                </a:lnTo>
                <a:lnTo>
                  <a:pt x="1385279" y="888496"/>
                </a:lnTo>
                <a:lnTo>
                  <a:pt x="1338072" y="896111"/>
                </a:lnTo>
                <a:lnTo>
                  <a:pt x="149352" y="896111"/>
                </a:lnTo>
                <a:lnTo>
                  <a:pt x="102144" y="888496"/>
                </a:lnTo>
                <a:lnTo>
                  <a:pt x="61145" y="867291"/>
                </a:lnTo>
                <a:lnTo>
                  <a:pt x="28815" y="834957"/>
                </a:lnTo>
                <a:lnTo>
                  <a:pt x="7613" y="793956"/>
                </a:lnTo>
                <a:lnTo>
                  <a:pt x="0" y="746747"/>
                </a:lnTo>
                <a:lnTo>
                  <a:pt x="0" y="149351"/>
                </a:lnTo>
                <a:close/>
              </a:path>
            </a:pathLst>
          </a:custGeom>
          <a:ln w="9144">
            <a:solidFill>
              <a:srgbClr val="4A7EBB"/>
            </a:solidFill>
          </a:ln>
        </p:spPr>
        <p:txBody>
          <a:bodyPr wrap="square" lIns="0" tIns="0" rIns="0" bIns="0" rtlCol="0"/>
          <a:lstStyle/>
          <a:p>
            <a:endParaRPr/>
          </a:p>
        </p:txBody>
      </p:sp>
      <p:sp>
        <p:nvSpPr>
          <p:cNvPr id="17" name="object 17"/>
          <p:cNvSpPr txBox="1"/>
          <p:nvPr/>
        </p:nvSpPr>
        <p:spPr>
          <a:xfrm>
            <a:off x="5052625" y="3139630"/>
            <a:ext cx="598170" cy="636270"/>
          </a:xfrm>
          <a:prstGeom prst="rect">
            <a:avLst/>
          </a:prstGeom>
        </p:spPr>
        <p:txBody>
          <a:bodyPr vert="horz" wrap="square" lIns="0" tIns="13335" rIns="0" bIns="0" rtlCol="0">
            <a:spAutoFit/>
          </a:bodyPr>
          <a:lstStyle/>
          <a:p>
            <a:pPr marL="12700" marR="5080" indent="73025">
              <a:spcBef>
                <a:spcPts val="105"/>
              </a:spcBef>
            </a:pPr>
            <a:r>
              <a:rPr sz="2000" b="1" spc="-114" dirty="0">
                <a:solidFill>
                  <a:srgbClr val="FFFF00"/>
                </a:solidFill>
                <a:latin typeface="Arial"/>
                <a:cs typeface="Arial"/>
              </a:rPr>
              <a:t>U24  </a:t>
            </a:r>
            <a:r>
              <a:rPr sz="2000" b="1" spc="-325" dirty="0">
                <a:solidFill>
                  <a:srgbClr val="FFFF00"/>
                </a:solidFill>
                <a:latin typeface="Arial"/>
                <a:cs typeface="Arial"/>
              </a:rPr>
              <a:t>B</a:t>
            </a:r>
            <a:r>
              <a:rPr sz="2000" b="1" spc="-290" dirty="0">
                <a:solidFill>
                  <a:srgbClr val="FFFF00"/>
                </a:solidFill>
                <a:latin typeface="Arial"/>
                <a:cs typeface="Arial"/>
              </a:rPr>
              <a:t>CD</a:t>
            </a:r>
            <a:r>
              <a:rPr sz="2000" b="1" spc="-385" dirty="0">
                <a:solidFill>
                  <a:srgbClr val="FFFF00"/>
                </a:solidFill>
                <a:latin typeface="Arial"/>
                <a:cs typeface="Arial"/>
              </a:rPr>
              <a:t>C</a:t>
            </a:r>
            <a:endParaRPr sz="2000">
              <a:latin typeface="Arial"/>
              <a:cs typeface="Arial"/>
            </a:endParaRPr>
          </a:p>
        </p:txBody>
      </p:sp>
      <p:sp>
        <p:nvSpPr>
          <p:cNvPr id="18" name="object 18"/>
          <p:cNvSpPr/>
          <p:nvPr/>
        </p:nvSpPr>
        <p:spPr>
          <a:xfrm>
            <a:off x="2421636" y="1978152"/>
            <a:ext cx="1816608" cy="966215"/>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468880" y="2002536"/>
            <a:ext cx="1722120" cy="871727"/>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468880" y="2002536"/>
            <a:ext cx="1722120" cy="871855"/>
          </a:xfrm>
          <a:custGeom>
            <a:avLst/>
            <a:gdLst/>
            <a:ahLst/>
            <a:cxnLst/>
            <a:rect l="l" t="t" r="r" b="b"/>
            <a:pathLst>
              <a:path w="1722120" h="871855">
                <a:moveTo>
                  <a:pt x="0" y="145287"/>
                </a:moveTo>
                <a:lnTo>
                  <a:pt x="7407" y="99366"/>
                </a:lnTo>
                <a:lnTo>
                  <a:pt x="28032" y="59483"/>
                </a:lnTo>
                <a:lnTo>
                  <a:pt x="59483" y="28032"/>
                </a:lnTo>
                <a:lnTo>
                  <a:pt x="99366" y="7407"/>
                </a:lnTo>
                <a:lnTo>
                  <a:pt x="145288" y="0"/>
                </a:lnTo>
                <a:lnTo>
                  <a:pt x="1576832" y="0"/>
                </a:lnTo>
                <a:lnTo>
                  <a:pt x="1622753" y="7407"/>
                </a:lnTo>
                <a:lnTo>
                  <a:pt x="1662636" y="28032"/>
                </a:lnTo>
                <a:lnTo>
                  <a:pt x="1694087" y="59483"/>
                </a:lnTo>
                <a:lnTo>
                  <a:pt x="1714712" y="99366"/>
                </a:lnTo>
                <a:lnTo>
                  <a:pt x="1722120" y="145287"/>
                </a:lnTo>
                <a:lnTo>
                  <a:pt x="1722120" y="726427"/>
                </a:lnTo>
                <a:lnTo>
                  <a:pt x="1714712" y="772355"/>
                </a:lnTo>
                <a:lnTo>
                  <a:pt x="1694087" y="812241"/>
                </a:lnTo>
                <a:lnTo>
                  <a:pt x="1662636" y="843694"/>
                </a:lnTo>
                <a:lnTo>
                  <a:pt x="1622753" y="864320"/>
                </a:lnTo>
                <a:lnTo>
                  <a:pt x="1576832" y="871728"/>
                </a:lnTo>
                <a:lnTo>
                  <a:pt x="145288" y="871728"/>
                </a:lnTo>
                <a:lnTo>
                  <a:pt x="99366" y="864320"/>
                </a:lnTo>
                <a:lnTo>
                  <a:pt x="59483" y="843694"/>
                </a:lnTo>
                <a:lnTo>
                  <a:pt x="28032" y="812241"/>
                </a:lnTo>
                <a:lnTo>
                  <a:pt x="7407" y="772355"/>
                </a:lnTo>
                <a:lnTo>
                  <a:pt x="0" y="726427"/>
                </a:lnTo>
                <a:lnTo>
                  <a:pt x="0" y="145287"/>
                </a:lnTo>
                <a:close/>
              </a:path>
            </a:pathLst>
          </a:custGeom>
          <a:ln w="9144">
            <a:solidFill>
              <a:srgbClr val="4A7EBB"/>
            </a:solidFill>
          </a:ln>
        </p:spPr>
        <p:txBody>
          <a:bodyPr wrap="square" lIns="0" tIns="0" rIns="0" bIns="0" rtlCol="0"/>
          <a:lstStyle/>
          <a:p>
            <a:endParaRPr/>
          </a:p>
        </p:txBody>
      </p:sp>
      <p:sp>
        <p:nvSpPr>
          <p:cNvPr id="21" name="object 21"/>
          <p:cNvSpPr txBox="1"/>
          <p:nvPr/>
        </p:nvSpPr>
        <p:spPr>
          <a:xfrm>
            <a:off x="2745345" y="2257006"/>
            <a:ext cx="1167130" cy="330835"/>
          </a:xfrm>
          <a:prstGeom prst="rect">
            <a:avLst/>
          </a:prstGeom>
        </p:spPr>
        <p:txBody>
          <a:bodyPr vert="horz" wrap="square" lIns="0" tIns="13335" rIns="0" bIns="0" rtlCol="0">
            <a:spAutoFit/>
          </a:bodyPr>
          <a:lstStyle/>
          <a:p>
            <a:pPr marL="12700">
              <a:spcBef>
                <a:spcPts val="105"/>
              </a:spcBef>
            </a:pPr>
            <a:r>
              <a:rPr sz="2000" b="1" spc="-110" dirty="0">
                <a:solidFill>
                  <a:srgbClr val="FFFF00"/>
                </a:solidFill>
                <a:latin typeface="Arial"/>
                <a:cs typeface="Arial"/>
              </a:rPr>
              <a:t>U19</a:t>
            </a:r>
            <a:r>
              <a:rPr sz="2000" b="1" spc="-190" dirty="0">
                <a:solidFill>
                  <a:srgbClr val="FFFF00"/>
                </a:solidFill>
                <a:latin typeface="Arial"/>
                <a:cs typeface="Arial"/>
              </a:rPr>
              <a:t> </a:t>
            </a:r>
            <a:r>
              <a:rPr sz="2000" b="1" spc="-155" dirty="0">
                <a:solidFill>
                  <a:srgbClr val="FFFF00"/>
                </a:solidFill>
                <a:latin typeface="Arial"/>
                <a:cs typeface="Arial"/>
              </a:rPr>
              <a:t>(Zeng)</a:t>
            </a:r>
            <a:endParaRPr sz="2000">
              <a:latin typeface="Arial"/>
              <a:cs typeface="Arial"/>
            </a:endParaRPr>
          </a:p>
        </p:txBody>
      </p:sp>
      <p:sp>
        <p:nvSpPr>
          <p:cNvPr id="22" name="object 22"/>
          <p:cNvSpPr/>
          <p:nvPr/>
        </p:nvSpPr>
        <p:spPr>
          <a:xfrm>
            <a:off x="2488692" y="2657856"/>
            <a:ext cx="327659" cy="321563"/>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469893" y="1917193"/>
            <a:ext cx="1770887" cy="931163"/>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4517135" y="1941576"/>
            <a:ext cx="1676400" cy="836676"/>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4517135" y="1941576"/>
            <a:ext cx="1676400" cy="836930"/>
          </a:xfrm>
          <a:custGeom>
            <a:avLst/>
            <a:gdLst/>
            <a:ahLst/>
            <a:cxnLst/>
            <a:rect l="l" t="t" r="r" b="b"/>
            <a:pathLst>
              <a:path w="1676400" h="836930">
                <a:moveTo>
                  <a:pt x="0" y="139446"/>
                </a:moveTo>
                <a:lnTo>
                  <a:pt x="7109" y="95370"/>
                </a:lnTo>
                <a:lnTo>
                  <a:pt x="26905" y="57091"/>
                </a:lnTo>
                <a:lnTo>
                  <a:pt x="57091" y="26905"/>
                </a:lnTo>
                <a:lnTo>
                  <a:pt x="95370" y="7109"/>
                </a:lnTo>
                <a:lnTo>
                  <a:pt x="139446" y="0"/>
                </a:lnTo>
                <a:lnTo>
                  <a:pt x="1536954" y="0"/>
                </a:lnTo>
                <a:lnTo>
                  <a:pt x="1581029" y="7109"/>
                </a:lnTo>
                <a:lnTo>
                  <a:pt x="1619308" y="26905"/>
                </a:lnTo>
                <a:lnTo>
                  <a:pt x="1649494" y="57091"/>
                </a:lnTo>
                <a:lnTo>
                  <a:pt x="1669290" y="95370"/>
                </a:lnTo>
                <a:lnTo>
                  <a:pt x="1676400" y="139446"/>
                </a:lnTo>
                <a:lnTo>
                  <a:pt x="1676400" y="697230"/>
                </a:lnTo>
                <a:lnTo>
                  <a:pt x="1669290" y="741305"/>
                </a:lnTo>
                <a:lnTo>
                  <a:pt x="1649494" y="779584"/>
                </a:lnTo>
                <a:lnTo>
                  <a:pt x="1619308" y="809770"/>
                </a:lnTo>
                <a:lnTo>
                  <a:pt x="1581029" y="829566"/>
                </a:lnTo>
                <a:lnTo>
                  <a:pt x="1536954" y="836676"/>
                </a:lnTo>
                <a:lnTo>
                  <a:pt x="139446" y="836676"/>
                </a:lnTo>
                <a:lnTo>
                  <a:pt x="95370" y="829566"/>
                </a:lnTo>
                <a:lnTo>
                  <a:pt x="57091" y="809770"/>
                </a:lnTo>
                <a:lnTo>
                  <a:pt x="26905" y="779584"/>
                </a:lnTo>
                <a:lnTo>
                  <a:pt x="7109" y="741305"/>
                </a:lnTo>
                <a:lnTo>
                  <a:pt x="0" y="697230"/>
                </a:lnTo>
                <a:lnTo>
                  <a:pt x="0" y="139446"/>
                </a:lnTo>
                <a:close/>
              </a:path>
            </a:pathLst>
          </a:custGeom>
          <a:ln w="9144">
            <a:solidFill>
              <a:srgbClr val="4A7EBB"/>
            </a:solidFill>
          </a:ln>
        </p:spPr>
        <p:txBody>
          <a:bodyPr wrap="square" lIns="0" tIns="0" rIns="0" bIns="0" rtlCol="0"/>
          <a:lstStyle/>
          <a:p>
            <a:endParaRPr/>
          </a:p>
        </p:txBody>
      </p:sp>
      <p:sp>
        <p:nvSpPr>
          <p:cNvPr id="26" name="object 26"/>
          <p:cNvSpPr txBox="1"/>
          <p:nvPr/>
        </p:nvSpPr>
        <p:spPr>
          <a:xfrm>
            <a:off x="4682300" y="2177670"/>
            <a:ext cx="1344295" cy="330835"/>
          </a:xfrm>
          <a:prstGeom prst="rect">
            <a:avLst/>
          </a:prstGeom>
        </p:spPr>
        <p:txBody>
          <a:bodyPr vert="horz" wrap="square" lIns="0" tIns="13335" rIns="0" bIns="0" rtlCol="0">
            <a:spAutoFit/>
          </a:bodyPr>
          <a:lstStyle/>
          <a:p>
            <a:pPr marL="12700">
              <a:spcBef>
                <a:spcPts val="105"/>
              </a:spcBef>
            </a:pPr>
            <a:r>
              <a:rPr sz="2000" b="1" spc="-114" dirty="0">
                <a:solidFill>
                  <a:srgbClr val="FFFF00"/>
                </a:solidFill>
                <a:latin typeface="Arial"/>
                <a:cs typeface="Arial"/>
              </a:rPr>
              <a:t>U19</a:t>
            </a:r>
            <a:r>
              <a:rPr sz="2000" b="1" spc="-185" dirty="0">
                <a:solidFill>
                  <a:srgbClr val="FFFF00"/>
                </a:solidFill>
                <a:latin typeface="Arial"/>
                <a:cs typeface="Arial"/>
              </a:rPr>
              <a:t> </a:t>
            </a:r>
            <a:r>
              <a:rPr sz="2000" b="1" spc="-140" dirty="0">
                <a:solidFill>
                  <a:srgbClr val="FFFF00"/>
                </a:solidFill>
                <a:latin typeface="Arial"/>
                <a:cs typeface="Arial"/>
              </a:rPr>
              <a:t>(Huang)</a:t>
            </a:r>
            <a:endParaRPr sz="2000">
              <a:latin typeface="Arial"/>
              <a:cs typeface="Arial"/>
            </a:endParaRPr>
          </a:p>
        </p:txBody>
      </p:sp>
      <p:sp>
        <p:nvSpPr>
          <p:cNvPr id="27" name="object 27"/>
          <p:cNvSpPr/>
          <p:nvPr/>
        </p:nvSpPr>
        <p:spPr>
          <a:xfrm>
            <a:off x="4419600" y="1953767"/>
            <a:ext cx="327660" cy="323088"/>
          </a:xfrm>
          <a:prstGeom prst="rect">
            <a:avLst/>
          </a:prstGeom>
          <a:blipFill>
            <a:blip r:embed="rId9" cstate="print"/>
            <a:stretch>
              <a:fillRect/>
            </a:stretch>
          </a:blipFill>
        </p:spPr>
        <p:txBody>
          <a:bodyPr wrap="square" lIns="0" tIns="0" rIns="0" bIns="0" rtlCol="0"/>
          <a:lstStyle/>
          <a:p>
            <a:endParaRPr/>
          </a:p>
        </p:txBody>
      </p:sp>
      <p:sp>
        <p:nvSpPr>
          <p:cNvPr id="28" name="object 28"/>
          <p:cNvSpPr/>
          <p:nvPr/>
        </p:nvSpPr>
        <p:spPr>
          <a:xfrm>
            <a:off x="6368797" y="1950720"/>
            <a:ext cx="1653527" cy="992124"/>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6416040" y="1975104"/>
            <a:ext cx="1559052" cy="897636"/>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6416040" y="1975104"/>
            <a:ext cx="1559560" cy="897890"/>
          </a:xfrm>
          <a:custGeom>
            <a:avLst/>
            <a:gdLst/>
            <a:ahLst/>
            <a:cxnLst/>
            <a:rect l="l" t="t" r="r" b="b"/>
            <a:pathLst>
              <a:path w="1559560" h="897889">
                <a:moveTo>
                  <a:pt x="0" y="149605"/>
                </a:moveTo>
                <a:lnTo>
                  <a:pt x="7626" y="102318"/>
                </a:lnTo>
                <a:lnTo>
                  <a:pt x="28864" y="61250"/>
                </a:lnTo>
                <a:lnTo>
                  <a:pt x="61250" y="28864"/>
                </a:lnTo>
                <a:lnTo>
                  <a:pt x="102318" y="7626"/>
                </a:lnTo>
                <a:lnTo>
                  <a:pt x="149606" y="0"/>
                </a:lnTo>
                <a:lnTo>
                  <a:pt x="1409446" y="0"/>
                </a:lnTo>
                <a:lnTo>
                  <a:pt x="1456733" y="7626"/>
                </a:lnTo>
                <a:lnTo>
                  <a:pt x="1497801" y="28864"/>
                </a:lnTo>
                <a:lnTo>
                  <a:pt x="1530187" y="61250"/>
                </a:lnTo>
                <a:lnTo>
                  <a:pt x="1551425" y="102318"/>
                </a:lnTo>
                <a:lnTo>
                  <a:pt x="1559052" y="149605"/>
                </a:lnTo>
                <a:lnTo>
                  <a:pt x="1559052" y="748029"/>
                </a:lnTo>
                <a:lnTo>
                  <a:pt x="1551425" y="795317"/>
                </a:lnTo>
                <a:lnTo>
                  <a:pt x="1530187" y="836385"/>
                </a:lnTo>
                <a:lnTo>
                  <a:pt x="1497801" y="868771"/>
                </a:lnTo>
                <a:lnTo>
                  <a:pt x="1456733" y="890009"/>
                </a:lnTo>
                <a:lnTo>
                  <a:pt x="1409446" y="897635"/>
                </a:lnTo>
                <a:lnTo>
                  <a:pt x="149606" y="897635"/>
                </a:lnTo>
                <a:lnTo>
                  <a:pt x="102318" y="890009"/>
                </a:lnTo>
                <a:lnTo>
                  <a:pt x="61250" y="868771"/>
                </a:lnTo>
                <a:lnTo>
                  <a:pt x="28864" y="836385"/>
                </a:lnTo>
                <a:lnTo>
                  <a:pt x="7626" y="795317"/>
                </a:lnTo>
                <a:lnTo>
                  <a:pt x="0" y="748029"/>
                </a:lnTo>
                <a:lnTo>
                  <a:pt x="0" y="149605"/>
                </a:lnTo>
                <a:close/>
              </a:path>
            </a:pathLst>
          </a:custGeom>
          <a:ln w="9144">
            <a:solidFill>
              <a:srgbClr val="4A7EBB"/>
            </a:solidFill>
          </a:ln>
        </p:spPr>
        <p:txBody>
          <a:bodyPr wrap="square" lIns="0" tIns="0" rIns="0" bIns="0" rtlCol="0"/>
          <a:lstStyle/>
          <a:p>
            <a:endParaRPr/>
          </a:p>
        </p:txBody>
      </p:sp>
      <p:sp>
        <p:nvSpPr>
          <p:cNvPr id="31" name="object 31"/>
          <p:cNvSpPr txBox="1"/>
          <p:nvPr/>
        </p:nvSpPr>
        <p:spPr>
          <a:xfrm>
            <a:off x="6583299" y="2241906"/>
            <a:ext cx="1223645" cy="330835"/>
          </a:xfrm>
          <a:prstGeom prst="rect">
            <a:avLst/>
          </a:prstGeom>
        </p:spPr>
        <p:txBody>
          <a:bodyPr vert="horz" wrap="square" lIns="0" tIns="13335" rIns="0" bIns="0" rtlCol="0">
            <a:spAutoFit/>
          </a:bodyPr>
          <a:lstStyle/>
          <a:p>
            <a:pPr marL="12700">
              <a:spcBef>
                <a:spcPts val="105"/>
              </a:spcBef>
            </a:pPr>
            <a:r>
              <a:rPr sz="2000" b="1" spc="-110" dirty="0">
                <a:solidFill>
                  <a:srgbClr val="FFFF00"/>
                </a:solidFill>
                <a:latin typeface="Arial"/>
                <a:cs typeface="Arial"/>
              </a:rPr>
              <a:t>U19</a:t>
            </a:r>
            <a:r>
              <a:rPr sz="2000" b="1" spc="-190" dirty="0">
                <a:solidFill>
                  <a:srgbClr val="FFFF00"/>
                </a:solidFill>
                <a:latin typeface="Arial"/>
                <a:cs typeface="Arial"/>
              </a:rPr>
              <a:t> </a:t>
            </a:r>
            <a:r>
              <a:rPr sz="2000" b="1" spc="-165" dirty="0">
                <a:solidFill>
                  <a:srgbClr val="FFFF00"/>
                </a:solidFill>
                <a:latin typeface="Arial"/>
                <a:cs typeface="Arial"/>
              </a:rPr>
              <a:t>(Ecker)</a:t>
            </a:r>
            <a:endParaRPr sz="2000">
              <a:latin typeface="Arial"/>
              <a:cs typeface="Arial"/>
            </a:endParaRPr>
          </a:p>
        </p:txBody>
      </p:sp>
      <p:sp>
        <p:nvSpPr>
          <p:cNvPr id="32" name="object 32"/>
          <p:cNvSpPr/>
          <p:nvPr/>
        </p:nvSpPr>
        <p:spPr>
          <a:xfrm>
            <a:off x="7883652" y="2002536"/>
            <a:ext cx="327660" cy="321563"/>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2769108" y="3115056"/>
            <a:ext cx="1118616" cy="850391"/>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2816352" y="3139439"/>
            <a:ext cx="1024128" cy="75590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2816353" y="3139440"/>
            <a:ext cx="1024255" cy="756285"/>
          </a:xfrm>
          <a:custGeom>
            <a:avLst/>
            <a:gdLst/>
            <a:ahLst/>
            <a:cxnLst/>
            <a:rect l="l" t="t" r="r" b="b"/>
            <a:pathLst>
              <a:path w="1024255" h="756285">
                <a:moveTo>
                  <a:pt x="0" y="125984"/>
                </a:moveTo>
                <a:lnTo>
                  <a:pt x="9899" y="76943"/>
                </a:lnTo>
                <a:lnTo>
                  <a:pt x="36898" y="36898"/>
                </a:lnTo>
                <a:lnTo>
                  <a:pt x="76943" y="9899"/>
                </a:lnTo>
                <a:lnTo>
                  <a:pt x="125984" y="0"/>
                </a:lnTo>
                <a:lnTo>
                  <a:pt x="898144" y="0"/>
                </a:lnTo>
                <a:lnTo>
                  <a:pt x="947184" y="9899"/>
                </a:lnTo>
                <a:lnTo>
                  <a:pt x="987229" y="36898"/>
                </a:lnTo>
                <a:lnTo>
                  <a:pt x="1014228" y="76943"/>
                </a:lnTo>
                <a:lnTo>
                  <a:pt x="1024128" y="125984"/>
                </a:lnTo>
                <a:lnTo>
                  <a:pt x="1024128" y="629920"/>
                </a:lnTo>
                <a:lnTo>
                  <a:pt x="1014228" y="678955"/>
                </a:lnTo>
                <a:lnTo>
                  <a:pt x="987229" y="719000"/>
                </a:lnTo>
                <a:lnTo>
                  <a:pt x="947184" y="746002"/>
                </a:lnTo>
                <a:lnTo>
                  <a:pt x="898144" y="755904"/>
                </a:lnTo>
                <a:lnTo>
                  <a:pt x="125984" y="755904"/>
                </a:lnTo>
                <a:lnTo>
                  <a:pt x="76943" y="746002"/>
                </a:lnTo>
                <a:lnTo>
                  <a:pt x="36898" y="719000"/>
                </a:lnTo>
                <a:lnTo>
                  <a:pt x="9899" y="678955"/>
                </a:lnTo>
                <a:lnTo>
                  <a:pt x="0" y="629920"/>
                </a:lnTo>
                <a:lnTo>
                  <a:pt x="0" y="125984"/>
                </a:lnTo>
                <a:close/>
              </a:path>
            </a:pathLst>
          </a:custGeom>
          <a:ln w="9144">
            <a:solidFill>
              <a:srgbClr val="4A7EBB"/>
            </a:solidFill>
          </a:ln>
        </p:spPr>
        <p:txBody>
          <a:bodyPr wrap="square" lIns="0" tIns="0" rIns="0" bIns="0" rtlCol="0"/>
          <a:lstStyle/>
          <a:p>
            <a:endParaRPr/>
          </a:p>
        </p:txBody>
      </p:sp>
      <p:sp>
        <p:nvSpPr>
          <p:cNvPr id="36" name="object 36"/>
          <p:cNvSpPr txBox="1"/>
          <p:nvPr/>
        </p:nvSpPr>
        <p:spPr>
          <a:xfrm>
            <a:off x="3067939" y="3248266"/>
            <a:ext cx="520065" cy="513080"/>
          </a:xfrm>
          <a:prstGeom prst="rect">
            <a:avLst/>
          </a:prstGeom>
        </p:spPr>
        <p:txBody>
          <a:bodyPr vert="horz" wrap="square" lIns="0" tIns="12065" rIns="0" bIns="0" rtlCol="0">
            <a:spAutoFit/>
          </a:bodyPr>
          <a:lstStyle/>
          <a:p>
            <a:pPr marL="91440" marR="5080" indent="-79375">
              <a:spcBef>
                <a:spcPts val="95"/>
              </a:spcBef>
            </a:pPr>
            <a:r>
              <a:rPr sz="1600" b="1" spc="-170" dirty="0">
                <a:solidFill>
                  <a:srgbClr val="FFFF00"/>
                </a:solidFill>
                <a:latin typeface="Arial"/>
                <a:cs typeface="Arial"/>
              </a:rPr>
              <a:t>O</a:t>
            </a:r>
            <a:r>
              <a:rPr sz="1600" b="1" spc="-270" dirty="0">
                <a:solidFill>
                  <a:srgbClr val="FFFF00"/>
                </a:solidFill>
                <a:latin typeface="Arial"/>
                <a:cs typeface="Arial"/>
              </a:rPr>
              <a:t>s</a:t>
            </a:r>
            <a:r>
              <a:rPr sz="1600" b="1" spc="-10" dirty="0">
                <a:solidFill>
                  <a:srgbClr val="FFFF00"/>
                </a:solidFill>
                <a:latin typeface="Arial"/>
                <a:cs typeface="Arial"/>
              </a:rPr>
              <a:t>t</a:t>
            </a:r>
            <a:r>
              <a:rPr sz="1600" b="1" spc="-90" dirty="0">
                <a:solidFill>
                  <a:srgbClr val="FFFF00"/>
                </a:solidFill>
                <a:latin typeface="Arial"/>
                <a:cs typeface="Arial"/>
              </a:rPr>
              <a:t>e</a:t>
            </a:r>
            <a:r>
              <a:rPr sz="1600" b="1" spc="-80" dirty="0">
                <a:solidFill>
                  <a:srgbClr val="FFFF00"/>
                </a:solidFill>
                <a:latin typeface="Arial"/>
                <a:cs typeface="Arial"/>
              </a:rPr>
              <a:t>n  </a:t>
            </a:r>
            <a:r>
              <a:rPr sz="1600" b="1" spc="-100" dirty="0">
                <a:solidFill>
                  <a:srgbClr val="FFFF00"/>
                </a:solidFill>
                <a:latin typeface="Arial"/>
                <a:cs typeface="Arial"/>
              </a:rPr>
              <a:t>U01</a:t>
            </a:r>
            <a:endParaRPr sz="1600">
              <a:latin typeface="Arial"/>
              <a:cs typeface="Arial"/>
            </a:endParaRPr>
          </a:p>
        </p:txBody>
      </p:sp>
      <p:sp>
        <p:nvSpPr>
          <p:cNvPr id="37" name="object 37"/>
          <p:cNvSpPr/>
          <p:nvPr/>
        </p:nvSpPr>
        <p:spPr>
          <a:xfrm>
            <a:off x="3709416" y="3570733"/>
            <a:ext cx="327660" cy="323087"/>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2138172" y="4076713"/>
            <a:ext cx="1118616" cy="848855"/>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2185416" y="4101084"/>
            <a:ext cx="1024128" cy="754380"/>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2185417" y="4101084"/>
            <a:ext cx="1024255" cy="754380"/>
          </a:xfrm>
          <a:custGeom>
            <a:avLst/>
            <a:gdLst/>
            <a:ahLst/>
            <a:cxnLst/>
            <a:rect l="l" t="t" r="r" b="b"/>
            <a:pathLst>
              <a:path w="1024255" h="754379">
                <a:moveTo>
                  <a:pt x="0" y="125730"/>
                </a:moveTo>
                <a:lnTo>
                  <a:pt x="9879" y="76788"/>
                </a:lnTo>
                <a:lnTo>
                  <a:pt x="36823" y="36823"/>
                </a:lnTo>
                <a:lnTo>
                  <a:pt x="76788" y="9879"/>
                </a:lnTo>
                <a:lnTo>
                  <a:pt x="125730" y="0"/>
                </a:lnTo>
                <a:lnTo>
                  <a:pt x="898397" y="0"/>
                </a:lnTo>
                <a:lnTo>
                  <a:pt x="947339" y="9879"/>
                </a:lnTo>
                <a:lnTo>
                  <a:pt x="987304" y="36823"/>
                </a:lnTo>
                <a:lnTo>
                  <a:pt x="1014248" y="76788"/>
                </a:lnTo>
                <a:lnTo>
                  <a:pt x="1024128" y="125730"/>
                </a:lnTo>
                <a:lnTo>
                  <a:pt x="1024128" y="628650"/>
                </a:lnTo>
                <a:lnTo>
                  <a:pt x="1014248" y="677586"/>
                </a:lnTo>
                <a:lnTo>
                  <a:pt x="987304" y="717551"/>
                </a:lnTo>
                <a:lnTo>
                  <a:pt x="947339" y="744498"/>
                </a:lnTo>
                <a:lnTo>
                  <a:pt x="898397" y="754380"/>
                </a:lnTo>
                <a:lnTo>
                  <a:pt x="125730" y="754380"/>
                </a:lnTo>
                <a:lnTo>
                  <a:pt x="76788" y="744498"/>
                </a:lnTo>
                <a:lnTo>
                  <a:pt x="36823" y="717551"/>
                </a:lnTo>
                <a:lnTo>
                  <a:pt x="9879" y="677586"/>
                </a:lnTo>
                <a:lnTo>
                  <a:pt x="0" y="628650"/>
                </a:lnTo>
                <a:lnTo>
                  <a:pt x="0" y="125730"/>
                </a:lnTo>
                <a:close/>
              </a:path>
            </a:pathLst>
          </a:custGeom>
          <a:ln w="9144">
            <a:solidFill>
              <a:srgbClr val="4A7EBB"/>
            </a:solidFill>
          </a:ln>
        </p:spPr>
        <p:txBody>
          <a:bodyPr wrap="square" lIns="0" tIns="0" rIns="0" bIns="0" rtlCol="0"/>
          <a:lstStyle/>
          <a:p>
            <a:endParaRPr/>
          </a:p>
        </p:txBody>
      </p:sp>
      <p:sp>
        <p:nvSpPr>
          <p:cNvPr id="41" name="object 41"/>
          <p:cNvSpPr txBox="1"/>
          <p:nvPr/>
        </p:nvSpPr>
        <p:spPr>
          <a:xfrm>
            <a:off x="2462636" y="4209466"/>
            <a:ext cx="467359" cy="750847"/>
          </a:xfrm>
          <a:prstGeom prst="rect">
            <a:avLst/>
          </a:prstGeom>
        </p:spPr>
        <p:txBody>
          <a:bodyPr vert="horz" wrap="square" lIns="0" tIns="12065" rIns="0" bIns="0" rtlCol="0">
            <a:spAutoFit/>
          </a:bodyPr>
          <a:lstStyle/>
          <a:p>
            <a:pPr marL="65405" marR="5080" indent="-53340">
              <a:spcBef>
                <a:spcPts val="95"/>
              </a:spcBef>
            </a:pPr>
            <a:r>
              <a:rPr sz="1600" b="1" spc="-150" dirty="0">
                <a:solidFill>
                  <a:srgbClr val="FFFF00"/>
                </a:solidFill>
                <a:latin typeface="Arial"/>
                <a:cs typeface="Arial"/>
              </a:rPr>
              <a:t>D</a:t>
            </a:r>
            <a:r>
              <a:rPr sz="1600" b="1" spc="-114" dirty="0">
                <a:solidFill>
                  <a:srgbClr val="FFFF00"/>
                </a:solidFill>
                <a:latin typeface="Arial"/>
                <a:cs typeface="Arial"/>
              </a:rPr>
              <a:t>o</a:t>
            </a:r>
            <a:r>
              <a:rPr sz="1600" b="1" spc="-130" dirty="0">
                <a:solidFill>
                  <a:srgbClr val="FFFF00"/>
                </a:solidFill>
                <a:latin typeface="Arial"/>
                <a:cs typeface="Arial"/>
              </a:rPr>
              <a:t>ng  </a:t>
            </a:r>
            <a:r>
              <a:rPr sz="1600" b="1" spc="-100" dirty="0">
                <a:solidFill>
                  <a:srgbClr val="FFFF00"/>
                </a:solidFill>
                <a:latin typeface="Arial"/>
                <a:cs typeface="Arial"/>
              </a:rPr>
              <a:t>U01</a:t>
            </a:r>
            <a:endParaRPr sz="1600">
              <a:latin typeface="Arial"/>
              <a:cs typeface="Arial"/>
            </a:endParaRPr>
          </a:p>
        </p:txBody>
      </p:sp>
      <p:sp>
        <p:nvSpPr>
          <p:cNvPr id="42" name="object 42"/>
          <p:cNvSpPr/>
          <p:nvPr/>
        </p:nvSpPr>
        <p:spPr>
          <a:xfrm>
            <a:off x="3057145" y="4009644"/>
            <a:ext cx="327659" cy="323088"/>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4195573" y="3974591"/>
            <a:ext cx="1118615" cy="848868"/>
          </a:xfrm>
          <a:prstGeom prst="rect">
            <a:avLst/>
          </a:prstGeom>
          <a:blipFill>
            <a:blip r:embed="rId18" cstate="print"/>
            <a:stretch>
              <a:fillRect/>
            </a:stretch>
          </a:blipFill>
        </p:spPr>
        <p:txBody>
          <a:bodyPr wrap="square" lIns="0" tIns="0" rIns="0" bIns="0" rtlCol="0"/>
          <a:lstStyle/>
          <a:p>
            <a:endParaRPr/>
          </a:p>
        </p:txBody>
      </p:sp>
      <p:sp>
        <p:nvSpPr>
          <p:cNvPr id="44" name="object 44"/>
          <p:cNvSpPr/>
          <p:nvPr/>
        </p:nvSpPr>
        <p:spPr>
          <a:xfrm>
            <a:off x="4273295" y="4709693"/>
            <a:ext cx="961644" cy="97002"/>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4242817" y="3998976"/>
            <a:ext cx="1024255" cy="754380"/>
          </a:xfrm>
          <a:custGeom>
            <a:avLst/>
            <a:gdLst/>
            <a:ahLst/>
            <a:cxnLst/>
            <a:rect l="l" t="t" r="r" b="b"/>
            <a:pathLst>
              <a:path w="1024254" h="754379">
                <a:moveTo>
                  <a:pt x="898397" y="0"/>
                </a:moveTo>
                <a:lnTo>
                  <a:pt x="125730" y="0"/>
                </a:lnTo>
                <a:lnTo>
                  <a:pt x="76788" y="9879"/>
                </a:lnTo>
                <a:lnTo>
                  <a:pt x="36823" y="36823"/>
                </a:lnTo>
                <a:lnTo>
                  <a:pt x="9879" y="76788"/>
                </a:lnTo>
                <a:lnTo>
                  <a:pt x="0" y="125730"/>
                </a:lnTo>
                <a:lnTo>
                  <a:pt x="0" y="628650"/>
                </a:lnTo>
                <a:lnTo>
                  <a:pt x="9879" y="677586"/>
                </a:lnTo>
                <a:lnTo>
                  <a:pt x="36823" y="717551"/>
                </a:lnTo>
                <a:lnTo>
                  <a:pt x="76788" y="744498"/>
                </a:lnTo>
                <a:lnTo>
                  <a:pt x="125730" y="754380"/>
                </a:lnTo>
                <a:lnTo>
                  <a:pt x="898397" y="754380"/>
                </a:lnTo>
                <a:lnTo>
                  <a:pt x="947339" y="744498"/>
                </a:lnTo>
                <a:lnTo>
                  <a:pt x="987304" y="717551"/>
                </a:lnTo>
                <a:lnTo>
                  <a:pt x="1014248" y="677586"/>
                </a:lnTo>
                <a:lnTo>
                  <a:pt x="1024128" y="628650"/>
                </a:lnTo>
                <a:lnTo>
                  <a:pt x="1024128" y="125730"/>
                </a:lnTo>
                <a:lnTo>
                  <a:pt x="1014248" y="76788"/>
                </a:lnTo>
                <a:lnTo>
                  <a:pt x="987304" y="36823"/>
                </a:lnTo>
                <a:lnTo>
                  <a:pt x="947339" y="9879"/>
                </a:lnTo>
                <a:lnTo>
                  <a:pt x="898397" y="0"/>
                </a:lnTo>
                <a:close/>
              </a:path>
            </a:pathLst>
          </a:custGeom>
          <a:solidFill>
            <a:srgbClr val="C6D9F1"/>
          </a:solidFill>
        </p:spPr>
        <p:txBody>
          <a:bodyPr wrap="square" lIns="0" tIns="0" rIns="0" bIns="0" rtlCol="0"/>
          <a:lstStyle/>
          <a:p>
            <a:endParaRPr/>
          </a:p>
        </p:txBody>
      </p:sp>
      <p:sp>
        <p:nvSpPr>
          <p:cNvPr id="46" name="object 46"/>
          <p:cNvSpPr/>
          <p:nvPr/>
        </p:nvSpPr>
        <p:spPr>
          <a:xfrm>
            <a:off x="4242817" y="3998976"/>
            <a:ext cx="1024255" cy="754380"/>
          </a:xfrm>
          <a:custGeom>
            <a:avLst/>
            <a:gdLst/>
            <a:ahLst/>
            <a:cxnLst/>
            <a:rect l="l" t="t" r="r" b="b"/>
            <a:pathLst>
              <a:path w="1024254" h="754379">
                <a:moveTo>
                  <a:pt x="0" y="125730"/>
                </a:moveTo>
                <a:lnTo>
                  <a:pt x="9879" y="76788"/>
                </a:lnTo>
                <a:lnTo>
                  <a:pt x="36823" y="36823"/>
                </a:lnTo>
                <a:lnTo>
                  <a:pt x="76788" y="9879"/>
                </a:lnTo>
                <a:lnTo>
                  <a:pt x="125730" y="0"/>
                </a:lnTo>
                <a:lnTo>
                  <a:pt x="898397" y="0"/>
                </a:lnTo>
                <a:lnTo>
                  <a:pt x="947339" y="9879"/>
                </a:lnTo>
                <a:lnTo>
                  <a:pt x="987304" y="36823"/>
                </a:lnTo>
                <a:lnTo>
                  <a:pt x="1014248" y="76788"/>
                </a:lnTo>
                <a:lnTo>
                  <a:pt x="1024128" y="125730"/>
                </a:lnTo>
                <a:lnTo>
                  <a:pt x="1024128" y="628650"/>
                </a:lnTo>
                <a:lnTo>
                  <a:pt x="1014248" y="677586"/>
                </a:lnTo>
                <a:lnTo>
                  <a:pt x="987304" y="717551"/>
                </a:lnTo>
                <a:lnTo>
                  <a:pt x="947339" y="744498"/>
                </a:lnTo>
                <a:lnTo>
                  <a:pt x="898397" y="754380"/>
                </a:lnTo>
                <a:lnTo>
                  <a:pt x="125730" y="754380"/>
                </a:lnTo>
                <a:lnTo>
                  <a:pt x="76788" y="744498"/>
                </a:lnTo>
                <a:lnTo>
                  <a:pt x="36823" y="717551"/>
                </a:lnTo>
                <a:lnTo>
                  <a:pt x="9879" y="677586"/>
                </a:lnTo>
                <a:lnTo>
                  <a:pt x="0" y="628650"/>
                </a:lnTo>
                <a:lnTo>
                  <a:pt x="0" y="125730"/>
                </a:lnTo>
                <a:close/>
              </a:path>
            </a:pathLst>
          </a:custGeom>
          <a:ln w="9144">
            <a:solidFill>
              <a:srgbClr val="4A7EBB"/>
            </a:solidFill>
          </a:ln>
        </p:spPr>
        <p:txBody>
          <a:bodyPr wrap="square" lIns="0" tIns="0" rIns="0" bIns="0" rtlCol="0"/>
          <a:lstStyle/>
          <a:p>
            <a:endParaRPr/>
          </a:p>
        </p:txBody>
      </p:sp>
      <p:sp>
        <p:nvSpPr>
          <p:cNvPr id="47" name="object 47"/>
          <p:cNvSpPr txBox="1"/>
          <p:nvPr/>
        </p:nvSpPr>
        <p:spPr>
          <a:xfrm>
            <a:off x="4425532" y="4107294"/>
            <a:ext cx="657860" cy="513080"/>
          </a:xfrm>
          <a:prstGeom prst="rect">
            <a:avLst/>
          </a:prstGeom>
        </p:spPr>
        <p:txBody>
          <a:bodyPr vert="horz" wrap="square" lIns="0" tIns="12065" rIns="0" bIns="0" rtlCol="0">
            <a:spAutoFit/>
          </a:bodyPr>
          <a:lstStyle/>
          <a:p>
            <a:pPr marL="12700" marR="5080" indent="116839">
              <a:spcBef>
                <a:spcPts val="95"/>
              </a:spcBef>
            </a:pPr>
            <a:r>
              <a:rPr sz="1600" b="1" spc="-90" dirty="0">
                <a:solidFill>
                  <a:srgbClr val="3E3E3E"/>
                </a:solidFill>
                <a:latin typeface="Arial"/>
                <a:cs typeface="Arial"/>
              </a:rPr>
              <a:t>Data  </a:t>
            </a:r>
            <a:r>
              <a:rPr sz="1600" b="1" spc="-160" dirty="0">
                <a:solidFill>
                  <a:srgbClr val="3E3E3E"/>
                </a:solidFill>
                <a:latin typeface="Arial"/>
                <a:cs typeface="Arial"/>
              </a:rPr>
              <a:t>A</a:t>
            </a:r>
            <a:r>
              <a:rPr sz="1600" b="1" spc="-120" dirty="0">
                <a:solidFill>
                  <a:srgbClr val="3E3E3E"/>
                </a:solidFill>
                <a:latin typeface="Arial"/>
                <a:cs typeface="Arial"/>
              </a:rPr>
              <a:t>r</a:t>
            </a:r>
            <a:r>
              <a:rPr sz="1600" b="1" spc="-165" dirty="0">
                <a:solidFill>
                  <a:srgbClr val="3E3E3E"/>
                </a:solidFill>
                <a:latin typeface="Arial"/>
                <a:cs typeface="Arial"/>
              </a:rPr>
              <a:t>c</a:t>
            </a:r>
            <a:r>
              <a:rPr sz="1600" b="1" spc="-190" dirty="0">
                <a:solidFill>
                  <a:srgbClr val="3E3E3E"/>
                </a:solidFill>
                <a:latin typeface="Arial"/>
                <a:cs typeface="Arial"/>
              </a:rPr>
              <a:t>h</a:t>
            </a:r>
            <a:r>
              <a:rPr sz="1600" b="1" spc="-55" dirty="0">
                <a:solidFill>
                  <a:srgbClr val="3E3E3E"/>
                </a:solidFill>
                <a:latin typeface="Arial"/>
                <a:cs typeface="Arial"/>
              </a:rPr>
              <a:t>i</a:t>
            </a:r>
            <a:r>
              <a:rPr sz="1600" b="1" spc="-150" dirty="0">
                <a:solidFill>
                  <a:srgbClr val="3E3E3E"/>
                </a:solidFill>
                <a:latin typeface="Arial"/>
                <a:cs typeface="Arial"/>
              </a:rPr>
              <a:t>v</a:t>
            </a:r>
            <a:r>
              <a:rPr sz="1600" b="1" spc="-90" dirty="0">
                <a:solidFill>
                  <a:srgbClr val="3E3E3E"/>
                </a:solidFill>
                <a:latin typeface="Arial"/>
                <a:cs typeface="Arial"/>
              </a:rPr>
              <a:t>e</a:t>
            </a:r>
            <a:endParaRPr sz="1600">
              <a:latin typeface="Arial"/>
              <a:cs typeface="Arial"/>
            </a:endParaRPr>
          </a:p>
        </p:txBody>
      </p:sp>
      <p:sp>
        <p:nvSpPr>
          <p:cNvPr id="48" name="object 48"/>
          <p:cNvSpPr/>
          <p:nvPr/>
        </p:nvSpPr>
        <p:spPr>
          <a:xfrm>
            <a:off x="5500116" y="3988308"/>
            <a:ext cx="1118603" cy="848868"/>
          </a:xfrm>
          <a:prstGeom prst="rect">
            <a:avLst/>
          </a:prstGeom>
          <a:blipFill>
            <a:blip r:embed="rId18" cstate="print"/>
            <a:stretch>
              <a:fillRect/>
            </a:stretch>
          </a:blipFill>
        </p:spPr>
        <p:txBody>
          <a:bodyPr wrap="square" lIns="0" tIns="0" rIns="0" bIns="0" rtlCol="0"/>
          <a:lstStyle/>
          <a:p>
            <a:endParaRPr/>
          </a:p>
        </p:txBody>
      </p:sp>
      <p:sp>
        <p:nvSpPr>
          <p:cNvPr id="49" name="object 49"/>
          <p:cNvSpPr/>
          <p:nvPr/>
        </p:nvSpPr>
        <p:spPr>
          <a:xfrm>
            <a:off x="5579365" y="4723423"/>
            <a:ext cx="961643" cy="98513"/>
          </a:xfrm>
          <a:prstGeom prst="rect">
            <a:avLst/>
          </a:prstGeom>
          <a:blipFill>
            <a:blip r:embed="rId19" cstate="print"/>
            <a:stretch>
              <a:fillRect/>
            </a:stretch>
          </a:blipFill>
        </p:spPr>
        <p:txBody>
          <a:bodyPr wrap="square" lIns="0" tIns="0" rIns="0" bIns="0" rtlCol="0"/>
          <a:lstStyle/>
          <a:p>
            <a:endParaRPr/>
          </a:p>
        </p:txBody>
      </p:sp>
      <p:sp>
        <p:nvSpPr>
          <p:cNvPr id="50" name="object 50"/>
          <p:cNvSpPr/>
          <p:nvPr/>
        </p:nvSpPr>
        <p:spPr>
          <a:xfrm>
            <a:off x="5547360" y="4012691"/>
            <a:ext cx="1024255" cy="754380"/>
          </a:xfrm>
          <a:custGeom>
            <a:avLst/>
            <a:gdLst/>
            <a:ahLst/>
            <a:cxnLst/>
            <a:rect l="l" t="t" r="r" b="b"/>
            <a:pathLst>
              <a:path w="1024254" h="754379">
                <a:moveTo>
                  <a:pt x="898397" y="0"/>
                </a:moveTo>
                <a:lnTo>
                  <a:pt x="125730" y="0"/>
                </a:lnTo>
                <a:lnTo>
                  <a:pt x="76788" y="9879"/>
                </a:lnTo>
                <a:lnTo>
                  <a:pt x="36823" y="36823"/>
                </a:lnTo>
                <a:lnTo>
                  <a:pt x="9879" y="76788"/>
                </a:lnTo>
                <a:lnTo>
                  <a:pt x="0" y="125729"/>
                </a:lnTo>
                <a:lnTo>
                  <a:pt x="0" y="628649"/>
                </a:lnTo>
                <a:lnTo>
                  <a:pt x="9879" y="677586"/>
                </a:lnTo>
                <a:lnTo>
                  <a:pt x="36823" y="717551"/>
                </a:lnTo>
                <a:lnTo>
                  <a:pt x="76788" y="744498"/>
                </a:lnTo>
                <a:lnTo>
                  <a:pt x="125730" y="754379"/>
                </a:lnTo>
                <a:lnTo>
                  <a:pt x="898397" y="754379"/>
                </a:lnTo>
                <a:lnTo>
                  <a:pt x="947339" y="744498"/>
                </a:lnTo>
                <a:lnTo>
                  <a:pt x="987304" y="717551"/>
                </a:lnTo>
                <a:lnTo>
                  <a:pt x="1014248" y="677586"/>
                </a:lnTo>
                <a:lnTo>
                  <a:pt x="1024128" y="628649"/>
                </a:lnTo>
                <a:lnTo>
                  <a:pt x="1024128" y="125729"/>
                </a:lnTo>
                <a:lnTo>
                  <a:pt x="1014248" y="76788"/>
                </a:lnTo>
                <a:lnTo>
                  <a:pt x="987304" y="36823"/>
                </a:lnTo>
                <a:lnTo>
                  <a:pt x="947339" y="9879"/>
                </a:lnTo>
                <a:lnTo>
                  <a:pt x="898397" y="0"/>
                </a:lnTo>
                <a:close/>
              </a:path>
            </a:pathLst>
          </a:custGeom>
          <a:solidFill>
            <a:srgbClr val="C6D9F1"/>
          </a:solidFill>
        </p:spPr>
        <p:txBody>
          <a:bodyPr wrap="square" lIns="0" tIns="0" rIns="0" bIns="0" rtlCol="0"/>
          <a:lstStyle/>
          <a:p>
            <a:endParaRPr/>
          </a:p>
        </p:txBody>
      </p:sp>
      <p:sp>
        <p:nvSpPr>
          <p:cNvPr id="51" name="object 51"/>
          <p:cNvSpPr/>
          <p:nvPr/>
        </p:nvSpPr>
        <p:spPr>
          <a:xfrm>
            <a:off x="5547360" y="4012691"/>
            <a:ext cx="1024255" cy="754380"/>
          </a:xfrm>
          <a:custGeom>
            <a:avLst/>
            <a:gdLst/>
            <a:ahLst/>
            <a:cxnLst/>
            <a:rect l="l" t="t" r="r" b="b"/>
            <a:pathLst>
              <a:path w="1024254" h="754379">
                <a:moveTo>
                  <a:pt x="0" y="125729"/>
                </a:moveTo>
                <a:lnTo>
                  <a:pt x="9879" y="76788"/>
                </a:lnTo>
                <a:lnTo>
                  <a:pt x="36823" y="36823"/>
                </a:lnTo>
                <a:lnTo>
                  <a:pt x="76788" y="9879"/>
                </a:lnTo>
                <a:lnTo>
                  <a:pt x="125730" y="0"/>
                </a:lnTo>
                <a:lnTo>
                  <a:pt x="898397" y="0"/>
                </a:lnTo>
                <a:lnTo>
                  <a:pt x="947339" y="9879"/>
                </a:lnTo>
                <a:lnTo>
                  <a:pt x="987304" y="36823"/>
                </a:lnTo>
                <a:lnTo>
                  <a:pt x="1014248" y="76788"/>
                </a:lnTo>
                <a:lnTo>
                  <a:pt x="1024128" y="125729"/>
                </a:lnTo>
                <a:lnTo>
                  <a:pt x="1024128" y="628649"/>
                </a:lnTo>
                <a:lnTo>
                  <a:pt x="1014248" y="677586"/>
                </a:lnTo>
                <a:lnTo>
                  <a:pt x="987304" y="717551"/>
                </a:lnTo>
                <a:lnTo>
                  <a:pt x="947339" y="744498"/>
                </a:lnTo>
                <a:lnTo>
                  <a:pt x="898397" y="754379"/>
                </a:lnTo>
                <a:lnTo>
                  <a:pt x="125730" y="754379"/>
                </a:lnTo>
                <a:lnTo>
                  <a:pt x="76788" y="744498"/>
                </a:lnTo>
                <a:lnTo>
                  <a:pt x="36823" y="717551"/>
                </a:lnTo>
                <a:lnTo>
                  <a:pt x="9879" y="677586"/>
                </a:lnTo>
                <a:lnTo>
                  <a:pt x="0" y="628649"/>
                </a:lnTo>
                <a:lnTo>
                  <a:pt x="0" y="125729"/>
                </a:lnTo>
                <a:close/>
              </a:path>
            </a:pathLst>
          </a:custGeom>
          <a:ln w="9144">
            <a:solidFill>
              <a:srgbClr val="4A7EBB"/>
            </a:solidFill>
          </a:ln>
        </p:spPr>
        <p:txBody>
          <a:bodyPr wrap="square" lIns="0" tIns="0" rIns="0" bIns="0" rtlCol="0"/>
          <a:lstStyle/>
          <a:p>
            <a:endParaRPr/>
          </a:p>
        </p:txBody>
      </p:sp>
      <p:sp>
        <p:nvSpPr>
          <p:cNvPr id="52" name="object 52"/>
          <p:cNvSpPr txBox="1"/>
          <p:nvPr/>
        </p:nvSpPr>
        <p:spPr>
          <a:xfrm>
            <a:off x="5730597" y="4121150"/>
            <a:ext cx="657860" cy="513080"/>
          </a:xfrm>
          <a:prstGeom prst="rect">
            <a:avLst/>
          </a:prstGeom>
        </p:spPr>
        <p:txBody>
          <a:bodyPr vert="horz" wrap="square" lIns="0" tIns="12065" rIns="0" bIns="0" rtlCol="0">
            <a:spAutoFit/>
          </a:bodyPr>
          <a:lstStyle/>
          <a:p>
            <a:pPr marL="12700" marR="5080" indent="116839">
              <a:spcBef>
                <a:spcPts val="95"/>
              </a:spcBef>
            </a:pPr>
            <a:r>
              <a:rPr sz="1600" b="1" spc="-90" dirty="0">
                <a:solidFill>
                  <a:srgbClr val="3E3E3E"/>
                </a:solidFill>
                <a:latin typeface="Arial"/>
                <a:cs typeface="Arial"/>
              </a:rPr>
              <a:t>Data  </a:t>
            </a:r>
            <a:r>
              <a:rPr sz="1600" b="1" spc="-160" dirty="0">
                <a:solidFill>
                  <a:srgbClr val="3E3E3E"/>
                </a:solidFill>
                <a:latin typeface="Arial"/>
                <a:cs typeface="Arial"/>
              </a:rPr>
              <a:t>A</a:t>
            </a:r>
            <a:r>
              <a:rPr sz="1600" b="1" spc="-120" dirty="0">
                <a:solidFill>
                  <a:srgbClr val="3E3E3E"/>
                </a:solidFill>
                <a:latin typeface="Arial"/>
                <a:cs typeface="Arial"/>
              </a:rPr>
              <a:t>r</a:t>
            </a:r>
            <a:r>
              <a:rPr sz="1600" b="1" spc="-165" dirty="0">
                <a:solidFill>
                  <a:srgbClr val="3E3E3E"/>
                </a:solidFill>
                <a:latin typeface="Arial"/>
                <a:cs typeface="Arial"/>
              </a:rPr>
              <a:t>c</a:t>
            </a:r>
            <a:r>
              <a:rPr sz="1600" b="1" spc="-190" dirty="0">
                <a:solidFill>
                  <a:srgbClr val="3E3E3E"/>
                </a:solidFill>
                <a:latin typeface="Arial"/>
                <a:cs typeface="Arial"/>
              </a:rPr>
              <a:t>h</a:t>
            </a:r>
            <a:r>
              <a:rPr sz="1600" b="1" spc="-55" dirty="0">
                <a:solidFill>
                  <a:srgbClr val="3E3E3E"/>
                </a:solidFill>
                <a:latin typeface="Arial"/>
                <a:cs typeface="Arial"/>
              </a:rPr>
              <a:t>i</a:t>
            </a:r>
            <a:r>
              <a:rPr sz="1600" b="1" spc="-150" dirty="0">
                <a:solidFill>
                  <a:srgbClr val="3E3E3E"/>
                </a:solidFill>
                <a:latin typeface="Arial"/>
                <a:cs typeface="Arial"/>
              </a:rPr>
              <a:t>v</a:t>
            </a:r>
            <a:r>
              <a:rPr sz="1600" b="1" spc="-90" dirty="0">
                <a:solidFill>
                  <a:srgbClr val="3E3E3E"/>
                </a:solidFill>
                <a:latin typeface="Arial"/>
                <a:cs typeface="Arial"/>
              </a:rPr>
              <a:t>e</a:t>
            </a:r>
            <a:endParaRPr sz="1600">
              <a:latin typeface="Arial"/>
              <a:cs typeface="Arial"/>
            </a:endParaRPr>
          </a:p>
        </p:txBody>
      </p:sp>
      <p:sp>
        <p:nvSpPr>
          <p:cNvPr id="53" name="object 53"/>
          <p:cNvSpPr txBox="1"/>
          <p:nvPr/>
        </p:nvSpPr>
        <p:spPr>
          <a:xfrm>
            <a:off x="4262628" y="5239512"/>
            <a:ext cx="2211705" cy="307777"/>
          </a:xfrm>
          <a:prstGeom prst="rect">
            <a:avLst/>
          </a:prstGeom>
          <a:ln w="9144">
            <a:solidFill>
              <a:srgbClr val="000000"/>
            </a:solidFill>
          </a:ln>
        </p:spPr>
        <p:txBody>
          <a:bodyPr vert="horz" wrap="square" lIns="0" tIns="30480" rIns="0" bIns="0" rtlCol="0">
            <a:spAutoFit/>
          </a:bodyPr>
          <a:lstStyle/>
          <a:p>
            <a:pPr marL="91440">
              <a:spcBef>
                <a:spcPts val="240"/>
              </a:spcBef>
            </a:pPr>
            <a:r>
              <a:rPr b="1" spc="-175" dirty="0">
                <a:latin typeface="Arial"/>
                <a:cs typeface="Arial"/>
              </a:rPr>
              <a:t>Research</a:t>
            </a:r>
            <a:r>
              <a:rPr b="1" spc="-114" dirty="0">
                <a:latin typeface="Arial"/>
                <a:cs typeface="Arial"/>
              </a:rPr>
              <a:t> </a:t>
            </a:r>
            <a:r>
              <a:rPr b="1" spc="-140" dirty="0">
                <a:latin typeface="Arial"/>
                <a:cs typeface="Arial"/>
              </a:rPr>
              <a:t>Community</a:t>
            </a:r>
            <a:endParaRPr>
              <a:latin typeface="Arial"/>
              <a:cs typeface="Arial"/>
            </a:endParaRPr>
          </a:p>
        </p:txBody>
      </p:sp>
      <p:sp>
        <p:nvSpPr>
          <p:cNvPr id="54" name="object 54"/>
          <p:cNvSpPr/>
          <p:nvPr/>
        </p:nvSpPr>
        <p:spPr>
          <a:xfrm>
            <a:off x="6766559" y="3217164"/>
            <a:ext cx="598932" cy="507492"/>
          </a:xfrm>
          <a:prstGeom prst="rect">
            <a:avLst/>
          </a:prstGeom>
          <a:blipFill>
            <a:blip r:embed="rId20" cstate="print"/>
            <a:stretch>
              <a:fillRect/>
            </a:stretch>
          </a:blipFill>
        </p:spPr>
        <p:txBody>
          <a:bodyPr wrap="square" lIns="0" tIns="0" rIns="0" bIns="0" rtlCol="0"/>
          <a:lstStyle/>
          <a:p>
            <a:endParaRPr/>
          </a:p>
        </p:txBody>
      </p:sp>
      <p:sp>
        <p:nvSpPr>
          <p:cNvPr id="55" name="object 55"/>
          <p:cNvSpPr/>
          <p:nvPr/>
        </p:nvSpPr>
        <p:spPr>
          <a:xfrm>
            <a:off x="6813804" y="3241548"/>
            <a:ext cx="504825" cy="413384"/>
          </a:xfrm>
          <a:custGeom>
            <a:avLst/>
            <a:gdLst/>
            <a:ahLst/>
            <a:cxnLst/>
            <a:rect l="l" t="t" r="r" b="b"/>
            <a:pathLst>
              <a:path w="504825" h="413385">
                <a:moveTo>
                  <a:pt x="252222" y="0"/>
                </a:moveTo>
                <a:lnTo>
                  <a:pt x="201391" y="4195"/>
                </a:lnTo>
                <a:lnTo>
                  <a:pt x="154047" y="16228"/>
                </a:lnTo>
                <a:lnTo>
                  <a:pt x="111204" y="35267"/>
                </a:lnTo>
                <a:lnTo>
                  <a:pt x="73875" y="60483"/>
                </a:lnTo>
                <a:lnTo>
                  <a:pt x="43076" y="91045"/>
                </a:lnTo>
                <a:lnTo>
                  <a:pt x="19821" y="126122"/>
                </a:lnTo>
                <a:lnTo>
                  <a:pt x="5124" y="164885"/>
                </a:lnTo>
                <a:lnTo>
                  <a:pt x="0" y="206501"/>
                </a:lnTo>
                <a:lnTo>
                  <a:pt x="5124" y="248118"/>
                </a:lnTo>
                <a:lnTo>
                  <a:pt x="19821" y="286881"/>
                </a:lnTo>
                <a:lnTo>
                  <a:pt x="43076" y="321958"/>
                </a:lnTo>
                <a:lnTo>
                  <a:pt x="73875" y="352520"/>
                </a:lnTo>
                <a:lnTo>
                  <a:pt x="111204" y="377736"/>
                </a:lnTo>
                <a:lnTo>
                  <a:pt x="154047" y="396775"/>
                </a:lnTo>
                <a:lnTo>
                  <a:pt x="201391" y="408808"/>
                </a:lnTo>
                <a:lnTo>
                  <a:pt x="252222" y="413003"/>
                </a:lnTo>
                <a:lnTo>
                  <a:pt x="303052" y="408808"/>
                </a:lnTo>
                <a:lnTo>
                  <a:pt x="350396" y="396775"/>
                </a:lnTo>
                <a:lnTo>
                  <a:pt x="393239" y="377736"/>
                </a:lnTo>
                <a:lnTo>
                  <a:pt x="430568" y="352520"/>
                </a:lnTo>
                <a:lnTo>
                  <a:pt x="461367" y="321958"/>
                </a:lnTo>
                <a:lnTo>
                  <a:pt x="484622" y="286881"/>
                </a:lnTo>
                <a:lnTo>
                  <a:pt x="499319" y="248118"/>
                </a:lnTo>
                <a:lnTo>
                  <a:pt x="504444" y="206501"/>
                </a:lnTo>
                <a:lnTo>
                  <a:pt x="499319" y="164885"/>
                </a:lnTo>
                <a:lnTo>
                  <a:pt x="484622" y="126122"/>
                </a:lnTo>
                <a:lnTo>
                  <a:pt x="461367" y="91045"/>
                </a:lnTo>
                <a:lnTo>
                  <a:pt x="430568" y="60483"/>
                </a:lnTo>
                <a:lnTo>
                  <a:pt x="393239" y="35267"/>
                </a:lnTo>
                <a:lnTo>
                  <a:pt x="350396" y="16228"/>
                </a:lnTo>
                <a:lnTo>
                  <a:pt x="303052" y="4195"/>
                </a:lnTo>
                <a:lnTo>
                  <a:pt x="252222" y="0"/>
                </a:lnTo>
                <a:close/>
              </a:path>
            </a:pathLst>
          </a:custGeom>
          <a:solidFill>
            <a:srgbClr val="DC3300"/>
          </a:solidFill>
        </p:spPr>
        <p:txBody>
          <a:bodyPr wrap="square" lIns="0" tIns="0" rIns="0" bIns="0" rtlCol="0"/>
          <a:lstStyle/>
          <a:p>
            <a:endParaRPr/>
          </a:p>
        </p:txBody>
      </p:sp>
      <p:sp>
        <p:nvSpPr>
          <p:cNvPr id="56" name="object 56"/>
          <p:cNvSpPr/>
          <p:nvPr/>
        </p:nvSpPr>
        <p:spPr>
          <a:xfrm>
            <a:off x="6813804" y="3241548"/>
            <a:ext cx="504825" cy="413384"/>
          </a:xfrm>
          <a:custGeom>
            <a:avLst/>
            <a:gdLst/>
            <a:ahLst/>
            <a:cxnLst/>
            <a:rect l="l" t="t" r="r" b="b"/>
            <a:pathLst>
              <a:path w="504825" h="413385">
                <a:moveTo>
                  <a:pt x="0" y="206501"/>
                </a:moveTo>
                <a:lnTo>
                  <a:pt x="5124" y="164885"/>
                </a:lnTo>
                <a:lnTo>
                  <a:pt x="19821" y="126122"/>
                </a:lnTo>
                <a:lnTo>
                  <a:pt x="43076" y="91045"/>
                </a:lnTo>
                <a:lnTo>
                  <a:pt x="73875" y="60483"/>
                </a:lnTo>
                <a:lnTo>
                  <a:pt x="111204" y="35267"/>
                </a:lnTo>
                <a:lnTo>
                  <a:pt x="154047" y="16228"/>
                </a:lnTo>
                <a:lnTo>
                  <a:pt x="201391" y="4195"/>
                </a:lnTo>
                <a:lnTo>
                  <a:pt x="252222" y="0"/>
                </a:lnTo>
                <a:lnTo>
                  <a:pt x="303052" y="4195"/>
                </a:lnTo>
                <a:lnTo>
                  <a:pt x="350396" y="16228"/>
                </a:lnTo>
                <a:lnTo>
                  <a:pt x="393239" y="35267"/>
                </a:lnTo>
                <a:lnTo>
                  <a:pt x="430568" y="60483"/>
                </a:lnTo>
                <a:lnTo>
                  <a:pt x="461367" y="91045"/>
                </a:lnTo>
                <a:lnTo>
                  <a:pt x="484622" y="126122"/>
                </a:lnTo>
                <a:lnTo>
                  <a:pt x="499319" y="164885"/>
                </a:lnTo>
                <a:lnTo>
                  <a:pt x="504444" y="206501"/>
                </a:lnTo>
                <a:lnTo>
                  <a:pt x="499319" y="248118"/>
                </a:lnTo>
                <a:lnTo>
                  <a:pt x="484622" y="286881"/>
                </a:lnTo>
                <a:lnTo>
                  <a:pt x="461367" y="321958"/>
                </a:lnTo>
                <a:lnTo>
                  <a:pt x="430568" y="352520"/>
                </a:lnTo>
                <a:lnTo>
                  <a:pt x="393239" y="377736"/>
                </a:lnTo>
                <a:lnTo>
                  <a:pt x="350396" y="396775"/>
                </a:lnTo>
                <a:lnTo>
                  <a:pt x="303052" y="408808"/>
                </a:lnTo>
                <a:lnTo>
                  <a:pt x="252222" y="413003"/>
                </a:lnTo>
                <a:lnTo>
                  <a:pt x="201391" y="408808"/>
                </a:lnTo>
                <a:lnTo>
                  <a:pt x="154047" y="396775"/>
                </a:lnTo>
                <a:lnTo>
                  <a:pt x="111204" y="377736"/>
                </a:lnTo>
                <a:lnTo>
                  <a:pt x="73875" y="352520"/>
                </a:lnTo>
                <a:lnTo>
                  <a:pt x="43076" y="321958"/>
                </a:lnTo>
                <a:lnTo>
                  <a:pt x="19821" y="286881"/>
                </a:lnTo>
                <a:lnTo>
                  <a:pt x="5124" y="248118"/>
                </a:lnTo>
                <a:lnTo>
                  <a:pt x="0" y="206501"/>
                </a:lnTo>
                <a:close/>
              </a:path>
            </a:pathLst>
          </a:custGeom>
          <a:ln w="9144">
            <a:solidFill>
              <a:srgbClr val="4A7EBB"/>
            </a:solidFill>
          </a:ln>
        </p:spPr>
        <p:txBody>
          <a:bodyPr wrap="square" lIns="0" tIns="0" rIns="0" bIns="0" rtlCol="0"/>
          <a:lstStyle/>
          <a:p>
            <a:endParaRPr/>
          </a:p>
        </p:txBody>
      </p:sp>
      <p:sp>
        <p:nvSpPr>
          <p:cNvPr id="57" name="object 57"/>
          <p:cNvSpPr/>
          <p:nvPr/>
        </p:nvSpPr>
        <p:spPr>
          <a:xfrm>
            <a:off x="8400289" y="2763011"/>
            <a:ext cx="1249679" cy="850392"/>
          </a:xfrm>
          <a:prstGeom prst="rect">
            <a:avLst/>
          </a:prstGeom>
          <a:blipFill>
            <a:blip r:embed="rId21" cstate="print"/>
            <a:stretch>
              <a:fillRect/>
            </a:stretch>
          </a:blipFill>
        </p:spPr>
        <p:txBody>
          <a:bodyPr wrap="square" lIns="0" tIns="0" rIns="0" bIns="0" rtlCol="0"/>
          <a:lstStyle/>
          <a:p>
            <a:endParaRPr/>
          </a:p>
        </p:txBody>
      </p:sp>
      <p:sp>
        <p:nvSpPr>
          <p:cNvPr id="58" name="object 58"/>
          <p:cNvSpPr/>
          <p:nvPr/>
        </p:nvSpPr>
        <p:spPr>
          <a:xfrm>
            <a:off x="8447531" y="2787396"/>
            <a:ext cx="1155700" cy="756285"/>
          </a:xfrm>
          <a:custGeom>
            <a:avLst/>
            <a:gdLst/>
            <a:ahLst/>
            <a:cxnLst/>
            <a:rect l="l" t="t" r="r" b="b"/>
            <a:pathLst>
              <a:path w="1155700" h="756285">
                <a:moveTo>
                  <a:pt x="1029208" y="0"/>
                </a:moveTo>
                <a:lnTo>
                  <a:pt x="125984" y="0"/>
                </a:lnTo>
                <a:lnTo>
                  <a:pt x="76943" y="9899"/>
                </a:lnTo>
                <a:lnTo>
                  <a:pt x="36898" y="36898"/>
                </a:lnTo>
                <a:lnTo>
                  <a:pt x="9899" y="76943"/>
                </a:lnTo>
                <a:lnTo>
                  <a:pt x="0" y="125984"/>
                </a:lnTo>
                <a:lnTo>
                  <a:pt x="0" y="629920"/>
                </a:lnTo>
                <a:lnTo>
                  <a:pt x="9899" y="678955"/>
                </a:lnTo>
                <a:lnTo>
                  <a:pt x="36898" y="719000"/>
                </a:lnTo>
                <a:lnTo>
                  <a:pt x="76943" y="746002"/>
                </a:lnTo>
                <a:lnTo>
                  <a:pt x="125984" y="755904"/>
                </a:lnTo>
                <a:lnTo>
                  <a:pt x="1029208" y="755904"/>
                </a:lnTo>
                <a:lnTo>
                  <a:pt x="1078248" y="746002"/>
                </a:lnTo>
                <a:lnTo>
                  <a:pt x="1118293" y="719000"/>
                </a:lnTo>
                <a:lnTo>
                  <a:pt x="1145292" y="678955"/>
                </a:lnTo>
                <a:lnTo>
                  <a:pt x="1155192" y="629920"/>
                </a:lnTo>
                <a:lnTo>
                  <a:pt x="1155192" y="125984"/>
                </a:lnTo>
                <a:lnTo>
                  <a:pt x="1145292" y="76943"/>
                </a:lnTo>
                <a:lnTo>
                  <a:pt x="1118293" y="36898"/>
                </a:lnTo>
                <a:lnTo>
                  <a:pt x="1078248" y="9899"/>
                </a:lnTo>
                <a:lnTo>
                  <a:pt x="1029208" y="0"/>
                </a:lnTo>
                <a:close/>
              </a:path>
            </a:pathLst>
          </a:custGeom>
          <a:solidFill>
            <a:srgbClr val="DC3300"/>
          </a:solidFill>
        </p:spPr>
        <p:txBody>
          <a:bodyPr wrap="square" lIns="0" tIns="0" rIns="0" bIns="0" rtlCol="0"/>
          <a:lstStyle/>
          <a:p>
            <a:endParaRPr/>
          </a:p>
        </p:txBody>
      </p:sp>
      <p:sp>
        <p:nvSpPr>
          <p:cNvPr id="59" name="object 59"/>
          <p:cNvSpPr/>
          <p:nvPr/>
        </p:nvSpPr>
        <p:spPr>
          <a:xfrm>
            <a:off x="8447531" y="2787396"/>
            <a:ext cx="1155700" cy="756285"/>
          </a:xfrm>
          <a:custGeom>
            <a:avLst/>
            <a:gdLst/>
            <a:ahLst/>
            <a:cxnLst/>
            <a:rect l="l" t="t" r="r" b="b"/>
            <a:pathLst>
              <a:path w="1155700" h="756285">
                <a:moveTo>
                  <a:pt x="0" y="125984"/>
                </a:moveTo>
                <a:lnTo>
                  <a:pt x="9899" y="76943"/>
                </a:lnTo>
                <a:lnTo>
                  <a:pt x="36898" y="36898"/>
                </a:lnTo>
                <a:lnTo>
                  <a:pt x="76943" y="9899"/>
                </a:lnTo>
                <a:lnTo>
                  <a:pt x="125984" y="0"/>
                </a:lnTo>
                <a:lnTo>
                  <a:pt x="1029208" y="0"/>
                </a:lnTo>
                <a:lnTo>
                  <a:pt x="1078248" y="9899"/>
                </a:lnTo>
                <a:lnTo>
                  <a:pt x="1118293" y="36898"/>
                </a:lnTo>
                <a:lnTo>
                  <a:pt x="1145292" y="76943"/>
                </a:lnTo>
                <a:lnTo>
                  <a:pt x="1155192" y="125984"/>
                </a:lnTo>
                <a:lnTo>
                  <a:pt x="1155192" y="629920"/>
                </a:lnTo>
                <a:lnTo>
                  <a:pt x="1145292" y="678955"/>
                </a:lnTo>
                <a:lnTo>
                  <a:pt x="1118293" y="719000"/>
                </a:lnTo>
                <a:lnTo>
                  <a:pt x="1078248" y="746002"/>
                </a:lnTo>
                <a:lnTo>
                  <a:pt x="1029208" y="755904"/>
                </a:lnTo>
                <a:lnTo>
                  <a:pt x="125984" y="755904"/>
                </a:lnTo>
                <a:lnTo>
                  <a:pt x="76943" y="746002"/>
                </a:lnTo>
                <a:lnTo>
                  <a:pt x="36898" y="719000"/>
                </a:lnTo>
                <a:lnTo>
                  <a:pt x="9899" y="678955"/>
                </a:lnTo>
                <a:lnTo>
                  <a:pt x="0" y="629920"/>
                </a:lnTo>
                <a:lnTo>
                  <a:pt x="0" y="125984"/>
                </a:lnTo>
                <a:close/>
              </a:path>
            </a:pathLst>
          </a:custGeom>
          <a:ln w="9144">
            <a:solidFill>
              <a:srgbClr val="4A7EBB"/>
            </a:solidFill>
          </a:ln>
        </p:spPr>
        <p:txBody>
          <a:bodyPr wrap="square" lIns="0" tIns="0" rIns="0" bIns="0" rtlCol="0"/>
          <a:lstStyle/>
          <a:p>
            <a:endParaRPr/>
          </a:p>
        </p:txBody>
      </p:sp>
      <p:sp>
        <p:nvSpPr>
          <p:cNvPr id="60" name="object 60"/>
          <p:cNvSpPr txBox="1"/>
          <p:nvPr/>
        </p:nvSpPr>
        <p:spPr>
          <a:xfrm>
            <a:off x="8648560" y="3018193"/>
            <a:ext cx="754380" cy="258404"/>
          </a:xfrm>
          <a:prstGeom prst="rect">
            <a:avLst/>
          </a:prstGeom>
        </p:spPr>
        <p:txBody>
          <a:bodyPr vert="horz" wrap="square" lIns="0" tIns="12065" rIns="0" bIns="0" rtlCol="0">
            <a:spAutoFit/>
          </a:bodyPr>
          <a:lstStyle/>
          <a:p>
            <a:pPr marL="12700">
              <a:spcBef>
                <a:spcPts val="95"/>
              </a:spcBef>
            </a:pPr>
            <a:r>
              <a:rPr sz="1600" b="1" spc="-145" dirty="0">
                <a:solidFill>
                  <a:srgbClr val="FFFFFF"/>
                </a:solidFill>
                <a:latin typeface="Arial"/>
                <a:cs typeface="Arial"/>
              </a:rPr>
              <a:t>Lein </a:t>
            </a:r>
            <a:r>
              <a:rPr sz="1600" b="1" spc="-100" dirty="0">
                <a:solidFill>
                  <a:srgbClr val="FFFFFF"/>
                </a:solidFill>
                <a:latin typeface="Arial"/>
                <a:cs typeface="Arial"/>
              </a:rPr>
              <a:t>U01</a:t>
            </a:r>
            <a:endParaRPr sz="1600">
              <a:latin typeface="Arial"/>
              <a:cs typeface="Arial"/>
            </a:endParaRPr>
          </a:p>
        </p:txBody>
      </p:sp>
      <p:sp>
        <p:nvSpPr>
          <p:cNvPr id="61" name="object 61"/>
          <p:cNvSpPr/>
          <p:nvPr/>
        </p:nvSpPr>
        <p:spPr>
          <a:xfrm>
            <a:off x="8135112" y="3125724"/>
            <a:ext cx="295655" cy="352043"/>
          </a:xfrm>
          <a:prstGeom prst="rect">
            <a:avLst/>
          </a:prstGeom>
          <a:blipFill>
            <a:blip r:embed="rId22" cstate="print"/>
            <a:stretch>
              <a:fillRect/>
            </a:stretch>
          </a:blipFill>
        </p:spPr>
        <p:txBody>
          <a:bodyPr wrap="square" lIns="0" tIns="0" rIns="0" bIns="0" rtlCol="0"/>
          <a:lstStyle/>
          <a:p>
            <a:endParaRPr/>
          </a:p>
        </p:txBody>
      </p:sp>
      <p:sp>
        <p:nvSpPr>
          <p:cNvPr id="62" name="object 62"/>
          <p:cNvSpPr/>
          <p:nvPr/>
        </p:nvSpPr>
        <p:spPr>
          <a:xfrm>
            <a:off x="7781544" y="3741421"/>
            <a:ext cx="1226820" cy="850391"/>
          </a:xfrm>
          <a:prstGeom prst="rect">
            <a:avLst/>
          </a:prstGeom>
          <a:blipFill>
            <a:blip r:embed="rId23" cstate="print"/>
            <a:stretch>
              <a:fillRect/>
            </a:stretch>
          </a:blipFill>
        </p:spPr>
        <p:txBody>
          <a:bodyPr wrap="square" lIns="0" tIns="0" rIns="0" bIns="0" rtlCol="0"/>
          <a:lstStyle/>
          <a:p>
            <a:endParaRPr/>
          </a:p>
        </p:txBody>
      </p:sp>
      <p:sp>
        <p:nvSpPr>
          <p:cNvPr id="63" name="object 63"/>
          <p:cNvSpPr/>
          <p:nvPr/>
        </p:nvSpPr>
        <p:spPr>
          <a:xfrm>
            <a:off x="7812024" y="3819144"/>
            <a:ext cx="1211579" cy="755904"/>
          </a:xfrm>
          <a:prstGeom prst="rect">
            <a:avLst/>
          </a:prstGeom>
          <a:blipFill>
            <a:blip r:embed="rId24" cstate="print"/>
            <a:stretch>
              <a:fillRect/>
            </a:stretch>
          </a:blipFill>
        </p:spPr>
        <p:txBody>
          <a:bodyPr wrap="square" lIns="0" tIns="0" rIns="0" bIns="0" rtlCol="0"/>
          <a:lstStyle/>
          <a:p>
            <a:endParaRPr/>
          </a:p>
        </p:txBody>
      </p:sp>
      <p:sp>
        <p:nvSpPr>
          <p:cNvPr id="64" name="object 64"/>
          <p:cNvSpPr/>
          <p:nvPr/>
        </p:nvSpPr>
        <p:spPr>
          <a:xfrm>
            <a:off x="7828788" y="3765804"/>
            <a:ext cx="1132840" cy="756285"/>
          </a:xfrm>
          <a:custGeom>
            <a:avLst/>
            <a:gdLst/>
            <a:ahLst/>
            <a:cxnLst/>
            <a:rect l="l" t="t" r="r" b="b"/>
            <a:pathLst>
              <a:path w="1132840" h="756285">
                <a:moveTo>
                  <a:pt x="1006347" y="0"/>
                </a:moveTo>
                <a:lnTo>
                  <a:pt x="125984" y="0"/>
                </a:lnTo>
                <a:lnTo>
                  <a:pt x="76943" y="9899"/>
                </a:lnTo>
                <a:lnTo>
                  <a:pt x="36898" y="36898"/>
                </a:lnTo>
                <a:lnTo>
                  <a:pt x="9899" y="76943"/>
                </a:lnTo>
                <a:lnTo>
                  <a:pt x="0" y="125984"/>
                </a:lnTo>
                <a:lnTo>
                  <a:pt x="0" y="629920"/>
                </a:lnTo>
                <a:lnTo>
                  <a:pt x="9899" y="678955"/>
                </a:lnTo>
                <a:lnTo>
                  <a:pt x="36898" y="719000"/>
                </a:lnTo>
                <a:lnTo>
                  <a:pt x="76943" y="746002"/>
                </a:lnTo>
                <a:lnTo>
                  <a:pt x="125984" y="755904"/>
                </a:lnTo>
                <a:lnTo>
                  <a:pt x="1006347" y="755904"/>
                </a:lnTo>
                <a:lnTo>
                  <a:pt x="1055388" y="746002"/>
                </a:lnTo>
                <a:lnTo>
                  <a:pt x="1095433" y="719000"/>
                </a:lnTo>
                <a:lnTo>
                  <a:pt x="1122432" y="678955"/>
                </a:lnTo>
                <a:lnTo>
                  <a:pt x="1132332" y="629920"/>
                </a:lnTo>
                <a:lnTo>
                  <a:pt x="1132332" y="125984"/>
                </a:lnTo>
                <a:lnTo>
                  <a:pt x="1122432" y="76943"/>
                </a:lnTo>
                <a:lnTo>
                  <a:pt x="1095433" y="36898"/>
                </a:lnTo>
                <a:lnTo>
                  <a:pt x="1055388" y="9899"/>
                </a:lnTo>
                <a:lnTo>
                  <a:pt x="1006347" y="0"/>
                </a:lnTo>
                <a:close/>
              </a:path>
            </a:pathLst>
          </a:custGeom>
          <a:solidFill>
            <a:srgbClr val="DC3300"/>
          </a:solidFill>
        </p:spPr>
        <p:txBody>
          <a:bodyPr wrap="square" lIns="0" tIns="0" rIns="0" bIns="0" rtlCol="0"/>
          <a:lstStyle/>
          <a:p>
            <a:endParaRPr/>
          </a:p>
        </p:txBody>
      </p:sp>
      <p:sp>
        <p:nvSpPr>
          <p:cNvPr id="65" name="object 65"/>
          <p:cNvSpPr/>
          <p:nvPr/>
        </p:nvSpPr>
        <p:spPr>
          <a:xfrm>
            <a:off x="7828788" y="3765804"/>
            <a:ext cx="1132840" cy="756285"/>
          </a:xfrm>
          <a:custGeom>
            <a:avLst/>
            <a:gdLst/>
            <a:ahLst/>
            <a:cxnLst/>
            <a:rect l="l" t="t" r="r" b="b"/>
            <a:pathLst>
              <a:path w="1132840" h="756285">
                <a:moveTo>
                  <a:pt x="0" y="125984"/>
                </a:moveTo>
                <a:lnTo>
                  <a:pt x="9899" y="76943"/>
                </a:lnTo>
                <a:lnTo>
                  <a:pt x="36898" y="36898"/>
                </a:lnTo>
                <a:lnTo>
                  <a:pt x="76943" y="9899"/>
                </a:lnTo>
                <a:lnTo>
                  <a:pt x="125984" y="0"/>
                </a:lnTo>
                <a:lnTo>
                  <a:pt x="1006347" y="0"/>
                </a:lnTo>
                <a:lnTo>
                  <a:pt x="1055388" y="9899"/>
                </a:lnTo>
                <a:lnTo>
                  <a:pt x="1095433" y="36898"/>
                </a:lnTo>
                <a:lnTo>
                  <a:pt x="1122432" y="76943"/>
                </a:lnTo>
                <a:lnTo>
                  <a:pt x="1132332" y="125984"/>
                </a:lnTo>
                <a:lnTo>
                  <a:pt x="1132332" y="629920"/>
                </a:lnTo>
                <a:lnTo>
                  <a:pt x="1122432" y="678955"/>
                </a:lnTo>
                <a:lnTo>
                  <a:pt x="1095433" y="719000"/>
                </a:lnTo>
                <a:lnTo>
                  <a:pt x="1055388" y="746002"/>
                </a:lnTo>
                <a:lnTo>
                  <a:pt x="1006347" y="755904"/>
                </a:lnTo>
                <a:lnTo>
                  <a:pt x="125984" y="755904"/>
                </a:lnTo>
                <a:lnTo>
                  <a:pt x="76943" y="746002"/>
                </a:lnTo>
                <a:lnTo>
                  <a:pt x="36898" y="719000"/>
                </a:lnTo>
                <a:lnTo>
                  <a:pt x="9899" y="678955"/>
                </a:lnTo>
                <a:lnTo>
                  <a:pt x="0" y="629920"/>
                </a:lnTo>
                <a:lnTo>
                  <a:pt x="0" y="125984"/>
                </a:lnTo>
                <a:close/>
              </a:path>
            </a:pathLst>
          </a:custGeom>
          <a:ln w="9143">
            <a:solidFill>
              <a:srgbClr val="4A7EBB"/>
            </a:solidFill>
          </a:ln>
        </p:spPr>
        <p:txBody>
          <a:bodyPr wrap="square" lIns="0" tIns="0" rIns="0" bIns="0" rtlCol="0"/>
          <a:lstStyle/>
          <a:p>
            <a:endParaRPr/>
          </a:p>
        </p:txBody>
      </p:sp>
      <p:sp>
        <p:nvSpPr>
          <p:cNvPr id="66" name="object 66"/>
          <p:cNvSpPr txBox="1"/>
          <p:nvPr/>
        </p:nvSpPr>
        <p:spPr>
          <a:xfrm>
            <a:off x="7963345" y="3875379"/>
            <a:ext cx="862965" cy="513080"/>
          </a:xfrm>
          <a:prstGeom prst="rect">
            <a:avLst/>
          </a:prstGeom>
        </p:spPr>
        <p:txBody>
          <a:bodyPr vert="horz" wrap="square" lIns="0" tIns="12065" rIns="0" bIns="0" rtlCol="0">
            <a:spAutoFit/>
          </a:bodyPr>
          <a:lstStyle/>
          <a:p>
            <a:pPr marL="262255" marR="5080" indent="-250190">
              <a:spcBef>
                <a:spcPts val="95"/>
              </a:spcBef>
            </a:pPr>
            <a:r>
              <a:rPr sz="1600" b="1" spc="-295" dirty="0">
                <a:solidFill>
                  <a:srgbClr val="FFFFFF"/>
                </a:solidFill>
                <a:latin typeface="Arial"/>
                <a:cs typeface="Arial"/>
              </a:rPr>
              <a:t>K</a:t>
            </a:r>
            <a:r>
              <a:rPr sz="1600" b="1" spc="-65" dirty="0">
                <a:solidFill>
                  <a:srgbClr val="FFFFFF"/>
                </a:solidFill>
                <a:latin typeface="Arial"/>
                <a:cs typeface="Arial"/>
              </a:rPr>
              <a:t>r</a:t>
            </a:r>
            <a:r>
              <a:rPr sz="1600" b="1" spc="-55" dirty="0">
                <a:solidFill>
                  <a:srgbClr val="FFFFFF"/>
                </a:solidFill>
                <a:latin typeface="Arial"/>
                <a:cs typeface="Arial"/>
              </a:rPr>
              <a:t>i</a:t>
            </a:r>
            <a:r>
              <a:rPr sz="1600" b="1" spc="-90" dirty="0">
                <a:solidFill>
                  <a:srgbClr val="FFFFFF"/>
                </a:solidFill>
                <a:latin typeface="Arial"/>
                <a:cs typeface="Arial"/>
              </a:rPr>
              <a:t>e</a:t>
            </a:r>
            <a:r>
              <a:rPr sz="1600" b="1" spc="-254" dirty="0">
                <a:solidFill>
                  <a:srgbClr val="FFFFFF"/>
                </a:solidFill>
                <a:latin typeface="Arial"/>
                <a:cs typeface="Arial"/>
              </a:rPr>
              <a:t>g</a:t>
            </a:r>
            <a:r>
              <a:rPr sz="1600" b="1" spc="-245" dirty="0">
                <a:solidFill>
                  <a:srgbClr val="FFFFFF"/>
                </a:solidFill>
                <a:latin typeface="Arial"/>
                <a:cs typeface="Arial"/>
              </a:rPr>
              <a:t>s</a:t>
            </a:r>
            <a:r>
              <a:rPr sz="1600" b="1" spc="-10" dirty="0">
                <a:solidFill>
                  <a:srgbClr val="FFFFFF"/>
                </a:solidFill>
                <a:latin typeface="Arial"/>
                <a:cs typeface="Arial"/>
              </a:rPr>
              <a:t>t</a:t>
            </a:r>
            <a:r>
              <a:rPr sz="1600" b="1" spc="-90" dirty="0">
                <a:solidFill>
                  <a:srgbClr val="FFFFFF"/>
                </a:solidFill>
                <a:latin typeface="Arial"/>
                <a:cs typeface="Arial"/>
              </a:rPr>
              <a:t>e</a:t>
            </a:r>
            <a:r>
              <a:rPr sz="1600" b="1" spc="-55" dirty="0">
                <a:solidFill>
                  <a:srgbClr val="FFFFFF"/>
                </a:solidFill>
                <a:latin typeface="Arial"/>
                <a:cs typeface="Arial"/>
              </a:rPr>
              <a:t>i</a:t>
            </a:r>
            <a:r>
              <a:rPr sz="1600" b="1" spc="-80" dirty="0">
                <a:solidFill>
                  <a:srgbClr val="FFFFFF"/>
                </a:solidFill>
                <a:latin typeface="Arial"/>
                <a:cs typeface="Arial"/>
              </a:rPr>
              <a:t>n  </a:t>
            </a:r>
            <a:r>
              <a:rPr sz="1600" b="1" spc="-100" dirty="0">
                <a:solidFill>
                  <a:srgbClr val="FFFFFF"/>
                </a:solidFill>
                <a:latin typeface="Arial"/>
                <a:cs typeface="Arial"/>
              </a:rPr>
              <a:t>U01</a:t>
            </a:r>
            <a:endParaRPr sz="1600">
              <a:latin typeface="Arial"/>
              <a:cs typeface="Arial"/>
            </a:endParaRPr>
          </a:p>
        </p:txBody>
      </p:sp>
      <p:sp>
        <p:nvSpPr>
          <p:cNvPr id="67" name="object 67"/>
          <p:cNvSpPr/>
          <p:nvPr/>
        </p:nvSpPr>
        <p:spPr>
          <a:xfrm>
            <a:off x="7493508" y="4143755"/>
            <a:ext cx="295656" cy="353568"/>
          </a:xfrm>
          <a:prstGeom prst="rect">
            <a:avLst/>
          </a:prstGeom>
          <a:blipFill>
            <a:blip r:embed="rId22" cstate="print"/>
            <a:stretch>
              <a:fillRect/>
            </a:stretch>
          </a:blipFill>
        </p:spPr>
        <p:txBody>
          <a:bodyPr wrap="square" lIns="0" tIns="0" rIns="0" bIns="0" rtlCol="0"/>
          <a:lstStyle/>
          <a:p>
            <a:endParaRPr/>
          </a:p>
        </p:txBody>
      </p:sp>
      <p:sp>
        <p:nvSpPr>
          <p:cNvPr id="68" name="object 68"/>
          <p:cNvSpPr/>
          <p:nvPr/>
        </p:nvSpPr>
        <p:spPr>
          <a:xfrm>
            <a:off x="9064752" y="3674377"/>
            <a:ext cx="1117092" cy="848855"/>
          </a:xfrm>
          <a:prstGeom prst="rect">
            <a:avLst/>
          </a:prstGeom>
          <a:blipFill>
            <a:blip r:embed="rId25" cstate="print"/>
            <a:stretch>
              <a:fillRect/>
            </a:stretch>
          </a:blipFill>
        </p:spPr>
        <p:txBody>
          <a:bodyPr wrap="square" lIns="0" tIns="0" rIns="0" bIns="0" rtlCol="0"/>
          <a:lstStyle/>
          <a:p>
            <a:endParaRPr/>
          </a:p>
        </p:txBody>
      </p:sp>
      <p:sp>
        <p:nvSpPr>
          <p:cNvPr id="69" name="object 69"/>
          <p:cNvSpPr/>
          <p:nvPr/>
        </p:nvSpPr>
        <p:spPr>
          <a:xfrm>
            <a:off x="9111996" y="3698747"/>
            <a:ext cx="1022985" cy="754380"/>
          </a:xfrm>
          <a:custGeom>
            <a:avLst/>
            <a:gdLst/>
            <a:ahLst/>
            <a:cxnLst/>
            <a:rect l="l" t="t" r="r" b="b"/>
            <a:pathLst>
              <a:path w="1022984" h="754379">
                <a:moveTo>
                  <a:pt x="896874" y="0"/>
                </a:moveTo>
                <a:lnTo>
                  <a:pt x="125730" y="0"/>
                </a:lnTo>
                <a:lnTo>
                  <a:pt x="76788" y="9879"/>
                </a:lnTo>
                <a:lnTo>
                  <a:pt x="36823" y="36823"/>
                </a:lnTo>
                <a:lnTo>
                  <a:pt x="9879" y="76788"/>
                </a:lnTo>
                <a:lnTo>
                  <a:pt x="0" y="125729"/>
                </a:lnTo>
                <a:lnTo>
                  <a:pt x="0" y="628649"/>
                </a:lnTo>
                <a:lnTo>
                  <a:pt x="9879" y="677586"/>
                </a:lnTo>
                <a:lnTo>
                  <a:pt x="36823" y="717551"/>
                </a:lnTo>
                <a:lnTo>
                  <a:pt x="76788" y="744498"/>
                </a:lnTo>
                <a:lnTo>
                  <a:pt x="125730" y="754379"/>
                </a:lnTo>
                <a:lnTo>
                  <a:pt x="896874" y="754379"/>
                </a:lnTo>
                <a:lnTo>
                  <a:pt x="945815" y="744498"/>
                </a:lnTo>
                <a:lnTo>
                  <a:pt x="985780" y="717551"/>
                </a:lnTo>
                <a:lnTo>
                  <a:pt x="1012724" y="677586"/>
                </a:lnTo>
                <a:lnTo>
                  <a:pt x="1022604" y="628649"/>
                </a:lnTo>
                <a:lnTo>
                  <a:pt x="1022604" y="125729"/>
                </a:lnTo>
                <a:lnTo>
                  <a:pt x="1012724" y="76788"/>
                </a:lnTo>
                <a:lnTo>
                  <a:pt x="985780" y="36823"/>
                </a:lnTo>
                <a:lnTo>
                  <a:pt x="945815" y="9879"/>
                </a:lnTo>
                <a:lnTo>
                  <a:pt x="896874" y="0"/>
                </a:lnTo>
                <a:close/>
              </a:path>
            </a:pathLst>
          </a:custGeom>
          <a:solidFill>
            <a:srgbClr val="DC3300"/>
          </a:solidFill>
        </p:spPr>
        <p:txBody>
          <a:bodyPr wrap="square" lIns="0" tIns="0" rIns="0" bIns="0" rtlCol="0"/>
          <a:lstStyle/>
          <a:p>
            <a:endParaRPr/>
          </a:p>
        </p:txBody>
      </p:sp>
      <p:sp>
        <p:nvSpPr>
          <p:cNvPr id="70" name="object 70"/>
          <p:cNvSpPr/>
          <p:nvPr/>
        </p:nvSpPr>
        <p:spPr>
          <a:xfrm>
            <a:off x="9111996" y="3698747"/>
            <a:ext cx="1022985" cy="754380"/>
          </a:xfrm>
          <a:custGeom>
            <a:avLst/>
            <a:gdLst/>
            <a:ahLst/>
            <a:cxnLst/>
            <a:rect l="l" t="t" r="r" b="b"/>
            <a:pathLst>
              <a:path w="1022984" h="754379">
                <a:moveTo>
                  <a:pt x="0" y="125729"/>
                </a:moveTo>
                <a:lnTo>
                  <a:pt x="9879" y="76788"/>
                </a:lnTo>
                <a:lnTo>
                  <a:pt x="36823" y="36823"/>
                </a:lnTo>
                <a:lnTo>
                  <a:pt x="76788" y="9879"/>
                </a:lnTo>
                <a:lnTo>
                  <a:pt x="125730" y="0"/>
                </a:lnTo>
                <a:lnTo>
                  <a:pt x="896874" y="0"/>
                </a:lnTo>
                <a:lnTo>
                  <a:pt x="945815" y="9879"/>
                </a:lnTo>
                <a:lnTo>
                  <a:pt x="985780" y="36823"/>
                </a:lnTo>
                <a:lnTo>
                  <a:pt x="1012724" y="76788"/>
                </a:lnTo>
                <a:lnTo>
                  <a:pt x="1022604" y="125729"/>
                </a:lnTo>
                <a:lnTo>
                  <a:pt x="1022604" y="628649"/>
                </a:lnTo>
                <a:lnTo>
                  <a:pt x="1012724" y="677586"/>
                </a:lnTo>
                <a:lnTo>
                  <a:pt x="985780" y="717551"/>
                </a:lnTo>
                <a:lnTo>
                  <a:pt x="945815" y="744498"/>
                </a:lnTo>
                <a:lnTo>
                  <a:pt x="896874" y="754379"/>
                </a:lnTo>
                <a:lnTo>
                  <a:pt x="125730" y="754379"/>
                </a:lnTo>
                <a:lnTo>
                  <a:pt x="76788" y="744498"/>
                </a:lnTo>
                <a:lnTo>
                  <a:pt x="36823" y="717551"/>
                </a:lnTo>
                <a:lnTo>
                  <a:pt x="9879" y="677586"/>
                </a:lnTo>
                <a:lnTo>
                  <a:pt x="0" y="628649"/>
                </a:lnTo>
                <a:lnTo>
                  <a:pt x="0" y="125729"/>
                </a:lnTo>
                <a:close/>
              </a:path>
            </a:pathLst>
          </a:custGeom>
          <a:ln w="9144">
            <a:solidFill>
              <a:srgbClr val="4A7EBB"/>
            </a:solidFill>
          </a:ln>
        </p:spPr>
        <p:txBody>
          <a:bodyPr wrap="square" lIns="0" tIns="0" rIns="0" bIns="0" rtlCol="0"/>
          <a:lstStyle/>
          <a:p>
            <a:endParaRPr/>
          </a:p>
        </p:txBody>
      </p:sp>
      <p:sp>
        <p:nvSpPr>
          <p:cNvPr id="71" name="object 71"/>
          <p:cNvSpPr txBox="1"/>
          <p:nvPr/>
        </p:nvSpPr>
        <p:spPr>
          <a:xfrm>
            <a:off x="9411729" y="3807142"/>
            <a:ext cx="422275" cy="513080"/>
          </a:xfrm>
          <a:prstGeom prst="rect">
            <a:avLst/>
          </a:prstGeom>
        </p:spPr>
        <p:txBody>
          <a:bodyPr vert="horz" wrap="square" lIns="0" tIns="12065" rIns="0" bIns="0" rtlCol="0">
            <a:spAutoFit/>
          </a:bodyPr>
          <a:lstStyle/>
          <a:p>
            <a:pPr marL="42545" marR="5080" indent="-30480">
              <a:spcBef>
                <a:spcPts val="95"/>
              </a:spcBef>
            </a:pPr>
            <a:r>
              <a:rPr sz="1600" b="1" spc="-270" dirty="0">
                <a:solidFill>
                  <a:srgbClr val="FFFFFF"/>
                </a:solidFill>
                <a:latin typeface="Arial"/>
                <a:cs typeface="Arial"/>
              </a:rPr>
              <a:t>F</a:t>
            </a:r>
            <a:r>
              <a:rPr sz="1600" b="1" spc="-90" dirty="0">
                <a:solidFill>
                  <a:srgbClr val="FFFFFF"/>
                </a:solidFill>
                <a:latin typeface="Arial"/>
                <a:cs typeface="Arial"/>
              </a:rPr>
              <a:t>e</a:t>
            </a:r>
            <a:r>
              <a:rPr sz="1600" b="1" spc="-130" dirty="0">
                <a:solidFill>
                  <a:srgbClr val="FFFFFF"/>
                </a:solidFill>
                <a:latin typeface="Arial"/>
                <a:cs typeface="Arial"/>
              </a:rPr>
              <a:t>n</a:t>
            </a:r>
            <a:r>
              <a:rPr sz="1600" b="1" spc="-145" dirty="0">
                <a:solidFill>
                  <a:srgbClr val="FFFFFF"/>
                </a:solidFill>
                <a:latin typeface="Arial"/>
                <a:cs typeface="Arial"/>
              </a:rPr>
              <a:t>g  </a:t>
            </a:r>
            <a:r>
              <a:rPr sz="1600" b="1" spc="-100" dirty="0">
                <a:solidFill>
                  <a:srgbClr val="FFFFFF"/>
                </a:solidFill>
                <a:latin typeface="Arial"/>
                <a:cs typeface="Arial"/>
              </a:rPr>
              <a:t>U01</a:t>
            </a:r>
            <a:endParaRPr sz="1600">
              <a:latin typeface="Arial"/>
              <a:cs typeface="Arial"/>
            </a:endParaRPr>
          </a:p>
        </p:txBody>
      </p:sp>
      <p:sp>
        <p:nvSpPr>
          <p:cNvPr id="72" name="object 72"/>
          <p:cNvSpPr/>
          <p:nvPr/>
        </p:nvSpPr>
        <p:spPr>
          <a:xfrm>
            <a:off x="9270493" y="4357115"/>
            <a:ext cx="416051" cy="333756"/>
          </a:xfrm>
          <a:prstGeom prst="rect">
            <a:avLst/>
          </a:prstGeom>
          <a:blipFill>
            <a:blip r:embed="rId26" cstate="print"/>
            <a:stretch>
              <a:fillRect/>
            </a:stretch>
          </a:blipFill>
        </p:spPr>
        <p:txBody>
          <a:bodyPr wrap="square" lIns="0" tIns="0" rIns="0" bIns="0" rtlCol="0"/>
          <a:lstStyle/>
          <a:p>
            <a:endParaRPr/>
          </a:p>
        </p:txBody>
      </p:sp>
      <p:sp>
        <p:nvSpPr>
          <p:cNvPr id="73" name="object 73"/>
          <p:cNvSpPr txBox="1"/>
          <p:nvPr/>
        </p:nvSpPr>
        <p:spPr>
          <a:xfrm>
            <a:off x="4320781" y="5895912"/>
            <a:ext cx="6087110" cy="410369"/>
          </a:xfrm>
          <a:prstGeom prst="rect">
            <a:avLst/>
          </a:prstGeom>
          <a:solidFill>
            <a:srgbClr val="CCFF99"/>
          </a:solidFill>
        </p:spPr>
        <p:txBody>
          <a:bodyPr vert="horz" wrap="square" lIns="0" tIns="0" rIns="0" bIns="0" rtlCol="0">
            <a:spAutoFit/>
          </a:bodyPr>
          <a:lstStyle/>
          <a:p>
            <a:pPr>
              <a:lnSpc>
                <a:spcPts val="3235"/>
              </a:lnSpc>
            </a:pPr>
            <a:r>
              <a:rPr sz="2800" b="1" spc="-240" dirty="0">
                <a:latin typeface="Arial"/>
                <a:cs typeface="Arial"/>
              </a:rPr>
              <a:t>Funded </a:t>
            </a:r>
            <a:r>
              <a:rPr sz="2800" b="1" spc="-145" dirty="0">
                <a:latin typeface="Arial"/>
                <a:cs typeface="Arial"/>
              </a:rPr>
              <a:t>11 </a:t>
            </a:r>
            <a:r>
              <a:rPr sz="2800" b="1" spc="-195" dirty="0">
                <a:latin typeface="Arial"/>
                <a:cs typeface="Arial"/>
              </a:rPr>
              <a:t>projects ~$ </a:t>
            </a:r>
            <a:r>
              <a:rPr sz="2800" b="1" spc="-15" dirty="0">
                <a:latin typeface="Arial"/>
                <a:cs typeface="Arial"/>
              </a:rPr>
              <a:t>50M/yr </a:t>
            </a:r>
            <a:r>
              <a:rPr sz="2800" b="1" spc="-135" dirty="0">
                <a:latin typeface="Arial"/>
                <a:cs typeface="Arial"/>
              </a:rPr>
              <a:t>for </a:t>
            </a:r>
            <a:r>
              <a:rPr sz="2800" b="1" spc="-145" dirty="0">
                <a:latin typeface="Arial"/>
                <a:cs typeface="Arial"/>
              </a:rPr>
              <a:t>5</a:t>
            </a:r>
            <a:r>
              <a:rPr sz="2800" b="1" spc="-45" dirty="0">
                <a:latin typeface="Arial"/>
                <a:cs typeface="Arial"/>
              </a:rPr>
              <a:t> </a:t>
            </a:r>
            <a:r>
              <a:rPr sz="2800" b="1" spc="-240" dirty="0">
                <a:latin typeface="Arial"/>
                <a:cs typeface="Arial"/>
              </a:rPr>
              <a:t>years</a:t>
            </a:r>
            <a:endParaRPr sz="2800">
              <a:latin typeface="Arial"/>
              <a:cs typeface="Arial"/>
            </a:endParaRPr>
          </a:p>
        </p:txBody>
      </p:sp>
      <p:sp>
        <p:nvSpPr>
          <p:cNvPr id="74" name="object 74"/>
          <p:cNvSpPr/>
          <p:nvPr/>
        </p:nvSpPr>
        <p:spPr>
          <a:xfrm>
            <a:off x="3150107" y="3438145"/>
            <a:ext cx="1514856" cy="1088135"/>
          </a:xfrm>
          <a:prstGeom prst="rect">
            <a:avLst/>
          </a:prstGeom>
          <a:blipFill>
            <a:blip r:embed="rId27" cstate="print"/>
            <a:stretch>
              <a:fillRect/>
            </a:stretch>
          </a:blipFill>
        </p:spPr>
        <p:txBody>
          <a:bodyPr wrap="square" lIns="0" tIns="0" rIns="0" bIns="0" rtlCol="0"/>
          <a:lstStyle/>
          <a:p>
            <a:endParaRPr/>
          </a:p>
        </p:txBody>
      </p:sp>
      <p:sp>
        <p:nvSpPr>
          <p:cNvPr id="75" name="object 75"/>
          <p:cNvSpPr/>
          <p:nvPr/>
        </p:nvSpPr>
        <p:spPr>
          <a:xfrm>
            <a:off x="3199638" y="3473959"/>
            <a:ext cx="1409700" cy="979805"/>
          </a:xfrm>
          <a:custGeom>
            <a:avLst/>
            <a:gdLst/>
            <a:ahLst/>
            <a:cxnLst/>
            <a:rect l="l" t="t" r="r" b="b"/>
            <a:pathLst>
              <a:path w="1409700" h="979804">
                <a:moveTo>
                  <a:pt x="0" y="979627"/>
                </a:moveTo>
                <a:lnTo>
                  <a:pt x="1409128" y="0"/>
                </a:lnTo>
              </a:path>
            </a:pathLst>
          </a:custGeom>
          <a:ln w="25908">
            <a:solidFill>
              <a:srgbClr val="4F81BD"/>
            </a:solidFill>
          </a:ln>
        </p:spPr>
        <p:txBody>
          <a:bodyPr wrap="square" lIns="0" tIns="0" rIns="0" bIns="0" rtlCol="0"/>
          <a:lstStyle/>
          <a:p>
            <a:endParaRPr/>
          </a:p>
        </p:txBody>
      </p:sp>
      <p:sp>
        <p:nvSpPr>
          <p:cNvPr id="76" name="object 76"/>
          <p:cNvSpPr/>
          <p:nvPr/>
        </p:nvSpPr>
        <p:spPr>
          <a:xfrm>
            <a:off x="3794760" y="3206496"/>
            <a:ext cx="902208" cy="385571"/>
          </a:xfrm>
          <a:prstGeom prst="rect">
            <a:avLst/>
          </a:prstGeom>
          <a:blipFill>
            <a:blip r:embed="rId28" cstate="print"/>
            <a:stretch>
              <a:fillRect/>
            </a:stretch>
          </a:blipFill>
        </p:spPr>
        <p:txBody>
          <a:bodyPr wrap="square" lIns="0" tIns="0" rIns="0" bIns="0" rtlCol="0"/>
          <a:lstStyle/>
          <a:p>
            <a:endParaRPr/>
          </a:p>
        </p:txBody>
      </p:sp>
      <p:sp>
        <p:nvSpPr>
          <p:cNvPr id="77" name="object 77"/>
          <p:cNvSpPr/>
          <p:nvPr/>
        </p:nvSpPr>
        <p:spPr>
          <a:xfrm>
            <a:off x="3841243" y="3242310"/>
            <a:ext cx="800735" cy="275590"/>
          </a:xfrm>
          <a:custGeom>
            <a:avLst/>
            <a:gdLst/>
            <a:ahLst/>
            <a:cxnLst/>
            <a:rect l="l" t="t" r="r" b="b"/>
            <a:pathLst>
              <a:path w="800735" h="275589">
                <a:moveTo>
                  <a:pt x="0" y="275564"/>
                </a:moveTo>
                <a:lnTo>
                  <a:pt x="800531" y="0"/>
                </a:lnTo>
              </a:path>
            </a:pathLst>
          </a:custGeom>
          <a:ln w="25908">
            <a:solidFill>
              <a:srgbClr val="4F81BD"/>
            </a:solidFill>
          </a:ln>
        </p:spPr>
        <p:txBody>
          <a:bodyPr wrap="square" lIns="0" tIns="0" rIns="0" bIns="0" rtlCol="0"/>
          <a:lstStyle/>
          <a:p>
            <a:endParaRPr/>
          </a:p>
        </p:txBody>
      </p:sp>
      <p:sp>
        <p:nvSpPr>
          <p:cNvPr id="78" name="object 78"/>
          <p:cNvSpPr/>
          <p:nvPr/>
        </p:nvSpPr>
        <p:spPr>
          <a:xfrm>
            <a:off x="4123945" y="2839211"/>
            <a:ext cx="687323" cy="402336"/>
          </a:xfrm>
          <a:prstGeom prst="rect">
            <a:avLst/>
          </a:prstGeom>
          <a:blipFill>
            <a:blip r:embed="rId29" cstate="print"/>
            <a:stretch>
              <a:fillRect/>
            </a:stretch>
          </a:blipFill>
        </p:spPr>
        <p:txBody>
          <a:bodyPr wrap="square" lIns="0" tIns="0" rIns="0" bIns="0" rtlCol="0"/>
          <a:lstStyle/>
          <a:p>
            <a:endParaRPr/>
          </a:p>
        </p:txBody>
      </p:sp>
      <p:sp>
        <p:nvSpPr>
          <p:cNvPr id="79" name="object 79"/>
          <p:cNvSpPr/>
          <p:nvPr/>
        </p:nvSpPr>
        <p:spPr>
          <a:xfrm>
            <a:off x="4171951" y="2873502"/>
            <a:ext cx="583565" cy="292735"/>
          </a:xfrm>
          <a:custGeom>
            <a:avLst/>
            <a:gdLst/>
            <a:ahLst/>
            <a:cxnLst/>
            <a:rect l="l" t="t" r="r" b="b"/>
            <a:pathLst>
              <a:path w="583564" h="292735">
                <a:moveTo>
                  <a:pt x="0" y="0"/>
                </a:moveTo>
                <a:lnTo>
                  <a:pt x="583438" y="292468"/>
                </a:lnTo>
              </a:path>
            </a:pathLst>
          </a:custGeom>
          <a:ln w="25908">
            <a:solidFill>
              <a:srgbClr val="4F81BD"/>
            </a:solidFill>
          </a:ln>
        </p:spPr>
        <p:txBody>
          <a:bodyPr wrap="square" lIns="0" tIns="0" rIns="0" bIns="0" rtlCol="0"/>
          <a:lstStyle/>
          <a:p>
            <a:endParaRPr/>
          </a:p>
        </p:txBody>
      </p:sp>
      <p:sp>
        <p:nvSpPr>
          <p:cNvPr id="80" name="object 80"/>
          <p:cNvSpPr/>
          <p:nvPr/>
        </p:nvSpPr>
        <p:spPr>
          <a:xfrm>
            <a:off x="5297423" y="2756916"/>
            <a:ext cx="114300" cy="345948"/>
          </a:xfrm>
          <a:prstGeom prst="rect">
            <a:avLst/>
          </a:prstGeom>
          <a:blipFill>
            <a:blip r:embed="rId30" cstate="print"/>
            <a:stretch>
              <a:fillRect/>
            </a:stretch>
          </a:blipFill>
        </p:spPr>
        <p:txBody>
          <a:bodyPr wrap="square" lIns="0" tIns="0" rIns="0" bIns="0" rtlCol="0"/>
          <a:lstStyle/>
          <a:p>
            <a:endParaRPr/>
          </a:p>
        </p:txBody>
      </p:sp>
      <p:sp>
        <p:nvSpPr>
          <p:cNvPr id="81" name="object 81"/>
          <p:cNvSpPr/>
          <p:nvPr/>
        </p:nvSpPr>
        <p:spPr>
          <a:xfrm>
            <a:off x="5353050" y="2779015"/>
            <a:ext cx="3810" cy="248285"/>
          </a:xfrm>
          <a:custGeom>
            <a:avLst/>
            <a:gdLst/>
            <a:ahLst/>
            <a:cxnLst/>
            <a:rect l="l" t="t" r="r" b="b"/>
            <a:pathLst>
              <a:path w="3810" h="248285">
                <a:moveTo>
                  <a:pt x="3263" y="0"/>
                </a:moveTo>
                <a:lnTo>
                  <a:pt x="0" y="247802"/>
                </a:lnTo>
              </a:path>
            </a:pathLst>
          </a:custGeom>
          <a:ln w="25907">
            <a:solidFill>
              <a:srgbClr val="4F81BD"/>
            </a:solidFill>
          </a:ln>
        </p:spPr>
        <p:txBody>
          <a:bodyPr wrap="square" lIns="0" tIns="0" rIns="0" bIns="0" rtlCol="0"/>
          <a:lstStyle/>
          <a:p>
            <a:endParaRPr/>
          </a:p>
        </p:txBody>
      </p:sp>
      <p:sp>
        <p:nvSpPr>
          <p:cNvPr id="82" name="object 82"/>
          <p:cNvSpPr/>
          <p:nvPr/>
        </p:nvSpPr>
        <p:spPr>
          <a:xfrm>
            <a:off x="6047232" y="2793493"/>
            <a:ext cx="534924" cy="409955"/>
          </a:xfrm>
          <a:prstGeom prst="rect">
            <a:avLst/>
          </a:prstGeom>
          <a:blipFill>
            <a:blip r:embed="rId31" cstate="print"/>
            <a:stretch>
              <a:fillRect/>
            </a:stretch>
          </a:blipFill>
        </p:spPr>
        <p:txBody>
          <a:bodyPr wrap="square" lIns="0" tIns="0" rIns="0" bIns="0" rtlCol="0"/>
          <a:lstStyle/>
          <a:p>
            <a:endParaRPr/>
          </a:p>
        </p:txBody>
      </p:sp>
      <p:sp>
        <p:nvSpPr>
          <p:cNvPr id="83" name="object 83"/>
          <p:cNvSpPr/>
          <p:nvPr/>
        </p:nvSpPr>
        <p:spPr>
          <a:xfrm>
            <a:off x="6102859" y="2826257"/>
            <a:ext cx="429895" cy="300990"/>
          </a:xfrm>
          <a:custGeom>
            <a:avLst/>
            <a:gdLst/>
            <a:ahLst/>
            <a:cxnLst/>
            <a:rect l="l" t="t" r="r" b="b"/>
            <a:pathLst>
              <a:path w="429895" h="300989">
                <a:moveTo>
                  <a:pt x="429336" y="0"/>
                </a:moveTo>
                <a:lnTo>
                  <a:pt x="0" y="300863"/>
                </a:lnTo>
              </a:path>
            </a:pathLst>
          </a:custGeom>
          <a:ln w="25908">
            <a:solidFill>
              <a:srgbClr val="4F81BD"/>
            </a:solidFill>
          </a:ln>
        </p:spPr>
        <p:txBody>
          <a:bodyPr wrap="square" lIns="0" tIns="0" rIns="0" bIns="0" rtlCol="0"/>
          <a:lstStyle/>
          <a:p>
            <a:endParaRPr/>
          </a:p>
        </p:txBody>
      </p:sp>
      <p:sp>
        <p:nvSpPr>
          <p:cNvPr id="84" name="object 84"/>
          <p:cNvSpPr/>
          <p:nvPr/>
        </p:nvSpPr>
        <p:spPr>
          <a:xfrm>
            <a:off x="6024372" y="3706367"/>
            <a:ext cx="315467" cy="355092"/>
          </a:xfrm>
          <a:prstGeom prst="rect">
            <a:avLst/>
          </a:prstGeom>
          <a:blipFill>
            <a:blip r:embed="rId32" cstate="print"/>
            <a:stretch>
              <a:fillRect/>
            </a:stretch>
          </a:blipFill>
        </p:spPr>
        <p:txBody>
          <a:bodyPr wrap="square" lIns="0" tIns="0" rIns="0" bIns="0" rtlCol="0"/>
          <a:lstStyle/>
          <a:p>
            <a:endParaRPr/>
          </a:p>
        </p:txBody>
      </p:sp>
      <p:sp>
        <p:nvSpPr>
          <p:cNvPr id="85" name="object 85"/>
          <p:cNvSpPr/>
          <p:nvPr/>
        </p:nvSpPr>
        <p:spPr>
          <a:xfrm>
            <a:off x="6079997" y="3728465"/>
            <a:ext cx="204470" cy="270510"/>
          </a:xfrm>
          <a:custGeom>
            <a:avLst/>
            <a:gdLst/>
            <a:ahLst/>
            <a:cxnLst/>
            <a:rect l="l" t="t" r="r" b="b"/>
            <a:pathLst>
              <a:path w="204470" h="270510">
                <a:moveTo>
                  <a:pt x="0" y="0"/>
                </a:moveTo>
                <a:lnTo>
                  <a:pt x="0" y="135115"/>
                </a:lnTo>
                <a:lnTo>
                  <a:pt x="203860" y="135115"/>
                </a:lnTo>
                <a:lnTo>
                  <a:pt x="203860" y="270230"/>
                </a:lnTo>
              </a:path>
            </a:pathLst>
          </a:custGeom>
          <a:ln w="25908">
            <a:solidFill>
              <a:srgbClr val="4F81BD"/>
            </a:solidFill>
          </a:ln>
        </p:spPr>
        <p:txBody>
          <a:bodyPr wrap="square" lIns="0" tIns="0" rIns="0" bIns="0" rtlCol="0"/>
          <a:lstStyle/>
          <a:p>
            <a:endParaRPr/>
          </a:p>
        </p:txBody>
      </p:sp>
      <p:sp>
        <p:nvSpPr>
          <p:cNvPr id="86" name="object 86"/>
          <p:cNvSpPr/>
          <p:nvPr/>
        </p:nvSpPr>
        <p:spPr>
          <a:xfrm>
            <a:off x="4407407" y="3576829"/>
            <a:ext cx="323088" cy="586739"/>
          </a:xfrm>
          <a:prstGeom prst="rect">
            <a:avLst/>
          </a:prstGeom>
          <a:blipFill>
            <a:blip r:embed="rId33" cstate="print"/>
            <a:stretch>
              <a:fillRect/>
            </a:stretch>
          </a:blipFill>
        </p:spPr>
        <p:txBody>
          <a:bodyPr wrap="square" lIns="0" tIns="0" rIns="0" bIns="0" rtlCol="0"/>
          <a:lstStyle/>
          <a:p>
            <a:endParaRPr/>
          </a:p>
        </p:txBody>
      </p:sp>
      <p:sp>
        <p:nvSpPr>
          <p:cNvPr id="87" name="object 87"/>
          <p:cNvSpPr/>
          <p:nvPr/>
        </p:nvSpPr>
        <p:spPr>
          <a:xfrm>
            <a:off x="4463034" y="3598926"/>
            <a:ext cx="212725" cy="502284"/>
          </a:xfrm>
          <a:custGeom>
            <a:avLst/>
            <a:gdLst/>
            <a:ahLst/>
            <a:cxnLst/>
            <a:rect l="l" t="t" r="r" b="b"/>
            <a:pathLst>
              <a:path w="212725" h="502285">
                <a:moveTo>
                  <a:pt x="212394" y="0"/>
                </a:moveTo>
                <a:lnTo>
                  <a:pt x="212394" y="250825"/>
                </a:lnTo>
                <a:lnTo>
                  <a:pt x="0" y="250825"/>
                </a:lnTo>
                <a:lnTo>
                  <a:pt x="0" y="501662"/>
                </a:lnTo>
              </a:path>
            </a:pathLst>
          </a:custGeom>
          <a:ln w="25908">
            <a:solidFill>
              <a:srgbClr val="4F81BD"/>
            </a:solidFill>
          </a:ln>
        </p:spPr>
        <p:txBody>
          <a:bodyPr wrap="square" lIns="0" tIns="0" rIns="0" bIns="0" rtlCol="0"/>
          <a:lstStyle/>
          <a:p>
            <a:endParaRPr/>
          </a:p>
        </p:txBody>
      </p:sp>
      <p:sp>
        <p:nvSpPr>
          <p:cNvPr id="88" name="object 88"/>
          <p:cNvSpPr/>
          <p:nvPr/>
        </p:nvSpPr>
        <p:spPr>
          <a:xfrm>
            <a:off x="7075933" y="2968752"/>
            <a:ext cx="1418843" cy="528827"/>
          </a:xfrm>
          <a:prstGeom prst="rect">
            <a:avLst/>
          </a:prstGeom>
          <a:blipFill>
            <a:blip r:embed="rId34" cstate="print"/>
            <a:stretch>
              <a:fillRect/>
            </a:stretch>
          </a:blipFill>
        </p:spPr>
        <p:txBody>
          <a:bodyPr wrap="square" lIns="0" tIns="0" rIns="0" bIns="0" rtlCol="0"/>
          <a:lstStyle/>
          <a:p>
            <a:endParaRPr/>
          </a:p>
        </p:txBody>
      </p:sp>
      <p:sp>
        <p:nvSpPr>
          <p:cNvPr id="89" name="object 89"/>
          <p:cNvSpPr/>
          <p:nvPr/>
        </p:nvSpPr>
        <p:spPr>
          <a:xfrm>
            <a:off x="7131558" y="3003042"/>
            <a:ext cx="1316990" cy="419100"/>
          </a:xfrm>
          <a:custGeom>
            <a:avLst/>
            <a:gdLst/>
            <a:ahLst/>
            <a:cxnLst/>
            <a:rect l="l" t="t" r="r" b="b"/>
            <a:pathLst>
              <a:path w="1316990" h="419100">
                <a:moveTo>
                  <a:pt x="1316443" y="0"/>
                </a:moveTo>
                <a:lnTo>
                  <a:pt x="0" y="418693"/>
                </a:lnTo>
              </a:path>
            </a:pathLst>
          </a:custGeom>
          <a:ln w="25908">
            <a:solidFill>
              <a:srgbClr val="4F81BD"/>
            </a:solidFill>
          </a:ln>
        </p:spPr>
        <p:txBody>
          <a:bodyPr wrap="square" lIns="0" tIns="0" rIns="0" bIns="0" rtlCol="0"/>
          <a:lstStyle/>
          <a:p>
            <a:endParaRPr/>
          </a:p>
        </p:txBody>
      </p:sp>
      <p:sp>
        <p:nvSpPr>
          <p:cNvPr id="90" name="object 90"/>
          <p:cNvSpPr/>
          <p:nvPr/>
        </p:nvSpPr>
        <p:spPr>
          <a:xfrm>
            <a:off x="7075932" y="3438145"/>
            <a:ext cx="2130552" cy="365759"/>
          </a:xfrm>
          <a:prstGeom prst="rect">
            <a:avLst/>
          </a:prstGeom>
          <a:blipFill>
            <a:blip r:embed="rId35" cstate="print"/>
            <a:stretch>
              <a:fillRect/>
            </a:stretch>
          </a:blipFill>
        </p:spPr>
        <p:txBody>
          <a:bodyPr wrap="square" lIns="0" tIns="0" rIns="0" bIns="0" rtlCol="0"/>
          <a:lstStyle/>
          <a:p>
            <a:endParaRPr/>
          </a:p>
        </p:txBody>
      </p:sp>
      <p:sp>
        <p:nvSpPr>
          <p:cNvPr id="91" name="object 91"/>
          <p:cNvSpPr/>
          <p:nvPr/>
        </p:nvSpPr>
        <p:spPr>
          <a:xfrm>
            <a:off x="7131558" y="3473959"/>
            <a:ext cx="2030730" cy="254635"/>
          </a:xfrm>
          <a:custGeom>
            <a:avLst/>
            <a:gdLst/>
            <a:ahLst/>
            <a:cxnLst/>
            <a:rect l="l" t="t" r="r" b="b"/>
            <a:pathLst>
              <a:path w="2030729" h="254635">
                <a:moveTo>
                  <a:pt x="2030387" y="254241"/>
                </a:moveTo>
                <a:lnTo>
                  <a:pt x="0" y="0"/>
                </a:lnTo>
              </a:path>
            </a:pathLst>
          </a:custGeom>
          <a:ln w="25908">
            <a:solidFill>
              <a:srgbClr val="4F81BD"/>
            </a:solidFill>
          </a:ln>
        </p:spPr>
        <p:txBody>
          <a:bodyPr wrap="square" lIns="0" tIns="0" rIns="0" bIns="0" rtlCol="0"/>
          <a:lstStyle/>
          <a:p>
            <a:endParaRPr/>
          </a:p>
        </p:txBody>
      </p:sp>
      <p:sp>
        <p:nvSpPr>
          <p:cNvPr id="92" name="object 92"/>
          <p:cNvSpPr/>
          <p:nvPr/>
        </p:nvSpPr>
        <p:spPr>
          <a:xfrm>
            <a:off x="7054597" y="3585972"/>
            <a:ext cx="830579" cy="633983"/>
          </a:xfrm>
          <a:prstGeom prst="rect">
            <a:avLst/>
          </a:prstGeom>
          <a:blipFill>
            <a:blip r:embed="rId36" cstate="print"/>
            <a:stretch>
              <a:fillRect/>
            </a:stretch>
          </a:blipFill>
        </p:spPr>
        <p:txBody>
          <a:bodyPr wrap="square" lIns="0" tIns="0" rIns="0" bIns="0" rtlCol="0"/>
          <a:lstStyle/>
          <a:p>
            <a:endParaRPr/>
          </a:p>
        </p:txBody>
      </p:sp>
      <p:sp>
        <p:nvSpPr>
          <p:cNvPr id="93" name="object 93"/>
          <p:cNvSpPr/>
          <p:nvPr/>
        </p:nvSpPr>
        <p:spPr>
          <a:xfrm>
            <a:off x="7104126" y="3618739"/>
            <a:ext cx="725170" cy="526415"/>
          </a:xfrm>
          <a:custGeom>
            <a:avLst/>
            <a:gdLst/>
            <a:ahLst/>
            <a:cxnLst/>
            <a:rect l="l" t="t" r="r" b="b"/>
            <a:pathLst>
              <a:path w="725170" h="526414">
                <a:moveTo>
                  <a:pt x="0" y="0"/>
                </a:moveTo>
                <a:lnTo>
                  <a:pt x="725043" y="525945"/>
                </a:lnTo>
              </a:path>
            </a:pathLst>
          </a:custGeom>
          <a:ln w="25908">
            <a:solidFill>
              <a:srgbClr val="4F81BD"/>
            </a:solidFill>
          </a:ln>
        </p:spPr>
        <p:txBody>
          <a:bodyPr wrap="square" lIns="0" tIns="0" rIns="0" bIns="0" rtlCol="0"/>
          <a:lstStyle/>
          <a:p>
            <a:endParaRPr/>
          </a:p>
        </p:txBody>
      </p:sp>
      <p:sp>
        <p:nvSpPr>
          <p:cNvPr id="94" name="object 94"/>
          <p:cNvSpPr/>
          <p:nvPr/>
        </p:nvSpPr>
        <p:spPr>
          <a:xfrm>
            <a:off x="6053328" y="3413759"/>
            <a:ext cx="818388" cy="137160"/>
          </a:xfrm>
          <a:prstGeom prst="rect">
            <a:avLst/>
          </a:prstGeom>
          <a:blipFill>
            <a:blip r:embed="rId37" cstate="print"/>
            <a:stretch>
              <a:fillRect/>
            </a:stretch>
          </a:blipFill>
        </p:spPr>
        <p:txBody>
          <a:bodyPr wrap="square" lIns="0" tIns="0" rIns="0" bIns="0" rtlCol="0"/>
          <a:lstStyle/>
          <a:p>
            <a:endParaRPr/>
          </a:p>
        </p:txBody>
      </p:sp>
      <p:sp>
        <p:nvSpPr>
          <p:cNvPr id="95" name="object 95"/>
          <p:cNvSpPr/>
          <p:nvPr/>
        </p:nvSpPr>
        <p:spPr>
          <a:xfrm>
            <a:off x="6096762" y="3449586"/>
            <a:ext cx="719455" cy="25400"/>
          </a:xfrm>
          <a:custGeom>
            <a:avLst/>
            <a:gdLst/>
            <a:ahLst/>
            <a:cxnLst/>
            <a:rect l="l" t="t" r="r" b="b"/>
            <a:pathLst>
              <a:path w="719454" h="25400">
                <a:moveTo>
                  <a:pt x="0" y="25400"/>
                </a:moveTo>
                <a:lnTo>
                  <a:pt x="719061" y="0"/>
                </a:lnTo>
              </a:path>
            </a:pathLst>
          </a:custGeom>
          <a:ln w="25908">
            <a:solidFill>
              <a:srgbClr val="4F81BD"/>
            </a:solidFill>
          </a:ln>
        </p:spPr>
        <p:txBody>
          <a:bodyPr wrap="square" lIns="0" tIns="0" rIns="0" bIns="0" rtlCol="0"/>
          <a:lstStyle/>
          <a:p>
            <a:endParaRPr/>
          </a:p>
        </p:txBody>
      </p:sp>
      <p:sp>
        <p:nvSpPr>
          <p:cNvPr id="96" name="object 96"/>
          <p:cNvSpPr/>
          <p:nvPr/>
        </p:nvSpPr>
        <p:spPr>
          <a:xfrm>
            <a:off x="5288280" y="3915155"/>
            <a:ext cx="242315" cy="1408176"/>
          </a:xfrm>
          <a:prstGeom prst="rect">
            <a:avLst/>
          </a:prstGeom>
          <a:blipFill>
            <a:blip r:embed="rId38" cstate="print"/>
            <a:stretch>
              <a:fillRect/>
            </a:stretch>
          </a:blipFill>
        </p:spPr>
        <p:txBody>
          <a:bodyPr wrap="square" lIns="0" tIns="0" rIns="0" bIns="0" rtlCol="0"/>
          <a:lstStyle/>
          <a:p>
            <a:endParaRPr/>
          </a:p>
        </p:txBody>
      </p:sp>
      <p:sp>
        <p:nvSpPr>
          <p:cNvPr id="97" name="object 97"/>
          <p:cNvSpPr/>
          <p:nvPr/>
        </p:nvSpPr>
        <p:spPr>
          <a:xfrm>
            <a:off x="5409438" y="3937253"/>
            <a:ext cx="0" cy="1181100"/>
          </a:xfrm>
          <a:custGeom>
            <a:avLst/>
            <a:gdLst/>
            <a:ahLst/>
            <a:cxnLst/>
            <a:rect l="l" t="t" r="r" b="b"/>
            <a:pathLst>
              <a:path h="1181100">
                <a:moveTo>
                  <a:pt x="0" y="0"/>
                </a:moveTo>
                <a:lnTo>
                  <a:pt x="0" y="1181074"/>
                </a:lnTo>
              </a:path>
            </a:pathLst>
          </a:custGeom>
          <a:ln w="25908">
            <a:solidFill>
              <a:srgbClr val="4F81BD"/>
            </a:solidFill>
          </a:ln>
        </p:spPr>
        <p:txBody>
          <a:bodyPr wrap="square" lIns="0" tIns="0" rIns="0" bIns="0" rtlCol="0"/>
          <a:lstStyle/>
          <a:p>
            <a:endParaRPr/>
          </a:p>
        </p:txBody>
      </p:sp>
      <p:sp>
        <p:nvSpPr>
          <p:cNvPr id="98" name="object 98"/>
          <p:cNvSpPr/>
          <p:nvPr/>
        </p:nvSpPr>
        <p:spPr>
          <a:xfrm>
            <a:off x="5370577" y="5105375"/>
            <a:ext cx="78105" cy="78105"/>
          </a:xfrm>
          <a:custGeom>
            <a:avLst/>
            <a:gdLst/>
            <a:ahLst/>
            <a:cxnLst/>
            <a:rect l="l" t="t" r="r" b="b"/>
            <a:pathLst>
              <a:path w="78104" h="78104">
                <a:moveTo>
                  <a:pt x="77724" y="0"/>
                </a:moveTo>
                <a:lnTo>
                  <a:pt x="0" y="0"/>
                </a:lnTo>
                <a:lnTo>
                  <a:pt x="38862" y="77724"/>
                </a:lnTo>
                <a:lnTo>
                  <a:pt x="77724" y="0"/>
                </a:lnTo>
                <a:close/>
              </a:path>
            </a:pathLst>
          </a:custGeom>
          <a:solidFill>
            <a:srgbClr val="4F81BD"/>
          </a:solidFill>
        </p:spPr>
        <p:txBody>
          <a:bodyPr wrap="square" lIns="0" tIns="0" rIns="0" bIns="0" rtlCol="0"/>
          <a:lstStyle/>
          <a:p>
            <a:endParaRPr/>
          </a:p>
        </p:txBody>
      </p:sp>
    </p:spTree>
    <p:extLst>
      <p:ext uri="{BB962C8B-B14F-4D97-AF65-F5344CB8AC3E}">
        <p14:creationId xmlns:p14="http://schemas.microsoft.com/office/powerpoint/2010/main" val="1759521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843907" y="1110908"/>
            <a:ext cx="5577840" cy="2426305"/>
          </a:xfrm>
          <a:prstGeom prst="rect">
            <a:avLst/>
          </a:prstGeom>
        </p:spPr>
        <p:txBody>
          <a:bodyPr vert="horz" wrap="square" lIns="0" tIns="53340" rIns="0" bIns="0" rtlCol="0">
            <a:spAutoFit/>
          </a:bodyPr>
          <a:lstStyle/>
          <a:p>
            <a:pPr marL="12700" marR="27940">
              <a:lnSpc>
                <a:spcPts val="2600"/>
              </a:lnSpc>
              <a:spcBef>
                <a:spcPts val="420"/>
              </a:spcBef>
            </a:pPr>
            <a:r>
              <a:rPr sz="2400" b="1" u="heavy" spc="-125" dirty="0">
                <a:uFill>
                  <a:solidFill>
                    <a:srgbClr val="000000"/>
                  </a:solidFill>
                </a:uFill>
                <a:latin typeface="Trebuchet MS"/>
                <a:cs typeface="Trebuchet MS"/>
              </a:rPr>
              <a:t>Goal</a:t>
            </a:r>
            <a:r>
              <a:rPr sz="2400" spc="-125" dirty="0">
                <a:latin typeface="Trebuchet MS"/>
                <a:cs typeface="Trebuchet MS"/>
              </a:rPr>
              <a:t>: </a:t>
            </a:r>
            <a:r>
              <a:rPr sz="2400" spc="-130" dirty="0">
                <a:latin typeface="Trebuchet MS"/>
                <a:cs typeface="Trebuchet MS"/>
              </a:rPr>
              <a:t>Elucidate </a:t>
            </a:r>
            <a:r>
              <a:rPr sz="2400" spc="-140" dirty="0">
                <a:latin typeface="Trebuchet MS"/>
                <a:cs typeface="Trebuchet MS"/>
              </a:rPr>
              <a:t>circuit </a:t>
            </a:r>
            <a:r>
              <a:rPr sz="2400" spc="-110" dirty="0">
                <a:latin typeface="Trebuchet MS"/>
                <a:cs typeface="Trebuchet MS"/>
              </a:rPr>
              <a:t>structure </a:t>
            </a:r>
            <a:r>
              <a:rPr sz="2400" spc="-80" dirty="0">
                <a:latin typeface="Trebuchet MS"/>
                <a:cs typeface="Trebuchet MS"/>
              </a:rPr>
              <a:t>and</a:t>
            </a:r>
            <a:r>
              <a:rPr sz="2400" spc="-465" dirty="0">
                <a:latin typeface="Trebuchet MS"/>
                <a:cs typeface="Trebuchet MS"/>
              </a:rPr>
              <a:t> </a:t>
            </a:r>
            <a:r>
              <a:rPr sz="2400" spc="-100" dirty="0">
                <a:latin typeface="Trebuchet MS"/>
                <a:cs typeface="Trebuchet MS"/>
              </a:rPr>
              <a:t>function  to</a:t>
            </a:r>
            <a:r>
              <a:rPr sz="2400" spc="-195" dirty="0">
                <a:latin typeface="Trebuchet MS"/>
                <a:cs typeface="Trebuchet MS"/>
              </a:rPr>
              <a:t> </a:t>
            </a:r>
            <a:r>
              <a:rPr sz="2400" spc="-105" dirty="0">
                <a:latin typeface="Trebuchet MS"/>
                <a:cs typeface="Trebuchet MS"/>
              </a:rPr>
              <a:t>understand:</a:t>
            </a:r>
            <a:endParaRPr sz="2400" dirty="0">
              <a:latin typeface="Trebuchet MS"/>
              <a:cs typeface="Trebuchet MS"/>
            </a:endParaRPr>
          </a:p>
          <a:p>
            <a:pPr marL="466725" indent="-220979">
              <a:spcBef>
                <a:spcPts val="509"/>
              </a:spcBef>
              <a:buFont typeface="Arial"/>
              <a:buChar char="•"/>
              <a:tabLst>
                <a:tab pos="466090" algn="l"/>
                <a:tab pos="466725" algn="l"/>
              </a:tabLst>
            </a:pPr>
            <a:r>
              <a:rPr sz="2000" spc="-55" dirty="0">
                <a:latin typeface="Trebuchet MS"/>
                <a:cs typeface="Trebuchet MS"/>
              </a:rPr>
              <a:t>How </a:t>
            </a:r>
            <a:r>
              <a:rPr sz="2000" spc="-90" dirty="0">
                <a:latin typeface="Trebuchet MS"/>
                <a:cs typeface="Trebuchet MS"/>
              </a:rPr>
              <a:t>the brain </a:t>
            </a:r>
            <a:r>
              <a:rPr sz="2000" spc="-95" dirty="0">
                <a:latin typeface="Trebuchet MS"/>
                <a:cs typeface="Trebuchet MS"/>
              </a:rPr>
              <a:t>moves, </a:t>
            </a:r>
            <a:r>
              <a:rPr sz="2000" spc="-105" dirty="0">
                <a:latin typeface="Trebuchet MS"/>
                <a:cs typeface="Trebuchet MS"/>
              </a:rPr>
              <a:t>plans,</a:t>
            </a:r>
            <a:r>
              <a:rPr sz="2000" spc="-450" dirty="0">
                <a:latin typeface="Trebuchet MS"/>
                <a:cs typeface="Trebuchet MS"/>
              </a:rPr>
              <a:t> </a:t>
            </a:r>
            <a:r>
              <a:rPr sz="2000" spc="-110" dirty="0">
                <a:latin typeface="Trebuchet MS"/>
                <a:cs typeface="Trebuchet MS"/>
              </a:rPr>
              <a:t>executes</a:t>
            </a:r>
            <a:endParaRPr sz="2000" dirty="0">
              <a:latin typeface="Trebuchet MS"/>
              <a:cs typeface="Trebuchet MS"/>
            </a:endParaRPr>
          </a:p>
          <a:p>
            <a:pPr marL="466725" marR="5080" indent="-220979">
              <a:lnSpc>
                <a:spcPts val="2170"/>
              </a:lnSpc>
              <a:spcBef>
                <a:spcPts val="830"/>
              </a:spcBef>
              <a:buFont typeface="Arial"/>
              <a:buChar char="•"/>
              <a:tabLst>
                <a:tab pos="466090" algn="l"/>
                <a:tab pos="466725" algn="l"/>
              </a:tabLst>
            </a:pPr>
            <a:r>
              <a:rPr sz="2000" spc="-55" dirty="0">
                <a:latin typeface="Trebuchet MS"/>
                <a:cs typeface="Trebuchet MS"/>
              </a:rPr>
              <a:t>How </a:t>
            </a:r>
            <a:r>
              <a:rPr sz="2000" spc="-80" dirty="0">
                <a:latin typeface="Trebuchet MS"/>
                <a:cs typeface="Trebuchet MS"/>
              </a:rPr>
              <a:t>to </a:t>
            </a:r>
            <a:r>
              <a:rPr sz="2000" spc="-95" dirty="0">
                <a:latin typeface="Trebuchet MS"/>
                <a:cs typeface="Trebuchet MS"/>
              </a:rPr>
              <a:t>monitor/manipulate </a:t>
            </a:r>
            <a:r>
              <a:rPr sz="2000" spc="-105" dirty="0">
                <a:latin typeface="Trebuchet MS"/>
                <a:cs typeface="Trebuchet MS"/>
              </a:rPr>
              <a:t>circuits </a:t>
            </a:r>
            <a:r>
              <a:rPr sz="2000" spc="-95" dirty="0">
                <a:latin typeface="Trebuchet MS"/>
                <a:cs typeface="Trebuchet MS"/>
              </a:rPr>
              <a:t>for</a:t>
            </a:r>
            <a:r>
              <a:rPr sz="2000" spc="-409" dirty="0">
                <a:latin typeface="Trebuchet MS"/>
                <a:cs typeface="Trebuchet MS"/>
              </a:rPr>
              <a:t> </a:t>
            </a:r>
            <a:r>
              <a:rPr sz="2000" spc="-85" dirty="0">
                <a:latin typeface="Trebuchet MS"/>
                <a:cs typeface="Trebuchet MS"/>
              </a:rPr>
              <a:t>improved  function</a:t>
            </a:r>
            <a:endParaRPr sz="2000" dirty="0">
              <a:latin typeface="Trebuchet MS"/>
              <a:cs typeface="Trebuchet MS"/>
            </a:endParaRPr>
          </a:p>
          <a:p>
            <a:pPr marL="466725" marR="852805" indent="-220979">
              <a:lnSpc>
                <a:spcPts val="2170"/>
              </a:lnSpc>
              <a:spcBef>
                <a:spcPts val="795"/>
              </a:spcBef>
              <a:buFont typeface="Arial"/>
              <a:buChar char="•"/>
              <a:tabLst>
                <a:tab pos="466090" algn="l"/>
                <a:tab pos="466725" algn="l"/>
              </a:tabLst>
            </a:pPr>
            <a:r>
              <a:rPr sz="2000" spc="-120" dirty="0">
                <a:latin typeface="Trebuchet MS"/>
                <a:cs typeface="Trebuchet MS"/>
              </a:rPr>
              <a:t>That </a:t>
            </a:r>
            <a:r>
              <a:rPr sz="2000" spc="-80" dirty="0">
                <a:latin typeface="Trebuchet MS"/>
                <a:cs typeface="Trebuchet MS"/>
              </a:rPr>
              <a:t>disordered </a:t>
            </a:r>
            <a:r>
              <a:rPr sz="2000" spc="-90" dirty="0">
                <a:latin typeface="Trebuchet MS"/>
                <a:cs typeface="Trebuchet MS"/>
              </a:rPr>
              <a:t>brain </a:t>
            </a:r>
            <a:r>
              <a:rPr sz="2000" spc="-105" dirty="0">
                <a:latin typeface="Trebuchet MS"/>
                <a:cs typeface="Trebuchet MS"/>
              </a:rPr>
              <a:t>circuits </a:t>
            </a:r>
            <a:r>
              <a:rPr sz="2000" spc="-85" dirty="0">
                <a:latin typeface="Trebuchet MS"/>
                <a:cs typeface="Trebuchet MS"/>
              </a:rPr>
              <a:t>cause  </a:t>
            </a:r>
            <a:r>
              <a:rPr sz="2000" spc="-105" dirty="0">
                <a:latin typeface="Trebuchet MS"/>
                <a:cs typeface="Trebuchet MS"/>
              </a:rPr>
              <a:t>neuro/mental/substance </a:t>
            </a:r>
            <a:r>
              <a:rPr sz="2000" spc="-70" dirty="0">
                <a:latin typeface="Trebuchet MS"/>
                <a:cs typeface="Trebuchet MS"/>
              </a:rPr>
              <a:t>abuse</a:t>
            </a:r>
            <a:r>
              <a:rPr sz="2000" spc="-155" dirty="0">
                <a:latin typeface="Trebuchet MS"/>
                <a:cs typeface="Trebuchet MS"/>
              </a:rPr>
              <a:t> </a:t>
            </a:r>
            <a:r>
              <a:rPr sz="2000" spc="-75" dirty="0">
                <a:latin typeface="Trebuchet MS"/>
                <a:cs typeface="Trebuchet MS"/>
              </a:rPr>
              <a:t>disorders</a:t>
            </a:r>
            <a:endParaRPr sz="2000" dirty="0">
              <a:latin typeface="Trebuchet MS"/>
              <a:cs typeface="Trebuchet MS"/>
            </a:endParaRPr>
          </a:p>
        </p:txBody>
      </p:sp>
      <p:sp>
        <p:nvSpPr>
          <p:cNvPr id="5" name="object 5"/>
          <p:cNvSpPr txBox="1"/>
          <p:nvPr/>
        </p:nvSpPr>
        <p:spPr>
          <a:xfrm>
            <a:off x="5076952" y="3545117"/>
            <a:ext cx="5417820" cy="1052195"/>
          </a:xfrm>
          <a:prstGeom prst="rect">
            <a:avLst/>
          </a:prstGeom>
        </p:spPr>
        <p:txBody>
          <a:bodyPr vert="horz" wrap="square" lIns="0" tIns="53340" rIns="0" bIns="0" rtlCol="0">
            <a:spAutoFit/>
          </a:bodyPr>
          <a:lstStyle/>
          <a:p>
            <a:pPr marL="12700" marR="5080">
              <a:lnSpc>
                <a:spcPts val="2600"/>
              </a:lnSpc>
              <a:spcBef>
                <a:spcPts val="420"/>
              </a:spcBef>
            </a:pPr>
            <a:r>
              <a:rPr sz="2400" b="1" spc="-150" dirty="0">
                <a:latin typeface="Trebuchet MS"/>
                <a:cs typeface="Trebuchet MS"/>
              </a:rPr>
              <a:t>Long-term </a:t>
            </a:r>
            <a:r>
              <a:rPr sz="2400" b="1" spc="-125" dirty="0">
                <a:latin typeface="Trebuchet MS"/>
                <a:cs typeface="Trebuchet MS"/>
              </a:rPr>
              <a:t>goal: </a:t>
            </a:r>
            <a:r>
              <a:rPr sz="2400" spc="-25" dirty="0">
                <a:latin typeface="Trebuchet MS"/>
                <a:cs typeface="Trebuchet MS"/>
              </a:rPr>
              <a:t>Make </a:t>
            </a:r>
            <a:r>
              <a:rPr sz="2400" spc="-140" dirty="0">
                <a:latin typeface="Trebuchet MS"/>
                <a:cs typeface="Trebuchet MS"/>
              </a:rPr>
              <a:t>circuit </a:t>
            </a:r>
            <a:r>
              <a:rPr sz="2400" spc="-100" dirty="0">
                <a:latin typeface="Trebuchet MS"/>
                <a:cs typeface="Trebuchet MS"/>
              </a:rPr>
              <a:t>abnormalities  </a:t>
            </a:r>
            <a:r>
              <a:rPr sz="2400" spc="-110" dirty="0">
                <a:latin typeface="Trebuchet MS"/>
                <a:cs typeface="Trebuchet MS"/>
              </a:rPr>
              <a:t>the </a:t>
            </a:r>
            <a:r>
              <a:rPr sz="2400" spc="-80" dirty="0">
                <a:latin typeface="Trebuchet MS"/>
                <a:cs typeface="Trebuchet MS"/>
              </a:rPr>
              <a:t>basis </a:t>
            </a:r>
            <a:r>
              <a:rPr sz="2400" spc="-95" dirty="0">
                <a:latin typeface="Trebuchet MS"/>
                <a:cs typeface="Trebuchet MS"/>
              </a:rPr>
              <a:t>of </a:t>
            </a:r>
            <a:r>
              <a:rPr sz="2400" spc="-114" dirty="0">
                <a:latin typeface="Trebuchet MS"/>
                <a:cs typeface="Trebuchet MS"/>
              </a:rPr>
              <a:t>diagnostics, </a:t>
            </a:r>
            <a:r>
              <a:rPr sz="2400" spc="-80" dirty="0">
                <a:latin typeface="Trebuchet MS"/>
                <a:cs typeface="Trebuchet MS"/>
              </a:rPr>
              <a:t>and </a:t>
            </a:r>
            <a:r>
              <a:rPr sz="2400" spc="-110" dirty="0">
                <a:latin typeface="Trebuchet MS"/>
                <a:cs typeface="Trebuchet MS"/>
              </a:rPr>
              <a:t>normalization  </a:t>
            </a:r>
            <a:r>
              <a:rPr sz="2400" spc="-95" dirty="0">
                <a:latin typeface="Trebuchet MS"/>
                <a:cs typeface="Trebuchet MS"/>
              </a:rPr>
              <a:t>of </a:t>
            </a:r>
            <a:r>
              <a:rPr sz="2400" spc="-140" dirty="0">
                <a:latin typeface="Trebuchet MS"/>
                <a:cs typeface="Trebuchet MS"/>
              </a:rPr>
              <a:t>circuit </a:t>
            </a:r>
            <a:r>
              <a:rPr sz="2400" spc="-105" dirty="0">
                <a:latin typeface="Trebuchet MS"/>
                <a:cs typeface="Trebuchet MS"/>
              </a:rPr>
              <a:t>function </a:t>
            </a:r>
            <a:r>
              <a:rPr sz="2400" spc="-110" dirty="0">
                <a:latin typeface="Trebuchet MS"/>
                <a:cs typeface="Trebuchet MS"/>
              </a:rPr>
              <a:t>the </a:t>
            </a:r>
            <a:r>
              <a:rPr sz="2400" spc="-135" dirty="0">
                <a:latin typeface="Trebuchet MS"/>
                <a:cs typeface="Trebuchet MS"/>
              </a:rPr>
              <a:t>target </a:t>
            </a:r>
            <a:r>
              <a:rPr sz="2400" spc="-95" dirty="0">
                <a:latin typeface="Trebuchet MS"/>
                <a:cs typeface="Trebuchet MS"/>
              </a:rPr>
              <a:t>of</a:t>
            </a:r>
            <a:r>
              <a:rPr sz="2400" spc="-509" dirty="0">
                <a:latin typeface="Trebuchet MS"/>
                <a:cs typeface="Trebuchet MS"/>
              </a:rPr>
              <a:t> </a:t>
            </a:r>
            <a:r>
              <a:rPr sz="2400" spc="-105" dirty="0">
                <a:latin typeface="Trebuchet MS"/>
                <a:cs typeface="Trebuchet MS"/>
              </a:rPr>
              <a:t>intervention</a:t>
            </a:r>
            <a:endParaRPr sz="2400">
              <a:latin typeface="Trebuchet MS"/>
              <a:cs typeface="Trebuchet MS"/>
            </a:endParaRPr>
          </a:p>
        </p:txBody>
      </p:sp>
      <p:sp>
        <p:nvSpPr>
          <p:cNvPr id="6" name="object 6"/>
          <p:cNvSpPr/>
          <p:nvPr/>
        </p:nvSpPr>
        <p:spPr>
          <a:xfrm>
            <a:off x="1680633" y="4770962"/>
            <a:ext cx="2205567" cy="7577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731432" y="4800600"/>
            <a:ext cx="2103970" cy="7620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733754" y="4803179"/>
            <a:ext cx="2098675" cy="647065"/>
          </a:xfrm>
          <a:custGeom>
            <a:avLst/>
            <a:gdLst/>
            <a:ahLst/>
            <a:cxnLst/>
            <a:rect l="l" t="t" r="r" b="b"/>
            <a:pathLst>
              <a:path w="2098675" h="647064">
                <a:moveTo>
                  <a:pt x="1990737" y="0"/>
                </a:moveTo>
                <a:lnTo>
                  <a:pt x="107831" y="0"/>
                </a:lnTo>
                <a:lnTo>
                  <a:pt x="65858" y="8475"/>
                </a:lnTo>
                <a:lnTo>
                  <a:pt x="31583" y="31586"/>
                </a:lnTo>
                <a:lnTo>
                  <a:pt x="8473" y="65863"/>
                </a:lnTo>
                <a:lnTo>
                  <a:pt x="0" y="107835"/>
                </a:lnTo>
                <a:lnTo>
                  <a:pt x="0" y="539153"/>
                </a:lnTo>
                <a:lnTo>
                  <a:pt x="8473" y="581125"/>
                </a:lnTo>
                <a:lnTo>
                  <a:pt x="31583" y="615402"/>
                </a:lnTo>
                <a:lnTo>
                  <a:pt x="65858" y="638513"/>
                </a:lnTo>
                <a:lnTo>
                  <a:pt x="107831" y="646988"/>
                </a:lnTo>
                <a:lnTo>
                  <a:pt x="1990737" y="646988"/>
                </a:lnTo>
                <a:lnTo>
                  <a:pt x="2032715" y="638513"/>
                </a:lnTo>
                <a:lnTo>
                  <a:pt x="2066991" y="615402"/>
                </a:lnTo>
                <a:lnTo>
                  <a:pt x="2090100" y="581125"/>
                </a:lnTo>
                <a:lnTo>
                  <a:pt x="2098573" y="539153"/>
                </a:lnTo>
                <a:lnTo>
                  <a:pt x="2098573" y="107835"/>
                </a:lnTo>
                <a:lnTo>
                  <a:pt x="2090100" y="65863"/>
                </a:lnTo>
                <a:lnTo>
                  <a:pt x="2066991" y="31586"/>
                </a:lnTo>
                <a:lnTo>
                  <a:pt x="2032715" y="8475"/>
                </a:lnTo>
                <a:lnTo>
                  <a:pt x="1990737" y="0"/>
                </a:lnTo>
                <a:close/>
              </a:path>
            </a:pathLst>
          </a:custGeom>
          <a:solidFill>
            <a:srgbClr val="FFFFFF"/>
          </a:solidFill>
        </p:spPr>
        <p:txBody>
          <a:bodyPr wrap="square" lIns="0" tIns="0" rIns="0" bIns="0" rtlCol="0"/>
          <a:lstStyle/>
          <a:p>
            <a:endParaRPr/>
          </a:p>
        </p:txBody>
      </p:sp>
      <p:sp>
        <p:nvSpPr>
          <p:cNvPr id="9" name="object 9"/>
          <p:cNvSpPr/>
          <p:nvPr/>
        </p:nvSpPr>
        <p:spPr>
          <a:xfrm>
            <a:off x="1733754" y="4803179"/>
            <a:ext cx="2098675" cy="647065"/>
          </a:xfrm>
          <a:custGeom>
            <a:avLst/>
            <a:gdLst/>
            <a:ahLst/>
            <a:cxnLst/>
            <a:rect l="l" t="t" r="r" b="b"/>
            <a:pathLst>
              <a:path w="2098675" h="647064">
                <a:moveTo>
                  <a:pt x="0" y="107832"/>
                </a:moveTo>
                <a:lnTo>
                  <a:pt x="8473" y="65858"/>
                </a:lnTo>
                <a:lnTo>
                  <a:pt x="31583" y="31583"/>
                </a:lnTo>
                <a:lnTo>
                  <a:pt x="65858" y="8473"/>
                </a:lnTo>
                <a:lnTo>
                  <a:pt x="107832" y="0"/>
                </a:lnTo>
                <a:lnTo>
                  <a:pt x="1990741" y="0"/>
                </a:lnTo>
                <a:lnTo>
                  <a:pt x="2032718" y="8473"/>
                </a:lnTo>
                <a:lnTo>
                  <a:pt x="2066996" y="31583"/>
                </a:lnTo>
                <a:lnTo>
                  <a:pt x="2090106" y="65858"/>
                </a:lnTo>
                <a:lnTo>
                  <a:pt x="2098581" y="107832"/>
                </a:lnTo>
                <a:lnTo>
                  <a:pt x="2098581" y="539151"/>
                </a:lnTo>
                <a:lnTo>
                  <a:pt x="2090106" y="581124"/>
                </a:lnTo>
                <a:lnTo>
                  <a:pt x="2066996" y="615400"/>
                </a:lnTo>
                <a:lnTo>
                  <a:pt x="2032718" y="638509"/>
                </a:lnTo>
                <a:lnTo>
                  <a:pt x="1990741" y="646983"/>
                </a:lnTo>
                <a:lnTo>
                  <a:pt x="107832" y="646983"/>
                </a:lnTo>
                <a:lnTo>
                  <a:pt x="65858" y="638509"/>
                </a:lnTo>
                <a:lnTo>
                  <a:pt x="31583" y="615400"/>
                </a:lnTo>
                <a:lnTo>
                  <a:pt x="8473" y="581124"/>
                </a:lnTo>
                <a:lnTo>
                  <a:pt x="0" y="539151"/>
                </a:lnTo>
                <a:lnTo>
                  <a:pt x="0" y="107832"/>
                </a:lnTo>
                <a:close/>
              </a:path>
            </a:pathLst>
          </a:custGeom>
          <a:ln w="25400">
            <a:solidFill>
              <a:srgbClr val="4F81BD"/>
            </a:solidFill>
          </a:ln>
        </p:spPr>
        <p:txBody>
          <a:bodyPr wrap="square" lIns="0" tIns="0" rIns="0" bIns="0" rtlCol="0"/>
          <a:lstStyle/>
          <a:p>
            <a:endParaRPr/>
          </a:p>
        </p:txBody>
      </p:sp>
      <p:sp>
        <p:nvSpPr>
          <p:cNvPr id="10" name="object 10"/>
          <p:cNvSpPr txBox="1"/>
          <p:nvPr/>
        </p:nvSpPr>
        <p:spPr>
          <a:xfrm>
            <a:off x="1882674" y="4857432"/>
            <a:ext cx="1801495" cy="514984"/>
          </a:xfrm>
          <a:prstGeom prst="rect">
            <a:avLst/>
          </a:prstGeom>
        </p:spPr>
        <p:txBody>
          <a:bodyPr vert="horz" wrap="square" lIns="0" tIns="10795" rIns="0" bIns="0" rtlCol="0">
            <a:spAutoFit/>
          </a:bodyPr>
          <a:lstStyle/>
          <a:p>
            <a:pPr marL="478155" marR="5080" indent="-466090">
              <a:lnSpc>
                <a:spcPct val="100699"/>
              </a:lnSpc>
              <a:spcBef>
                <a:spcPts val="85"/>
              </a:spcBef>
            </a:pPr>
            <a:r>
              <a:rPr sz="1600" b="1" spc="-75" dirty="0">
                <a:latin typeface="Trebuchet MS"/>
                <a:cs typeface="Trebuchet MS"/>
              </a:rPr>
              <a:t>Molecular/Structural  </a:t>
            </a:r>
            <a:r>
              <a:rPr sz="1600" b="1" spc="-80" dirty="0">
                <a:latin typeface="Trebuchet MS"/>
                <a:cs typeface="Trebuchet MS"/>
              </a:rPr>
              <a:t>Pathology</a:t>
            </a:r>
            <a:endParaRPr sz="1600" dirty="0">
              <a:latin typeface="Trebuchet MS"/>
              <a:cs typeface="Trebuchet MS"/>
            </a:endParaRPr>
          </a:p>
        </p:txBody>
      </p:sp>
      <p:sp>
        <p:nvSpPr>
          <p:cNvPr id="11" name="object 11"/>
          <p:cNvSpPr/>
          <p:nvPr/>
        </p:nvSpPr>
        <p:spPr>
          <a:xfrm>
            <a:off x="4969929" y="4762504"/>
            <a:ext cx="1371600" cy="75776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986870" y="4792129"/>
            <a:ext cx="1341970" cy="76200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026443" y="4794720"/>
            <a:ext cx="1261110" cy="647065"/>
          </a:xfrm>
          <a:custGeom>
            <a:avLst/>
            <a:gdLst/>
            <a:ahLst/>
            <a:cxnLst/>
            <a:rect l="l" t="t" r="r" b="b"/>
            <a:pathLst>
              <a:path w="1261110" h="647064">
                <a:moveTo>
                  <a:pt x="1152842" y="0"/>
                </a:moveTo>
                <a:lnTo>
                  <a:pt x="107835" y="0"/>
                </a:lnTo>
                <a:lnTo>
                  <a:pt x="65863" y="8473"/>
                </a:lnTo>
                <a:lnTo>
                  <a:pt x="31586" y="31580"/>
                </a:lnTo>
                <a:lnTo>
                  <a:pt x="8475" y="65852"/>
                </a:lnTo>
                <a:lnTo>
                  <a:pt x="0" y="107822"/>
                </a:lnTo>
                <a:lnTo>
                  <a:pt x="0" y="539140"/>
                </a:lnTo>
                <a:lnTo>
                  <a:pt x="8475" y="581117"/>
                </a:lnTo>
                <a:lnTo>
                  <a:pt x="31586" y="615394"/>
                </a:lnTo>
                <a:lnTo>
                  <a:pt x="65863" y="638502"/>
                </a:lnTo>
                <a:lnTo>
                  <a:pt x="107835" y="646976"/>
                </a:lnTo>
                <a:lnTo>
                  <a:pt x="1152842" y="646976"/>
                </a:lnTo>
                <a:lnTo>
                  <a:pt x="1194819" y="638502"/>
                </a:lnTo>
                <a:lnTo>
                  <a:pt x="1229096" y="615394"/>
                </a:lnTo>
                <a:lnTo>
                  <a:pt x="1252204" y="581117"/>
                </a:lnTo>
                <a:lnTo>
                  <a:pt x="1260678" y="539140"/>
                </a:lnTo>
                <a:lnTo>
                  <a:pt x="1260678" y="107822"/>
                </a:lnTo>
                <a:lnTo>
                  <a:pt x="1252204" y="65852"/>
                </a:lnTo>
                <a:lnTo>
                  <a:pt x="1229096" y="31580"/>
                </a:lnTo>
                <a:lnTo>
                  <a:pt x="1194819" y="8473"/>
                </a:lnTo>
                <a:lnTo>
                  <a:pt x="1152842" y="0"/>
                </a:lnTo>
                <a:close/>
              </a:path>
            </a:pathLst>
          </a:custGeom>
          <a:solidFill>
            <a:srgbClr val="FFFFFF"/>
          </a:solidFill>
        </p:spPr>
        <p:txBody>
          <a:bodyPr wrap="square" lIns="0" tIns="0" rIns="0" bIns="0" rtlCol="0"/>
          <a:lstStyle/>
          <a:p>
            <a:endParaRPr/>
          </a:p>
        </p:txBody>
      </p:sp>
      <p:sp>
        <p:nvSpPr>
          <p:cNvPr id="14" name="object 14"/>
          <p:cNvSpPr/>
          <p:nvPr/>
        </p:nvSpPr>
        <p:spPr>
          <a:xfrm>
            <a:off x="5026443" y="4794720"/>
            <a:ext cx="1261110" cy="647065"/>
          </a:xfrm>
          <a:custGeom>
            <a:avLst/>
            <a:gdLst/>
            <a:ahLst/>
            <a:cxnLst/>
            <a:rect l="l" t="t" r="r" b="b"/>
            <a:pathLst>
              <a:path w="1261110" h="647064">
                <a:moveTo>
                  <a:pt x="0" y="107833"/>
                </a:moveTo>
                <a:lnTo>
                  <a:pt x="8474" y="65859"/>
                </a:lnTo>
                <a:lnTo>
                  <a:pt x="31583" y="31583"/>
                </a:lnTo>
                <a:lnTo>
                  <a:pt x="65859" y="8474"/>
                </a:lnTo>
                <a:lnTo>
                  <a:pt x="107833" y="0"/>
                </a:lnTo>
                <a:lnTo>
                  <a:pt x="1152840" y="0"/>
                </a:lnTo>
                <a:lnTo>
                  <a:pt x="1194815" y="8474"/>
                </a:lnTo>
                <a:lnTo>
                  <a:pt x="1229090" y="31583"/>
                </a:lnTo>
                <a:lnTo>
                  <a:pt x="1252197" y="65859"/>
                </a:lnTo>
                <a:lnTo>
                  <a:pt x="1260670" y="107833"/>
                </a:lnTo>
                <a:lnTo>
                  <a:pt x="1260670" y="539150"/>
                </a:lnTo>
                <a:lnTo>
                  <a:pt x="1252197" y="581123"/>
                </a:lnTo>
                <a:lnTo>
                  <a:pt x="1229090" y="615399"/>
                </a:lnTo>
                <a:lnTo>
                  <a:pt x="1194815" y="638509"/>
                </a:lnTo>
                <a:lnTo>
                  <a:pt x="1152840" y="646983"/>
                </a:lnTo>
                <a:lnTo>
                  <a:pt x="107833" y="646983"/>
                </a:lnTo>
                <a:lnTo>
                  <a:pt x="65859" y="638509"/>
                </a:lnTo>
                <a:lnTo>
                  <a:pt x="31583" y="615399"/>
                </a:lnTo>
                <a:lnTo>
                  <a:pt x="8474" y="581123"/>
                </a:lnTo>
                <a:lnTo>
                  <a:pt x="0" y="539150"/>
                </a:lnTo>
                <a:lnTo>
                  <a:pt x="0" y="107833"/>
                </a:lnTo>
                <a:close/>
              </a:path>
            </a:pathLst>
          </a:custGeom>
          <a:ln w="25400">
            <a:solidFill>
              <a:srgbClr val="4F81BD"/>
            </a:solidFill>
          </a:ln>
        </p:spPr>
        <p:txBody>
          <a:bodyPr wrap="square" lIns="0" tIns="0" rIns="0" bIns="0" rtlCol="0"/>
          <a:lstStyle/>
          <a:p>
            <a:endParaRPr/>
          </a:p>
        </p:txBody>
      </p:sp>
      <p:sp>
        <p:nvSpPr>
          <p:cNvPr id="15" name="object 15"/>
          <p:cNvSpPr txBox="1"/>
          <p:nvPr/>
        </p:nvSpPr>
        <p:spPr>
          <a:xfrm>
            <a:off x="5138306" y="4848974"/>
            <a:ext cx="1036319" cy="514984"/>
          </a:xfrm>
          <a:prstGeom prst="rect">
            <a:avLst/>
          </a:prstGeom>
        </p:spPr>
        <p:txBody>
          <a:bodyPr vert="horz" wrap="square" lIns="0" tIns="10795" rIns="0" bIns="0" rtlCol="0">
            <a:spAutoFit/>
          </a:bodyPr>
          <a:lstStyle/>
          <a:p>
            <a:pPr marL="12700" marR="5080" indent="234950">
              <a:lnSpc>
                <a:spcPct val="100699"/>
              </a:lnSpc>
              <a:spcBef>
                <a:spcPts val="85"/>
              </a:spcBef>
            </a:pPr>
            <a:r>
              <a:rPr sz="1600" b="1" spc="-110" dirty="0">
                <a:latin typeface="Trebuchet MS"/>
                <a:cs typeface="Trebuchet MS"/>
              </a:rPr>
              <a:t>Circuit  </a:t>
            </a:r>
            <a:r>
              <a:rPr sz="1600" b="1" spc="-65" dirty="0">
                <a:latin typeface="Trebuchet MS"/>
                <a:cs typeface="Trebuchet MS"/>
              </a:rPr>
              <a:t>Dy</a:t>
            </a:r>
            <a:r>
              <a:rPr sz="1600" b="1" spc="-70" dirty="0">
                <a:latin typeface="Trebuchet MS"/>
                <a:cs typeface="Trebuchet MS"/>
              </a:rPr>
              <a:t>s</a:t>
            </a:r>
            <a:r>
              <a:rPr sz="1600" b="1" spc="-85" dirty="0">
                <a:latin typeface="Trebuchet MS"/>
                <a:cs typeface="Trebuchet MS"/>
              </a:rPr>
              <a:t>f</a:t>
            </a:r>
            <a:r>
              <a:rPr sz="1600" b="1" spc="-90" dirty="0">
                <a:latin typeface="Trebuchet MS"/>
                <a:cs typeface="Trebuchet MS"/>
              </a:rPr>
              <a:t>un</a:t>
            </a:r>
            <a:r>
              <a:rPr sz="1600" b="1" spc="-145" dirty="0">
                <a:latin typeface="Trebuchet MS"/>
                <a:cs typeface="Trebuchet MS"/>
              </a:rPr>
              <a:t>c</a:t>
            </a:r>
            <a:r>
              <a:rPr sz="1600" b="1" spc="-85" dirty="0">
                <a:latin typeface="Trebuchet MS"/>
                <a:cs typeface="Trebuchet MS"/>
              </a:rPr>
              <a:t>t</a:t>
            </a:r>
            <a:r>
              <a:rPr sz="1600" b="1" spc="-95" dirty="0">
                <a:latin typeface="Trebuchet MS"/>
                <a:cs typeface="Trebuchet MS"/>
              </a:rPr>
              <a:t>i</a:t>
            </a:r>
            <a:r>
              <a:rPr sz="1600" b="1" spc="-50" dirty="0">
                <a:latin typeface="Trebuchet MS"/>
                <a:cs typeface="Trebuchet MS"/>
              </a:rPr>
              <a:t>o</a:t>
            </a:r>
            <a:r>
              <a:rPr sz="1600" b="1" spc="-90" dirty="0">
                <a:latin typeface="Trebuchet MS"/>
                <a:cs typeface="Trebuchet MS"/>
              </a:rPr>
              <a:t>n</a:t>
            </a:r>
            <a:endParaRPr sz="1600">
              <a:latin typeface="Trebuchet MS"/>
              <a:cs typeface="Trebuchet MS"/>
            </a:endParaRPr>
          </a:p>
        </p:txBody>
      </p:sp>
      <p:sp>
        <p:nvSpPr>
          <p:cNvPr id="16" name="object 16"/>
          <p:cNvSpPr/>
          <p:nvPr/>
        </p:nvSpPr>
        <p:spPr>
          <a:xfrm>
            <a:off x="7412570" y="4737104"/>
            <a:ext cx="3145370" cy="757767"/>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450670" y="4766729"/>
            <a:ext cx="3158070" cy="7620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467893" y="4768470"/>
            <a:ext cx="3033395" cy="647065"/>
          </a:xfrm>
          <a:custGeom>
            <a:avLst/>
            <a:gdLst/>
            <a:ahLst/>
            <a:cxnLst/>
            <a:rect l="l" t="t" r="r" b="b"/>
            <a:pathLst>
              <a:path w="3033395" h="647064">
                <a:moveTo>
                  <a:pt x="2925546" y="0"/>
                </a:moveTo>
                <a:lnTo>
                  <a:pt x="107835" y="0"/>
                </a:lnTo>
                <a:lnTo>
                  <a:pt x="65863" y="8473"/>
                </a:lnTo>
                <a:lnTo>
                  <a:pt x="31586" y="31580"/>
                </a:lnTo>
                <a:lnTo>
                  <a:pt x="8475" y="65852"/>
                </a:lnTo>
                <a:lnTo>
                  <a:pt x="0" y="107822"/>
                </a:lnTo>
                <a:lnTo>
                  <a:pt x="0" y="539140"/>
                </a:lnTo>
                <a:lnTo>
                  <a:pt x="8475" y="581117"/>
                </a:lnTo>
                <a:lnTo>
                  <a:pt x="31586" y="615394"/>
                </a:lnTo>
                <a:lnTo>
                  <a:pt x="65863" y="638502"/>
                </a:lnTo>
                <a:lnTo>
                  <a:pt x="107835" y="646976"/>
                </a:lnTo>
                <a:lnTo>
                  <a:pt x="2925546" y="646976"/>
                </a:lnTo>
                <a:lnTo>
                  <a:pt x="2967516" y="638502"/>
                </a:lnTo>
                <a:lnTo>
                  <a:pt x="3001789" y="615394"/>
                </a:lnTo>
                <a:lnTo>
                  <a:pt x="3024896" y="581117"/>
                </a:lnTo>
                <a:lnTo>
                  <a:pt x="3033369" y="539140"/>
                </a:lnTo>
                <a:lnTo>
                  <a:pt x="3033369" y="107822"/>
                </a:lnTo>
                <a:lnTo>
                  <a:pt x="3024896" y="65852"/>
                </a:lnTo>
                <a:lnTo>
                  <a:pt x="3001789" y="31580"/>
                </a:lnTo>
                <a:lnTo>
                  <a:pt x="2967516" y="8473"/>
                </a:lnTo>
                <a:lnTo>
                  <a:pt x="2925546" y="0"/>
                </a:lnTo>
                <a:close/>
              </a:path>
            </a:pathLst>
          </a:custGeom>
          <a:solidFill>
            <a:srgbClr val="FFFFFF"/>
          </a:solidFill>
        </p:spPr>
        <p:txBody>
          <a:bodyPr wrap="square" lIns="0" tIns="0" rIns="0" bIns="0" rtlCol="0"/>
          <a:lstStyle/>
          <a:p>
            <a:endParaRPr/>
          </a:p>
        </p:txBody>
      </p:sp>
      <p:sp>
        <p:nvSpPr>
          <p:cNvPr id="19" name="object 19"/>
          <p:cNvSpPr/>
          <p:nvPr/>
        </p:nvSpPr>
        <p:spPr>
          <a:xfrm>
            <a:off x="7467893" y="4768470"/>
            <a:ext cx="3033395" cy="647065"/>
          </a:xfrm>
          <a:custGeom>
            <a:avLst/>
            <a:gdLst/>
            <a:ahLst/>
            <a:cxnLst/>
            <a:rect l="l" t="t" r="r" b="b"/>
            <a:pathLst>
              <a:path w="3033395" h="647064">
                <a:moveTo>
                  <a:pt x="0" y="107834"/>
                </a:moveTo>
                <a:lnTo>
                  <a:pt x="8474" y="65860"/>
                </a:lnTo>
                <a:lnTo>
                  <a:pt x="31583" y="31583"/>
                </a:lnTo>
                <a:lnTo>
                  <a:pt x="65859" y="8474"/>
                </a:lnTo>
                <a:lnTo>
                  <a:pt x="107833" y="0"/>
                </a:lnTo>
                <a:lnTo>
                  <a:pt x="2925541" y="0"/>
                </a:lnTo>
                <a:lnTo>
                  <a:pt x="2967512" y="8474"/>
                </a:lnTo>
                <a:lnTo>
                  <a:pt x="3001787" y="31583"/>
                </a:lnTo>
                <a:lnTo>
                  <a:pt x="3024897" y="65860"/>
                </a:lnTo>
                <a:lnTo>
                  <a:pt x="3033371" y="107834"/>
                </a:lnTo>
                <a:lnTo>
                  <a:pt x="3033371" y="539149"/>
                </a:lnTo>
                <a:lnTo>
                  <a:pt x="3024897" y="581123"/>
                </a:lnTo>
                <a:lnTo>
                  <a:pt x="3001787" y="615399"/>
                </a:lnTo>
                <a:lnTo>
                  <a:pt x="2967512" y="638509"/>
                </a:lnTo>
                <a:lnTo>
                  <a:pt x="2925541" y="646983"/>
                </a:lnTo>
                <a:lnTo>
                  <a:pt x="107833" y="646983"/>
                </a:lnTo>
                <a:lnTo>
                  <a:pt x="65859" y="638509"/>
                </a:lnTo>
                <a:lnTo>
                  <a:pt x="31583" y="615399"/>
                </a:lnTo>
                <a:lnTo>
                  <a:pt x="8474" y="581123"/>
                </a:lnTo>
                <a:lnTo>
                  <a:pt x="0" y="539149"/>
                </a:lnTo>
                <a:lnTo>
                  <a:pt x="0" y="107834"/>
                </a:lnTo>
                <a:close/>
              </a:path>
            </a:pathLst>
          </a:custGeom>
          <a:ln w="25400">
            <a:solidFill>
              <a:srgbClr val="4F81BD"/>
            </a:solidFill>
          </a:ln>
        </p:spPr>
        <p:txBody>
          <a:bodyPr wrap="square" lIns="0" tIns="0" rIns="0" bIns="0" rtlCol="0"/>
          <a:lstStyle/>
          <a:p>
            <a:endParaRPr/>
          </a:p>
        </p:txBody>
      </p:sp>
      <p:sp>
        <p:nvSpPr>
          <p:cNvPr id="20" name="object 20"/>
          <p:cNvSpPr txBox="1"/>
          <p:nvPr/>
        </p:nvSpPr>
        <p:spPr>
          <a:xfrm>
            <a:off x="7604976" y="4822711"/>
            <a:ext cx="2760345" cy="514984"/>
          </a:xfrm>
          <a:prstGeom prst="rect">
            <a:avLst/>
          </a:prstGeom>
        </p:spPr>
        <p:txBody>
          <a:bodyPr vert="horz" wrap="square" lIns="0" tIns="10795" rIns="0" bIns="0" rtlCol="0">
            <a:spAutoFit/>
          </a:bodyPr>
          <a:lstStyle/>
          <a:p>
            <a:pPr marL="521970" marR="5080" indent="-509905">
              <a:lnSpc>
                <a:spcPct val="100699"/>
              </a:lnSpc>
              <a:spcBef>
                <a:spcPts val="85"/>
              </a:spcBef>
            </a:pPr>
            <a:r>
              <a:rPr sz="1600" b="1" spc="-65" dirty="0">
                <a:latin typeface="Trebuchet MS"/>
                <a:cs typeface="Trebuchet MS"/>
              </a:rPr>
              <a:t>Neuro/Mental/Substance</a:t>
            </a:r>
            <a:r>
              <a:rPr sz="1600" b="1" spc="-145" dirty="0">
                <a:latin typeface="Trebuchet MS"/>
                <a:cs typeface="Trebuchet MS"/>
              </a:rPr>
              <a:t> </a:t>
            </a:r>
            <a:r>
              <a:rPr sz="1600" b="1" spc="-75" dirty="0">
                <a:latin typeface="Trebuchet MS"/>
                <a:cs typeface="Trebuchet MS"/>
              </a:rPr>
              <a:t>Abuse  </a:t>
            </a:r>
            <a:r>
              <a:rPr sz="1600" b="1" spc="-100" dirty="0">
                <a:latin typeface="Trebuchet MS"/>
                <a:cs typeface="Trebuchet MS"/>
              </a:rPr>
              <a:t>Functional</a:t>
            </a:r>
            <a:r>
              <a:rPr sz="1600" b="1" spc="-130" dirty="0">
                <a:latin typeface="Trebuchet MS"/>
                <a:cs typeface="Trebuchet MS"/>
              </a:rPr>
              <a:t> </a:t>
            </a:r>
            <a:r>
              <a:rPr sz="1600" b="1" spc="-80" dirty="0">
                <a:latin typeface="Trebuchet MS"/>
                <a:cs typeface="Trebuchet MS"/>
              </a:rPr>
              <a:t>Disability</a:t>
            </a:r>
            <a:endParaRPr sz="1600">
              <a:latin typeface="Trebuchet MS"/>
              <a:cs typeface="Trebuchet MS"/>
            </a:endParaRPr>
          </a:p>
        </p:txBody>
      </p:sp>
      <p:sp>
        <p:nvSpPr>
          <p:cNvPr id="21" name="object 21"/>
          <p:cNvSpPr/>
          <p:nvPr/>
        </p:nvSpPr>
        <p:spPr>
          <a:xfrm>
            <a:off x="3860801" y="4974162"/>
            <a:ext cx="1253067" cy="313267"/>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3904692" y="5052886"/>
            <a:ext cx="1052195" cy="116839"/>
          </a:xfrm>
          <a:custGeom>
            <a:avLst/>
            <a:gdLst/>
            <a:ahLst/>
            <a:cxnLst/>
            <a:rect l="l" t="t" r="r" b="b"/>
            <a:pathLst>
              <a:path w="1052195" h="116839">
                <a:moveTo>
                  <a:pt x="947343" y="0"/>
                </a:moveTo>
                <a:lnTo>
                  <a:pt x="942314" y="2285"/>
                </a:lnTo>
                <a:lnTo>
                  <a:pt x="936129" y="12877"/>
                </a:lnTo>
                <a:lnTo>
                  <a:pt x="938174" y="20662"/>
                </a:lnTo>
                <a:lnTo>
                  <a:pt x="979855" y="44970"/>
                </a:lnTo>
                <a:lnTo>
                  <a:pt x="0" y="44970"/>
                </a:lnTo>
                <a:lnTo>
                  <a:pt x="0" y="70370"/>
                </a:lnTo>
                <a:lnTo>
                  <a:pt x="979855" y="70370"/>
                </a:lnTo>
                <a:lnTo>
                  <a:pt x="938174" y="94691"/>
                </a:lnTo>
                <a:lnTo>
                  <a:pt x="936129" y="102463"/>
                </a:lnTo>
                <a:lnTo>
                  <a:pt x="943190" y="114579"/>
                </a:lnTo>
                <a:lnTo>
                  <a:pt x="950963" y="116624"/>
                </a:lnTo>
                <a:lnTo>
                  <a:pt x="1052029" y="57670"/>
                </a:lnTo>
                <a:lnTo>
                  <a:pt x="955509" y="1371"/>
                </a:lnTo>
                <a:lnTo>
                  <a:pt x="953896" y="838"/>
                </a:lnTo>
                <a:lnTo>
                  <a:pt x="947343" y="0"/>
                </a:lnTo>
                <a:close/>
              </a:path>
            </a:pathLst>
          </a:custGeom>
          <a:solidFill>
            <a:srgbClr val="4F81BD"/>
          </a:solidFill>
        </p:spPr>
        <p:txBody>
          <a:bodyPr wrap="square" lIns="0" tIns="0" rIns="0" bIns="0" rtlCol="0"/>
          <a:lstStyle/>
          <a:p>
            <a:endParaRPr/>
          </a:p>
        </p:txBody>
      </p:sp>
      <p:sp>
        <p:nvSpPr>
          <p:cNvPr id="23" name="object 23"/>
          <p:cNvSpPr/>
          <p:nvPr/>
        </p:nvSpPr>
        <p:spPr>
          <a:xfrm>
            <a:off x="6362700" y="4974162"/>
            <a:ext cx="1181100" cy="313267"/>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405181" y="5052886"/>
            <a:ext cx="982344" cy="116839"/>
          </a:xfrm>
          <a:custGeom>
            <a:avLst/>
            <a:gdLst/>
            <a:ahLst/>
            <a:cxnLst/>
            <a:rect l="l" t="t" r="r" b="b"/>
            <a:pathLst>
              <a:path w="982345" h="116839">
                <a:moveTo>
                  <a:pt x="877531" y="0"/>
                </a:moveTo>
                <a:lnTo>
                  <a:pt x="872489" y="2285"/>
                </a:lnTo>
                <a:lnTo>
                  <a:pt x="866305" y="12877"/>
                </a:lnTo>
                <a:lnTo>
                  <a:pt x="868362" y="20662"/>
                </a:lnTo>
                <a:lnTo>
                  <a:pt x="910043" y="44970"/>
                </a:lnTo>
                <a:lnTo>
                  <a:pt x="0" y="44970"/>
                </a:lnTo>
                <a:lnTo>
                  <a:pt x="0" y="70370"/>
                </a:lnTo>
                <a:lnTo>
                  <a:pt x="910043" y="70370"/>
                </a:lnTo>
                <a:lnTo>
                  <a:pt x="868362" y="94691"/>
                </a:lnTo>
                <a:lnTo>
                  <a:pt x="866305" y="102463"/>
                </a:lnTo>
                <a:lnTo>
                  <a:pt x="873378" y="114579"/>
                </a:lnTo>
                <a:lnTo>
                  <a:pt x="881151" y="116624"/>
                </a:lnTo>
                <a:lnTo>
                  <a:pt x="982217" y="57670"/>
                </a:lnTo>
                <a:lnTo>
                  <a:pt x="885697" y="1371"/>
                </a:lnTo>
                <a:lnTo>
                  <a:pt x="884072" y="838"/>
                </a:lnTo>
                <a:lnTo>
                  <a:pt x="877531" y="0"/>
                </a:lnTo>
                <a:close/>
              </a:path>
            </a:pathLst>
          </a:custGeom>
          <a:solidFill>
            <a:srgbClr val="4F81BD"/>
          </a:solidFill>
        </p:spPr>
        <p:txBody>
          <a:bodyPr wrap="square" lIns="0" tIns="0" rIns="0" bIns="0" rtlCol="0"/>
          <a:lstStyle/>
          <a:p>
            <a:endParaRPr/>
          </a:p>
        </p:txBody>
      </p:sp>
      <p:sp>
        <p:nvSpPr>
          <p:cNvPr id="25" name="object 25"/>
          <p:cNvSpPr txBox="1">
            <a:spLocks noGrp="1"/>
          </p:cNvSpPr>
          <p:nvPr>
            <p:ph type="title"/>
          </p:nvPr>
        </p:nvSpPr>
        <p:spPr>
          <a:xfrm>
            <a:off x="6250305" y="1"/>
            <a:ext cx="4275455" cy="1010285"/>
          </a:xfrm>
          <a:prstGeom prst="rect">
            <a:avLst/>
          </a:prstGeom>
        </p:spPr>
        <p:txBody>
          <a:bodyPr vert="horz" wrap="square" lIns="0" tIns="12700" rIns="0" bIns="0" rtlCol="0" anchor="ctr">
            <a:spAutoFit/>
          </a:bodyPr>
          <a:lstStyle/>
          <a:p>
            <a:pPr marL="804545">
              <a:lnSpc>
                <a:spcPts val="3875"/>
              </a:lnSpc>
              <a:spcBef>
                <a:spcPts val="100"/>
              </a:spcBef>
            </a:pPr>
            <a:r>
              <a:rPr sz="3600" spc="-250" dirty="0"/>
              <a:t>Foster</a:t>
            </a:r>
            <a:r>
              <a:rPr sz="3600" spc="-340" dirty="0"/>
              <a:t> </a:t>
            </a:r>
            <a:r>
              <a:rPr sz="3600" spc="-180" dirty="0"/>
              <a:t>Innovation:</a:t>
            </a:r>
            <a:endParaRPr sz="3600"/>
          </a:p>
          <a:p>
            <a:pPr marL="12700">
              <a:lnSpc>
                <a:spcPts val="3875"/>
              </a:lnSpc>
            </a:pPr>
            <a:r>
              <a:rPr sz="3600" i="1" spc="-260" dirty="0">
                <a:solidFill>
                  <a:srgbClr val="FFFF99"/>
                </a:solidFill>
                <a:latin typeface="Trebuchet MS"/>
                <a:cs typeface="Trebuchet MS"/>
              </a:rPr>
              <a:t>Focus </a:t>
            </a:r>
            <a:r>
              <a:rPr sz="3600" i="1" spc="-140" dirty="0">
                <a:solidFill>
                  <a:srgbClr val="FFFF99"/>
                </a:solidFill>
                <a:latin typeface="Trebuchet MS"/>
                <a:cs typeface="Trebuchet MS"/>
              </a:rPr>
              <a:t>on </a:t>
            </a:r>
            <a:r>
              <a:rPr sz="3600" i="1" spc="-225" dirty="0">
                <a:solidFill>
                  <a:srgbClr val="FFFF99"/>
                </a:solidFill>
                <a:latin typeface="Trebuchet MS"/>
                <a:cs typeface="Trebuchet MS"/>
              </a:rPr>
              <a:t>Brain</a:t>
            </a:r>
            <a:r>
              <a:rPr sz="3600" i="1" spc="-490" dirty="0">
                <a:solidFill>
                  <a:srgbClr val="FFFF99"/>
                </a:solidFill>
                <a:latin typeface="Trebuchet MS"/>
                <a:cs typeface="Trebuchet MS"/>
              </a:rPr>
              <a:t> </a:t>
            </a:r>
            <a:r>
              <a:rPr sz="3600" i="1" spc="-280" dirty="0">
                <a:solidFill>
                  <a:srgbClr val="FFFF99"/>
                </a:solidFill>
                <a:latin typeface="Trebuchet MS"/>
                <a:cs typeface="Trebuchet MS"/>
              </a:rPr>
              <a:t>Circuits</a:t>
            </a:r>
            <a:endParaRPr sz="3600">
              <a:latin typeface="Trebuchet MS"/>
              <a:cs typeface="Trebuchet MS"/>
            </a:endParaRPr>
          </a:p>
        </p:txBody>
      </p:sp>
      <p:sp>
        <p:nvSpPr>
          <p:cNvPr id="26" name="object 26"/>
          <p:cNvSpPr/>
          <p:nvPr/>
        </p:nvSpPr>
        <p:spPr>
          <a:xfrm>
            <a:off x="1947333" y="901700"/>
            <a:ext cx="2531529" cy="3048000"/>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1458097" y="338138"/>
            <a:ext cx="2624617" cy="3216515"/>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4565777" y="5497664"/>
            <a:ext cx="6102223" cy="1356042"/>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3187548" y="3808096"/>
            <a:ext cx="1560195" cy="231775"/>
          </a:xfrm>
          <a:custGeom>
            <a:avLst/>
            <a:gdLst/>
            <a:ahLst/>
            <a:cxnLst/>
            <a:rect l="l" t="t" r="r" b="b"/>
            <a:pathLst>
              <a:path w="1560195" h="231775">
                <a:moveTo>
                  <a:pt x="1444117" y="0"/>
                </a:moveTo>
                <a:lnTo>
                  <a:pt x="0" y="0"/>
                </a:lnTo>
                <a:lnTo>
                  <a:pt x="115697" y="115709"/>
                </a:lnTo>
                <a:lnTo>
                  <a:pt x="0" y="231419"/>
                </a:lnTo>
                <a:lnTo>
                  <a:pt x="1444117" y="231419"/>
                </a:lnTo>
                <a:lnTo>
                  <a:pt x="1559814" y="115709"/>
                </a:lnTo>
                <a:lnTo>
                  <a:pt x="1444117" y="0"/>
                </a:lnTo>
                <a:close/>
              </a:path>
            </a:pathLst>
          </a:custGeom>
          <a:solidFill>
            <a:srgbClr val="05192E"/>
          </a:solidFill>
        </p:spPr>
        <p:txBody>
          <a:bodyPr wrap="square" lIns="0" tIns="0" rIns="0" bIns="0" rtlCol="0"/>
          <a:lstStyle/>
          <a:p>
            <a:endParaRPr/>
          </a:p>
        </p:txBody>
      </p:sp>
      <p:sp>
        <p:nvSpPr>
          <p:cNvPr id="30" name="object 30"/>
          <p:cNvSpPr/>
          <p:nvPr/>
        </p:nvSpPr>
        <p:spPr>
          <a:xfrm>
            <a:off x="1664865" y="3808096"/>
            <a:ext cx="1560195" cy="231775"/>
          </a:xfrm>
          <a:custGeom>
            <a:avLst/>
            <a:gdLst/>
            <a:ahLst/>
            <a:cxnLst/>
            <a:rect l="l" t="t" r="r" b="b"/>
            <a:pathLst>
              <a:path w="1560195" h="231775">
                <a:moveTo>
                  <a:pt x="1444120" y="0"/>
                </a:moveTo>
                <a:lnTo>
                  <a:pt x="0" y="0"/>
                </a:lnTo>
                <a:lnTo>
                  <a:pt x="115705" y="115709"/>
                </a:lnTo>
                <a:lnTo>
                  <a:pt x="0" y="231419"/>
                </a:lnTo>
                <a:lnTo>
                  <a:pt x="1444120" y="231419"/>
                </a:lnTo>
                <a:lnTo>
                  <a:pt x="1559817" y="115709"/>
                </a:lnTo>
                <a:lnTo>
                  <a:pt x="1444120" y="0"/>
                </a:lnTo>
                <a:close/>
              </a:path>
            </a:pathLst>
          </a:custGeom>
          <a:solidFill>
            <a:srgbClr val="05192E"/>
          </a:solidFill>
        </p:spPr>
        <p:txBody>
          <a:bodyPr wrap="square" lIns="0" tIns="0" rIns="0" bIns="0" rtlCol="0"/>
          <a:lstStyle/>
          <a:p>
            <a:endParaRPr/>
          </a:p>
        </p:txBody>
      </p:sp>
      <p:sp>
        <p:nvSpPr>
          <p:cNvPr id="31" name="object 31"/>
          <p:cNvSpPr txBox="1"/>
          <p:nvPr/>
        </p:nvSpPr>
        <p:spPr>
          <a:xfrm>
            <a:off x="1836455" y="3746659"/>
            <a:ext cx="1114425" cy="938530"/>
          </a:xfrm>
          <a:prstGeom prst="rect">
            <a:avLst/>
          </a:prstGeom>
        </p:spPr>
        <p:txBody>
          <a:bodyPr vert="horz" wrap="square" lIns="0" tIns="73025" rIns="0" bIns="0" rtlCol="0">
            <a:spAutoFit/>
          </a:bodyPr>
          <a:lstStyle/>
          <a:p>
            <a:pPr marL="12700">
              <a:spcBef>
                <a:spcPts val="575"/>
              </a:spcBef>
            </a:pPr>
            <a:r>
              <a:rPr sz="1200" b="1" spc="-90" dirty="0">
                <a:solidFill>
                  <a:srgbClr val="FFFFFF"/>
                </a:solidFill>
                <a:latin typeface="Trebuchet MS"/>
                <a:cs typeface="Trebuchet MS"/>
              </a:rPr>
              <a:t>FIRST </a:t>
            </a:r>
            <a:r>
              <a:rPr sz="1200" b="1" spc="-75" dirty="0">
                <a:solidFill>
                  <a:srgbClr val="FFFFFF"/>
                </a:solidFill>
                <a:latin typeface="Trebuchet MS"/>
                <a:cs typeface="Trebuchet MS"/>
              </a:rPr>
              <a:t>FIVE</a:t>
            </a:r>
            <a:r>
              <a:rPr sz="1200" b="1" spc="-140" dirty="0">
                <a:solidFill>
                  <a:srgbClr val="FFFFFF"/>
                </a:solidFill>
                <a:latin typeface="Trebuchet MS"/>
                <a:cs typeface="Trebuchet MS"/>
              </a:rPr>
              <a:t> </a:t>
            </a:r>
            <a:r>
              <a:rPr sz="1200" b="1" spc="-80" dirty="0">
                <a:solidFill>
                  <a:srgbClr val="FFFFFF"/>
                </a:solidFill>
                <a:latin typeface="Trebuchet MS"/>
                <a:cs typeface="Trebuchet MS"/>
              </a:rPr>
              <a:t>YEARS</a:t>
            </a:r>
            <a:endParaRPr sz="1200">
              <a:latin typeface="Trebuchet MS"/>
              <a:cs typeface="Trebuchet MS"/>
            </a:endParaRPr>
          </a:p>
          <a:p>
            <a:pPr marL="71755" marR="73660" indent="96520" algn="just">
              <a:lnSpc>
                <a:spcPct val="90300"/>
              </a:lnSpc>
              <a:spcBef>
                <a:spcPts val="720"/>
              </a:spcBef>
            </a:pPr>
            <a:r>
              <a:rPr sz="1400" spc="-65" dirty="0">
                <a:latin typeface="Trebuchet MS"/>
                <a:cs typeface="Trebuchet MS"/>
              </a:rPr>
              <a:t>Emphasize  </a:t>
            </a:r>
            <a:r>
              <a:rPr sz="1400" spc="-60" dirty="0">
                <a:latin typeface="Trebuchet MS"/>
                <a:cs typeface="Trebuchet MS"/>
              </a:rPr>
              <a:t>technology  d</a:t>
            </a:r>
            <a:r>
              <a:rPr sz="1400" spc="-65" dirty="0">
                <a:latin typeface="Trebuchet MS"/>
                <a:cs typeface="Trebuchet MS"/>
              </a:rPr>
              <a:t>ev</a:t>
            </a:r>
            <a:r>
              <a:rPr sz="1400" spc="-80" dirty="0">
                <a:latin typeface="Trebuchet MS"/>
                <a:cs typeface="Trebuchet MS"/>
              </a:rPr>
              <a:t>el</a:t>
            </a:r>
            <a:r>
              <a:rPr sz="1400" spc="-20" dirty="0">
                <a:latin typeface="Trebuchet MS"/>
                <a:cs typeface="Trebuchet MS"/>
              </a:rPr>
              <a:t>o</a:t>
            </a:r>
            <a:r>
              <a:rPr sz="1400" spc="-40" dirty="0">
                <a:latin typeface="Trebuchet MS"/>
                <a:cs typeface="Trebuchet MS"/>
              </a:rPr>
              <a:t>p</a:t>
            </a:r>
            <a:r>
              <a:rPr sz="1400" spc="-65" dirty="0">
                <a:latin typeface="Trebuchet MS"/>
                <a:cs typeface="Trebuchet MS"/>
              </a:rPr>
              <a:t>m</a:t>
            </a:r>
            <a:r>
              <a:rPr sz="1400" spc="-50" dirty="0">
                <a:latin typeface="Trebuchet MS"/>
                <a:cs typeface="Trebuchet MS"/>
              </a:rPr>
              <a:t>e</a:t>
            </a:r>
            <a:r>
              <a:rPr sz="1400" spc="-60" dirty="0">
                <a:latin typeface="Trebuchet MS"/>
                <a:cs typeface="Trebuchet MS"/>
              </a:rPr>
              <a:t>n</a:t>
            </a:r>
            <a:r>
              <a:rPr sz="1400" spc="-90" dirty="0">
                <a:latin typeface="Trebuchet MS"/>
                <a:cs typeface="Trebuchet MS"/>
              </a:rPr>
              <a:t>t</a:t>
            </a:r>
            <a:endParaRPr sz="1400">
              <a:latin typeface="Trebuchet MS"/>
              <a:cs typeface="Trebuchet MS"/>
            </a:endParaRPr>
          </a:p>
        </p:txBody>
      </p:sp>
      <p:sp>
        <p:nvSpPr>
          <p:cNvPr id="32" name="object 32"/>
          <p:cNvSpPr txBox="1"/>
          <p:nvPr/>
        </p:nvSpPr>
        <p:spPr>
          <a:xfrm>
            <a:off x="3369436" y="3741935"/>
            <a:ext cx="1296670" cy="948690"/>
          </a:xfrm>
          <a:prstGeom prst="rect">
            <a:avLst/>
          </a:prstGeom>
        </p:spPr>
        <p:txBody>
          <a:bodyPr vert="horz" wrap="square" lIns="0" tIns="77470" rIns="0" bIns="0" rtlCol="0">
            <a:spAutoFit/>
          </a:bodyPr>
          <a:lstStyle/>
          <a:p>
            <a:pPr marL="12700">
              <a:spcBef>
                <a:spcPts val="610"/>
              </a:spcBef>
            </a:pPr>
            <a:r>
              <a:rPr sz="1200" b="1" spc="-60" dirty="0">
                <a:solidFill>
                  <a:srgbClr val="FFFFFF"/>
                </a:solidFill>
                <a:latin typeface="Trebuchet MS"/>
                <a:cs typeface="Trebuchet MS"/>
              </a:rPr>
              <a:t>SECOND </a:t>
            </a:r>
            <a:r>
              <a:rPr sz="1200" b="1" spc="-80" dirty="0">
                <a:solidFill>
                  <a:srgbClr val="FFFFFF"/>
                </a:solidFill>
                <a:latin typeface="Trebuchet MS"/>
                <a:cs typeface="Trebuchet MS"/>
              </a:rPr>
              <a:t>FIVE</a:t>
            </a:r>
            <a:r>
              <a:rPr sz="1200" b="1" spc="-140" dirty="0">
                <a:solidFill>
                  <a:srgbClr val="FFFFFF"/>
                </a:solidFill>
                <a:latin typeface="Trebuchet MS"/>
                <a:cs typeface="Trebuchet MS"/>
              </a:rPr>
              <a:t> </a:t>
            </a:r>
            <a:r>
              <a:rPr sz="1200" b="1" spc="-80" dirty="0">
                <a:solidFill>
                  <a:srgbClr val="FFFFFF"/>
                </a:solidFill>
                <a:latin typeface="Trebuchet MS"/>
                <a:cs typeface="Trebuchet MS"/>
              </a:rPr>
              <a:t>YEARS</a:t>
            </a:r>
            <a:endParaRPr sz="1200" dirty="0">
              <a:latin typeface="Trebuchet MS"/>
              <a:cs typeface="Trebuchet MS"/>
            </a:endParaRPr>
          </a:p>
          <a:p>
            <a:pPr marL="45720" marR="212725" indent="-635" algn="ctr">
              <a:lnSpc>
                <a:spcPct val="90300"/>
              </a:lnSpc>
              <a:spcBef>
                <a:spcPts val="765"/>
              </a:spcBef>
            </a:pPr>
            <a:r>
              <a:rPr sz="1400" spc="-65" dirty="0">
                <a:latin typeface="Trebuchet MS"/>
                <a:cs typeface="Trebuchet MS"/>
              </a:rPr>
              <a:t>Emphasize  </a:t>
            </a:r>
            <a:r>
              <a:rPr sz="1400" spc="-60" dirty="0">
                <a:latin typeface="Trebuchet MS"/>
                <a:cs typeface="Trebuchet MS"/>
              </a:rPr>
              <a:t>discovery  driven</a:t>
            </a:r>
            <a:r>
              <a:rPr sz="1400" spc="-175" dirty="0">
                <a:latin typeface="Trebuchet MS"/>
                <a:cs typeface="Trebuchet MS"/>
              </a:rPr>
              <a:t> </a:t>
            </a:r>
            <a:r>
              <a:rPr sz="1400" spc="-70" dirty="0">
                <a:latin typeface="Trebuchet MS"/>
                <a:cs typeface="Trebuchet MS"/>
              </a:rPr>
              <a:t>science</a:t>
            </a:r>
            <a:endParaRPr sz="1400" dirty="0">
              <a:latin typeface="Trebuchet MS"/>
              <a:cs typeface="Trebuchet MS"/>
            </a:endParaRPr>
          </a:p>
        </p:txBody>
      </p:sp>
    </p:spTree>
    <p:extLst>
      <p:ext uri="{BB962C8B-B14F-4D97-AF65-F5344CB8AC3E}">
        <p14:creationId xmlns:p14="http://schemas.microsoft.com/office/powerpoint/2010/main" val="2282933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61535" y="4937510"/>
            <a:ext cx="8986542" cy="191897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582402" y="1072900"/>
            <a:ext cx="1170305" cy="3864610"/>
          </a:xfrm>
          <a:prstGeom prst="rect">
            <a:avLst/>
          </a:prstGeom>
        </p:spPr>
        <p:txBody>
          <a:bodyPr vert="horz" wrap="square" lIns="0" tIns="12700" rIns="0" bIns="0" rtlCol="0">
            <a:spAutoFit/>
          </a:bodyPr>
          <a:lstStyle/>
          <a:p>
            <a:pPr marL="298450" indent="-285750">
              <a:lnSpc>
                <a:spcPts val="2145"/>
              </a:lnSpc>
              <a:spcBef>
                <a:spcPts val="100"/>
              </a:spcBef>
              <a:buFont typeface="Arial"/>
              <a:buChar char="•"/>
              <a:tabLst>
                <a:tab pos="297815" algn="l"/>
                <a:tab pos="298450" algn="l"/>
              </a:tabLst>
            </a:pPr>
            <a:r>
              <a:rPr spc="-80" dirty="0">
                <a:latin typeface="Trebuchet MS"/>
                <a:cs typeface="Trebuchet MS"/>
              </a:rPr>
              <a:t>Blueprint</a:t>
            </a:r>
            <a:endParaRPr dirty="0">
              <a:latin typeface="Trebuchet MS"/>
              <a:cs typeface="Trebuchet MS"/>
            </a:endParaRPr>
          </a:p>
          <a:p>
            <a:pPr marL="298450" indent="-285750">
              <a:lnSpc>
                <a:spcPts val="2145"/>
              </a:lnSpc>
              <a:buFont typeface="Arial"/>
              <a:buChar char="•"/>
              <a:tabLst>
                <a:tab pos="297815" algn="l"/>
                <a:tab pos="298450" algn="l"/>
              </a:tabLst>
            </a:pPr>
            <a:r>
              <a:rPr spc="-70" dirty="0">
                <a:latin typeface="Trebuchet MS"/>
                <a:cs typeface="Trebuchet MS"/>
              </a:rPr>
              <a:t>NCCIH</a:t>
            </a:r>
            <a:endParaRPr dirty="0">
              <a:latin typeface="Trebuchet MS"/>
              <a:cs typeface="Trebuchet MS"/>
            </a:endParaRPr>
          </a:p>
          <a:p>
            <a:pPr marL="298450" indent="-285750">
              <a:spcBef>
                <a:spcPts val="5"/>
              </a:spcBef>
              <a:buFont typeface="Arial"/>
              <a:buChar char="•"/>
              <a:tabLst>
                <a:tab pos="297815" algn="l"/>
                <a:tab pos="298450" algn="l"/>
              </a:tabLst>
            </a:pPr>
            <a:r>
              <a:rPr spc="-45" dirty="0">
                <a:latin typeface="Trebuchet MS"/>
                <a:cs typeface="Trebuchet MS"/>
              </a:rPr>
              <a:t>NEI</a:t>
            </a:r>
            <a:endParaRPr dirty="0">
              <a:latin typeface="Trebuchet MS"/>
              <a:cs typeface="Trebuchet MS"/>
            </a:endParaRPr>
          </a:p>
          <a:p>
            <a:pPr marL="298450" indent="-285750">
              <a:spcBef>
                <a:spcPts val="5"/>
              </a:spcBef>
              <a:buFont typeface="Arial"/>
              <a:buChar char="•"/>
              <a:tabLst>
                <a:tab pos="297815" algn="l"/>
                <a:tab pos="298450" algn="l"/>
              </a:tabLst>
            </a:pPr>
            <a:r>
              <a:rPr spc="-20" dirty="0">
                <a:latin typeface="Trebuchet MS"/>
                <a:cs typeface="Trebuchet MS"/>
              </a:rPr>
              <a:t>NIA</a:t>
            </a:r>
            <a:endParaRPr dirty="0">
              <a:latin typeface="Trebuchet MS"/>
              <a:cs typeface="Trebuchet MS"/>
            </a:endParaRPr>
          </a:p>
          <a:p>
            <a:pPr marL="298450" indent="-285750">
              <a:spcBef>
                <a:spcPts val="10"/>
              </a:spcBef>
              <a:buFont typeface="Arial"/>
              <a:buChar char="•"/>
              <a:tabLst>
                <a:tab pos="297815" algn="l"/>
                <a:tab pos="298450" algn="l"/>
              </a:tabLst>
            </a:pPr>
            <a:r>
              <a:rPr spc="-25" dirty="0">
                <a:latin typeface="Trebuchet MS"/>
                <a:cs typeface="Trebuchet MS"/>
              </a:rPr>
              <a:t>NIAAA</a:t>
            </a:r>
            <a:endParaRPr dirty="0">
              <a:latin typeface="Trebuchet MS"/>
              <a:cs typeface="Trebuchet MS"/>
            </a:endParaRPr>
          </a:p>
          <a:p>
            <a:pPr marL="298450" indent="-285750">
              <a:lnSpc>
                <a:spcPts val="2145"/>
              </a:lnSpc>
              <a:spcBef>
                <a:spcPts val="5"/>
              </a:spcBef>
              <a:buFont typeface="Arial"/>
              <a:buChar char="•"/>
              <a:tabLst>
                <a:tab pos="297815" algn="l"/>
                <a:tab pos="298450" algn="l"/>
              </a:tabLst>
            </a:pPr>
            <a:r>
              <a:rPr spc="-40" dirty="0">
                <a:latin typeface="Trebuchet MS"/>
                <a:cs typeface="Trebuchet MS"/>
              </a:rPr>
              <a:t>NIBIB</a:t>
            </a:r>
            <a:endParaRPr dirty="0">
              <a:latin typeface="Trebuchet MS"/>
              <a:cs typeface="Trebuchet MS"/>
            </a:endParaRPr>
          </a:p>
          <a:p>
            <a:pPr marL="298450" indent="-285750">
              <a:lnSpc>
                <a:spcPts val="2145"/>
              </a:lnSpc>
              <a:buFont typeface="Arial"/>
              <a:buChar char="•"/>
              <a:tabLst>
                <a:tab pos="297815" algn="l"/>
                <a:tab pos="298450" algn="l"/>
              </a:tabLst>
            </a:pPr>
            <a:r>
              <a:rPr spc="-45" dirty="0">
                <a:latin typeface="Trebuchet MS"/>
                <a:cs typeface="Trebuchet MS"/>
              </a:rPr>
              <a:t>NICHD</a:t>
            </a:r>
            <a:endParaRPr dirty="0">
              <a:latin typeface="Trebuchet MS"/>
              <a:cs typeface="Trebuchet MS"/>
            </a:endParaRPr>
          </a:p>
          <a:p>
            <a:pPr marL="298450" indent="-285750">
              <a:spcBef>
                <a:spcPts val="5"/>
              </a:spcBef>
              <a:buFont typeface="Arial"/>
              <a:buChar char="•"/>
              <a:tabLst>
                <a:tab pos="297815" algn="l"/>
                <a:tab pos="298450" algn="l"/>
              </a:tabLst>
            </a:pPr>
            <a:r>
              <a:rPr spc="-25" dirty="0">
                <a:latin typeface="Trebuchet MS"/>
                <a:cs typeface="Trebuchet MS"/>
              </a:rPr>
              <a:t>NIDA</a:t>
            </a:r>
            <a:endParaRPr dirty="0">
              <a:latin typeface="Trebuchet MS"/>
              <a:cs typeface="Trebuchet MS"/>
            </a:endParaRPr>
          </a:p>
          <a:p>
            <a:pPr marL="298450" indent="-285750">
              <a:spcBef>
                <a:spcPts val="10"/>
              </a:spcBef>
              <a:buFont typeface="Arial"/>
              <a:buChar char="•"/>
              <a:tabLst>
                <a:tab pos="297815" algn="l"/>
                <a:tab pos="298450" algn="l"/>
              </a:tabLst>
            </a:pPr>
            <a:r>
              <a:rPr spc="-30" dirty="0">
                <a:latin typeface="Trebuchet MS"/>
                <a:cs typeface="Trebuchet MS"/>
              </a:rPr>
              <a:t>NIDCD</a:t>
            </a:r>
            <a:endParaRPr dirty="0">
              <a:latin typeface="Trebuchet MS"/>
              <a:cs typeface="Trebuchet MS"/>
            </a:endParaRPr>
          </a:p>
          <a:p>
            <a:pPr marL="298450" indent="-285750">
              <a:spcBef>
                <a:spcPts val="5"/>
              </a:spcBef>
              <a:buFont typeface="Arial"/>
              <a:buChar char="•"/>
              <a:tabLst>
                <a:tab pos="297815" algn="l"/>
                <a:tab pos="298450" algn="l"/>
              </a:tabLst>
            </a:pPr>
            <a:r>
              <a:rPr spc="40" dirty="0">
                <a:latin typeface="Trebuchet MS"/>
                <a:cs typeface="Trebuchet MS"/>
              </a:rPr>
              <a:t>NIMH</a:t>
            </a:r>
            <a:endParaRPr dirty="0">
              <a:latin typeface="Trebuchet MS"/>
              <a:cs typeface="Trebuchet MS"/>
            </a:endParaRPr>
          </a:p>
          <a:p>
            <a:pPr marL="298450" indent="-285750">
              <a:lnSpc>
                <a:spcPts val="2145"/>
              </a:lnSpc>
              <a:spcBef>
                <a:spcPts val="5"/>
              </a:spcBef>
              <a:buFont typeface="Arial"/>
              <a:buChar char="•"/>
              <a:tabLst>
                <a:tab pos="297815" algn="l"/>
                <a:tab pos="298450" algn="l"/>
              </a:tabLst>
            </a:pPr>
            <a:r>
              <a:rPr spc="-15" dirty="0">
                <a:latin typeface="Trebuchet MS"/>
                <a:cs typeface="Trebuchet MS"/>
              </a:rPr>
              <a:t>NINDS</a:t>
            </a:r>
            <a:endParaRPr dirty="0">
              <a:latin typeface="Trebuchet MS"/>
              <a:cs typeface="Trebuchet MS"/>
            </a:endParaRPr>
          </a:p>
          <a:p>
            <a:pPr marL="298450" indent="-285750">
              <a:lnSpc>
                <a:spcPts val="2145"/>
              </a:lnSpc>
              <a:buFont typeface="Arial"/>
              <a:buChar char="•"/>
              <a:tabLst>
                <a:tab pos="297815" algn="l"/>
                <a:tab pos="298450" algn="l"/>
              </a:tabLst>
            </a:pPr>
            <a:r>
              <a:rPr spc="-50" dirty="0">
                <a:latin typeface="Trebuchet MS"/>
                <a:cs typeface="Trebuchet MS"/>
              </a:rPr>
              <a:t>OBSSR</a:t>
            </a:r>
            <a:endParaRPr dirty="0">
              <a:latin typeface="Trebuchet MS"/>
              <a:cs typeface="Trebuchet MS"/>
            </a:endParaRPr>
          </a:p>
          <a:p>
            <a:pPr marL="298450" indent="-285750">
              <a:spcBef>
                <a:spcPts val="5"/>
              </a:spcBef>
              <a:buFont typeface="Arial"/>
              <a:buChar char="•"/>
              <a:tabLst>
                <a:tab pos="297815" algn="l"/>
                <a:tab pos="298450" algn="l"/>
              </a:tabLst>
            </a:pPr>
            <a:r>
              <a:rPr spc="-15" dirty="0">
                <a:latin typeface="Trebuchet MS"/>
                <a:cs typeface="Trebuchet MS"/>
              </a:rPr>
              <a:t>OD</a:t>
            </a:r>
            <a:endParaRPr dirty="0">
              <a:latin typeface="Trebuchet MS"/>
              <a:cs typeface="Trebuchet MS"/>
            </a:endParaRPr>
          </a:p>
          <a:p>
            <a:pPr marL="298450" indent="-285750">
              <a:spcBef>
                <a:spcPts val="10"/>
              </a:spcBef>
              <a:buFont typeface="Arial"/>
              <a:buChar char="•"/>
              <a:tabLst>
                <a:tab pos="297815" algn="l"/>
                <a:tab pos="298450" algn="l"/>
              </a:tabLst>
            </a:pPr>
            <a:r>
              <a:rPr spc="-30" dirty="0">
                <a:latin typeface="Trebuchet MS"/>
                <a:cs typeface="Trebuchet MS"/>
              </a:rPr>
              <a:t>ORWH</a:t>
            </a:r>
            <a:endParaRPr dirty="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1887203898"/>
              </p:ext>
            </p:extLst>
          </p:nvPr>
        </p:nvGraphicFramePr>
        <p:xfrm>
          <a:off x="1161535" y="1244667"/>
          <a:ext cx="8986542" cy="3521075"/>
        </p:xfrm>
        <a:graphic>
          <a:graphicData uri="http://schemas.openxmlformats.org/drawingml/2006/table">
            <a:tbl>
              <a:tblPr firstRow="1" bandRow="1">
                <a:tableStyleId>{2D5ABB26-0587-4C30-8999-92F81FD0307C}</a:tableStyleId>
              </a:tblPr>
              <a:tblGrid>
                <a:gridCol w="1094963">
                  <a:extLst>
                    <a:ext uri="{9D8B030D-6E8A-4147-A177-3AD203B41FA5}">
                      <a16:colId xmlns:a16="http://schemas.microsoft.com/office/drawing/2014/main" val="20000"/>
                    </a:ext>
                  </a:extLst>
                </a:gridCol>
                <a:gridCol w="1561614">
                  <a:extLst>
                    <a:ext uri="{9D8B030D-6E8A-4147-A177-3AD203B41FA5}">
                      <a16:colId xmlns:a16="http://schemas.microsoft.com/office/drawing/2014/main" val="20001"/>
                    </a:ext>
                  </a:extLst>
                </a:gridCol>
                <a:gridCol w="1945751">
                  <a:extLst>
                    <a:ext uri="{9D8B030D-6E8A-4147-A177-3AD203B41FA5}">
                      <a16:colId xmlns:a16="http://schemas.microsoft.com/office/drawing/2014/main" val="20002"/>
                    </a:ext>
                  </a:extLst>
                </a:gridCol>
                <a:gridCol w="1776281">
                  <a:extLst>
                    <a:ext uri="{9D8B030D-6E8A-4147-A177-3AD203B41FA5}">
                      <a16:colId xmlns:a16="http://schemas.microsoft.com/office/drawing/2014/main" val="20003"/>
                    </a:ext>
                  </a:extLst>
                </a:gridCol>
                <a:gridCol w="2607933">
                  <a:extLst>
                    <a:ext uri="{9D8B030D-6E8A-4147-A177-3AD203B41FA5}">
                      <a16:colId xmlns:a16="http://schemas.microsoft.com/office/drawing/2014/main" val="20004"/>
                    </a:ext>
                  </a:extLst>
                </a:gridCol>
              </a:tblGrid>
              <a:tr h="629285">
                <a:tc>
                  <a:txBody>
                    <a:bodyPr/>
                    <a:lstStyle/>
                    <a:p>
                      <a:pPr marL="19685" marR="191135" algn="ctr">
                        <a:lnSpc>
                          <a:spcPct val="100000"/>
                        </a:lnSpc>
                        <a:spcBef>
                          <a:spcPts val="25"/>
                        </a:spcBef>
                      </a:pPr>
                      <a:r>
                        <a:rPr sz="2000" b="1" spc="-10" dirty="0">
                          <a:solidFill>
                            <a:srgbClr val="FFFFFF"/>
                          </a:solidFill>
                          <a:latin typeface="游ゴシック" panose="020B0400000000000000" pitchFamily="50" charset="-128"/>
                          <a:ea typeface="游ゴシック" panose="020B0400000000000000" pitchFamily="50" charset="-128"/>
                          <a:cs typeface="Trebuchet MS"/>
                        </a:rPr>
                        <a:t>F</a:t>
                      </a:r>
                      <a:r>
                        <a:rPr sz="2000" b="1" spc="-5" dirty="0">
                          <a:solidFill>
                            <a:srgbClr val="FFFFFF"/>
                          </a:solidFill>
                          <a:latin typeface="游ゴシック" panose="020B0400000000000000" pitchFamily="50" charset="-128"/>
                          <a:ea typeface="游ゴシック" panose="020B0400000000000000" pitchFamily="50" charset="-128"/>
                          <a:cs typeface="Trebuchet MS"/>
                        </a:rPr>
                        <a:t>i</a:t>
                      </a:r>
                      <a:r>
                        <a:rPr sz="2000" b="1" dirty="0">
                          <a:solidFill>
                            <a:srgbClr val="FFFFFF"/>
                          </a:solidFill>
                          <a:latin typeface="游ゴシック" panose="020B0400000000000000" pitchFamily="50" charset="-128"/>
                          <a:ea typeface="游ゴシック" panose="020B0400000000000000" pitchFamily="50" charset="-128"/>
                          <a:cs typeface="Trebuchet MS"/>
                        </a:rPr>
                        <a:t>s</a:t>
                      </a:r>
                      <a:r>
                        <a:rPr sz="2000" b="1" spc="-15" dirty="0">
                          <a:solidFill>
                            <a:srgbClr val="FFFFFF"/>
                          </a:solidFill>
                          <a:latin typeface="游ゴシック" panose="020B0400000000000000" pitchFamily="50" charset="-128"/>
                          <a:ea typeface="游ゴシック" panose="020B0400000000000000" pitchFamily="50" charset="-128"/>
                          <a:cs typeface="Trebuchet MS"/>
                        </a:rPr>
                        <a:t>c</a:t>
                      </a:r>
                      <a:r>
                        <a:rPr sz="2000" b="1" dirty="0">
                          <a:solidFill>
                            <a:srgbClr val="FFFFFF"/>
                          </a:solidFill>
                          <a:latin typeface="游ゴシック" panose="020B0400000000000000" pitchFamily="50" charset="-128"/>
                          <a:ea typeface="游ゴシック" panose="020B0400000000000000" pitchFamily="50" charset="-128"/>
                          <a:cs typeface="Trebuchet MS"/>
                        </a:rPr>
                        <a:t>al  </a:t>
                      </a:r>
                      <a:r>
                        <a:rPr sz="2000" b="1" spc="-180" dirty="0">
                          <a:solidFill>
                            <a:srgbClr val="FFFFFF"/>
                          </a:solidFill>
                          <a:latin typeface="游ゴシック" panose="020B0400000000000000" pitchFamily="50" charset="-128"/>
                          <a:ea typeface="游ゴシック" panose="020B0400000000000000" pitchFamily="50" charset="-128"/>
                          <a:cs typeface="Trebuchet MS"/>
                        </a:rPr>
                        <a:t>Year</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R w="9525">
                      <a:solidFill>
                        <a:srgbClr val="FFFFFF"/>
                      </a:solidFill>
                      <a:prstDash val="solid"/>
                    </a:lnR>
                    <a:lnB w="9525">
                      <a:solidFill>
                        <a:srgbClr val="FFFFFF"/>
                      </a:solidFill>
                      <a:prstDash val="solid"/>
                    </a:lnB>
                    <a:solidFill>
                      <a:srgbClr val="4F81BD"/>
                    </a:solidFill>
                  </a:tcPr>
                </a:tc>
                <a:tc>
                  <a:txBody>
                    <a:bodyPr/>
                    <a:lstStyle/>
                    <a:p>
                      <a:pPr marL="19685" marR="582295" algn="ctr">
                        <a:lnSpc>
                          <a:spcPct val="100000"/>
                        </a:lnSpc>
                        <a:spcBef>
                          <a:spcPts val="25"/>
                        </a:spcBef>
                      </a:pPr>
                      <a:r>
                        <a:rPr sz="2000" b="1" spc="-110" dirty="0">
                          <a:solidFill>
                            <a:srgbClr val="FFFFFF"/>
                          </a:solidFill>
                          <a:latin typeface="游ゴシック" panose="020B0400000000000000" pitchFamily="50" charset="-128"/>
                          <a:ea typeface="游ゴシック" panose="020B0400000000000000" pitchFamily="50" charset="-128"/>
                          <a:cs typeface="Trebuchet MS"/>
                        </a:rPr>
                        <a:t>Actual  </a:t>
                      </a:r>
                      <a:r>
                        <a:rPr sz="2000" b="1" dirty="0">
                          <a:solidFill>
                            <a:srgbClr val="FFFFFF"/>
                          </a:solidFill>
                          <a:latin typeface="游ゴシック" panose="020B0400000000000000" pitchFamily="50" charset="-128"/>
                          <a:ea typeface="游ゴシック" panose="020B0400000000000000" pitchFamily="50" charset="-128"/>
                          <a:cs typeface="Trebuchet MS"/>
                        </a:rPr>
                        <a:t>Bud</a:t>
                      </a:r>
                      <a:r>
                        <a:rPr sz="2000" b="1" spc="-20" dirty="0">
                          <a:solidFill>
                            <a:srgbClr val="FFFFFF"/>
                          </a:solidFill>
                          <a:latin typeface="游ゴシック" panose="020B0400000000000000" pitchFamily="50" charset="-128"/>
                          <a:ea typeface="游ゴシック" panose="020B0400000000000000" pitchFamily="50" charset="-128"/>
                          <a:cs typeface="Trebuchet MS"/>
                        </a:rPr>
                        <a:t>g</a:t>
                      </a:r>
                      <a:r>
                        <a:rPr sz="2000" b="1" spc="-10" dirty="0">
                          <a:solidFill>
                            <a:srgbClr val="FFFFFF"/>
                          </a:solidFill>
                          <a:latin typeface="游ゴシック" panose="020B0400000000000000" pitchFamily="50" charset="-128"/>
                          <a:ea typeface="游ゴシック" panose="020B0400000000000000" pitchFamily="50" charset="-128"/>
                          <a:cs typeface="Trebuchet MS"/>
                        </a:rPr>
                        <a:t>e</a:t>
                      </a:r>
                      <a:r>
                        <a:rPr sz="2000" b="1" dirty="0">
                          <a:solidFill>
                            <a:srgbClr val="FFFFFF"/>
                          </a:solidFill>
                          <a:latin typeface="游ゴシック" panose="020B0400000000000000" pitchFamily="50" charset="-128"/>
                          <a:ea typeface="游ゴシック" panose="020B0400000000000000" pitchFamily="50" charset="-128"/>
                          <a:cs typeface="Trebuchet MS"/>
                        </a:rPr>
                        <a:t>t</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R w="9525">
                      <a:solidFill>
                        <a:srgbClr val="FFFFFF"/>
                      </a:solidFill>
                      <a:prstDash val="solid"/>
                    </a:lnR>
                    <a:lnB w="9525">
                      <a:solidFill>
                        <a:srgbClr val="FFFFFF"/>
                      </a:solidFill>
                      <a:prstDash val="solid"/>
                    </a:lnB>
                    <a:solidFill>
                      <a:srgbClr val="4F81BD"/>
                    </a:solidFill>
                  </a:tcPr>
                </a:tc>
                <a:tc>
                  <a:txBody>
                    <a:bodyPr/>
                    <a:lstStyle/>
                    <a:p>
                      <a:pPr marL="19050" algn="ctr">
                        <a:lnSpc>
                          <a:spcPct val="100000"/>
                        </a:lnSpc>
                        <a:spcBef>
                          <a:spcPts val="25"/>
                        </a:spcBef>
                      </a:pPr>
                      <a:r>
                        <a:rPr sz="2000" b="1" spc="-180" dirty="0">
                          <a:solidFill>
                            <a:srgbClr val="FFFFFF"/>
                          </a:solidFill>
                          <a:latin typeface="游ゴシック" panose="020B0400000000000000" pitchFamily="50" charset="-128"/>
                          <a:ea typeface="游ゴシック" panose="020B0400000000000000" pitchFamily="50" charset="-128"/>
                          <a:cs typeface="Trebuchet MS"/>
                        </a:rPr>
                        <a:t># </a:t>
                      </a:r>
                      <a:r>
                        <a:rPr sz="2000" b="1" spc="-85" dirty="0">
                          <a:solidFill>
                            <a:srgbClr val="FFFFFF"/>
                          </a:solidFill>
                          <a:latin typeface="游ゴシック" panose="020B0400000000000000" pitchFamily="50" charset="-128"/>
                          <a:ea typeface="游ゴシック" panose="020B0400000000000000" pitchFamily="50" charset="-128"/>
                          <a:cs typeface="Trebuchet MS"/>
                        </a:rPr>
                        <a:t>New</a:t>
                      </a:r>
                      <a:r>
                        <a:rPr sz="2000" b="1" spc="-165" dirty="0">
                          <a:solidFill>
                            <a:srgbClr val="FFFFFF"/>
                          </a:solidFill>
                          <a:latin typeface="游ゴシック" panose="020B0400000000000000" pitchFamily="50" charset="-128"/>
                          <a:ea typeface="游ゴシック" panose="020B0400000000000000" pitchFamily="50" charset="-128"/>
                          <a:cs typeface="Trebuchet MS"/>
                        </a:rPr>
                        <a:t> </a:t>
                      </a:r>
                      <a:r>
                        <a:rPr sz="2000" b="1" spc="-55" dirty="0">
                          <a:solidFill>
                            <a:srgbClr val="FFFFFF"/>
                          </a:solidFill>
                          <a:latin typeface="游ゴシック" panose="020B0400000000000000" pitchFamily="50" charset="-128"/>
                          <a:ea typeface="游ゴシック" panose="020B0400000000000000" pitchFamily="50" charset="-128"/>
                          <a:cs typeface="Trebuchet MS"/>
                        </a:rPr>
                        <a:t>BRAIN</a:t>
                      </a:r>
                      <a:endParaRPr sz="2000" dirty="0">
                        <a:latin typeface="游ゴシック" panose="020B0400000000000000" pitchFamily="50" charset="-128"/>
                        <a:ea typeface="游ゴシック" panose="020B0400000000000000" pitchFamily="50" charset="-128"/>
                        <a:cs typeface="Trebuchet MS"/>
                      </a:endParaRPr>
                    </a:p>
                    <a:p>
                      <a:pPr marL="19050" algn="ctr">
                        <a:lnSpc>
                          <a:spcPct val="100000"/>
                        </a:lnSpc>
                      </a:pPr>
                      <a:r>
                        <a:rPr sz="2000" b="1" spc="-95" dirty="0">
                          <a:solidFill>
                            <a:srgbClr val="FFFFFF"/>
                          </a:solidFill>
                          <a:latin typeface="游ゴシック" panose="020B0400000000000000" pitchFamily="50" charset="-128"/>
                          <a:ea typeface="游ゴシック" panose="020B0400000000000000" pitchFamily="50" charset="-128"/>
                          <a:cs typeface="Trebuchet MS"/>
                        </a:rPr>
                        <a:t>Awards</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R w="9525">
                      <a:solidFill>
                        <a:srgbClr val="FFFFFF"/>
                      </a:solidFill>
                      <a:prstDash val="solid"/>
                    </a:lnR>
                    <a:lnB w="9525">
                      <a:solidFill>
                        <a:srgbClr val="FFFFFF"/>
                      </a:solidFill>
                      <a:prstDash val="solid"/>
                    </a:lnB>
                    <a:solidFill>
                      <a:srgbClr val="4F81BD"/>
                    </a:solidFill>
                  </a:tcPr>
                </a:tc>
                <a:tc>
                  <a:txBody>
                    <a:bodyPr/>
                    <a:lstStyle/>
                    <a:p>
                      <a:pPr marL="19050" marR="137795" algn="ctr">
                        <a:lnSpc>
                          <a:spcPct val="100000"/>
                        </a:lnSpc>
                        <a:spcBef>
                          <a:spcPts val="25"/>
                        </a:spcBef>
                      </a:pPr>
                      <a:r>
                        <a:rPr sz="2000" b="1" spc="-105" dirty="0">
                          <a:solidFill>
                            <a:srgbClr val="FFFFFF"/>
                          </a:solidFill>
                          <a:latin typeface="游ゴシック" panose="020B0400000000000000" pitchFamily="50" charset="-128"/>
                          <a:ea typeface="游ゴシック" panose="020B0400000000000000" pitchFamily="50" charset="-128"/>
                          <a:cs typeface="Trebuchet MS"/>
                        </a:rPr>
                        <a:t>21</a:t>
                      </a:r>
                      <a:r>
                        <a:rPr sz="1950" b="1" spc="-157" baseline="21367" dirty="0">
                          <a:solidFill>
                            <a:srgbClr val="FFFFFF"/>
                          </a:solidFill>
                          <a:latin typeface="游ゴシック" panose="020B0400000000000000" pitchFamily="50" charset="-128"/>
                          <a:ea typeface="游ゴシック" panose="020B0400000000000000" pitchFamily="50" charset="-128"/>
                          <a:cs typeface="Trebuchet MS"/>
                        </a:rPr>
                        <a:t>st </a:t>
                      </a:r>
                      <a:r>
                        <a:rPr sz="2000" b="1" spc="-130" dirty="0">
                          <a:solidFill>
                            <a:srgbClr val="FFFFFF"/>
                          </a:solidFill>
                          <a:latin typeface="游ゴシック" panose="020B0400000000000000" pitchFamily="50" charset="-128"/>
                          <a:ea typeface="游ゴシック" panose="020B0400000000000000" pitchFamily="50" charset="-128"/>
                          <a:cs typeface="Trebuchet MS"/>
                        </a:rPr>
                        <a:t>Century  Cures</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R w="9525">
                      <a:solidFill>
                        <a:srgbClr val="FFFFFF"/>
                      </a:solidFill>
                      <a:prstDash val="solid"/>
                    </a:lnR>
                    <a:lnB w="9525">
                      <a:solidFill>
                        <a:srgbClr val="FFFFFF"/>
                      </a:solidFill>
                      <a:prstDash val="solid"/>
                    </a:lnB>
                    <a:solidFill>
                      <a:srgbClr val="4F81BD"/>
                    </a:solidFill>
                  </a:tcPr>
                </a:tc>
                <a:tc>
                  <a:txBody>
                    <a:bodyPr/>
                    <a:lstStyle/>
                    <a:p>
                      <a:pPr marL="18415" algn="ctr">
                        <a:lnSpc>
                          <a:spcPct val="100000"/>
                        </a:lnSpc>
                        <a:spcBef>
                          <a:spcPts val="25"/>
                        </a:spcBef>
                      </a:pPr>
                      <a:r>
                        <a:rPr sz="2000" b="1" spc="-90" dirty="0">
                          <a:solidFill>
                            <a:srgbClr val="FFFFFF"/>
                          </a:solidFill>
                          <a:latin typeface="游ゴシック" panose="020B0400000000000000" pitchFamily="50" charset="-128"/>
                          <a:ea typeface="游ゴシック" panose="020B0400000000000000" pitchFamily="50" charset="-128"/>
                          <a:cs typeface="Trebuchet MS"/>
                        </a:rPr>
                        <a:t>ACD</a:t>
                      </a:r>
                      <a:r>
                        <a:rPr sz="2000" b="1" spc="-160" dirty="0">
                          <a:solidFill>
                            <a:srgbClr val="FFFFFF"/>
                          </a:solidFill>
                          <a:latin typeface="游ゴシック" panose="020B0400000000000000" pitchFamily="50" charset="-128"/>
                          <a:ea typeface="游ゴシック" panose="020B0400000000000000" pitchFamily="50" charset="-128"/>
                          <a:cs typeface="Trebuchet MS"/>
                        </a:rPr>
                        <a:t> </a:t>
                      </a:r>
                      <a:r>
                        <a:rPr sz="2000" b="1" spc="-25" dirty="0">
                          <a:solidFill>
                            <a:srgbClr val="FFFFFF"/>
                          </a:solidFill>
                          <a:latin typeface="游ゴシック" panose="020B0400000000000000" pitchFamily="50" charset="-128"/>
                          <a:ea typeface="游ゴシック" panose="020B0400000000000000" pitchFamily="50" charset="-128"/>
                          <a:cs typeface="Trebuchet MS"/>
                        </a:rPr>
                        <a:t>WG</a:t>
                      </a:r>
                      <a:endParaRPr sz="2000" dirty="0">
                        <a:latin typeface="游ゴシック" panose="020B0400000000000000" pitchFamily="50" charset="-128"/>
                        <a:ea typeface="游ゴシック" panose="020B0400000000000000" pitchFamily="50" charset="-128"/>
                        <a:cs typeface="Trebuchet MS"/>
                      </a:endParaRPr>
                    </a:p>
                    <a:p>
                      <a:pPr marL="18415" algn="ctr">
                        <a:lnSpc>
                          <a:spcPct val="100000"/>
                        </a:lnSpc>
                      </a:pPr>
                      <a:r>
                        <a:rPr sz="2000" b="1" spc="-110" dirty="0">
                          <a:solidFill>
                            <a:srgbClr val="FFFFFF"/>
                          </a:solidFill>
                          <a:latin typeface="游ゴシック" panose="020B0400000000000000" pitchFamily="50" charset="-128"/>
                          <a:ea typeface="游ゴシック" panose="020B0400000000000000" pitchFamily="50" charset="-128"/>
                          <a:cs typeface="Trebuchet MS"/>
                        </a:rPr>
                        <a:t>Recommendation</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B w="9525">
                      <a:solidFill>
                        <a:srgbClr val="FFFFFF"/>
                      </a:solidFill>
                      <a:prstDash val="solid"/>
                    </a:lnB>
                    <a:solidFill>
                      <a:srgbClr val="4F81BD"/>
                    </a:solidFill>
                  </a:tcPr>
                </a:tc>
                <a:extLst>
                  <a:ext uri="{0D108BD9-81ED-4DB2-BD59-A6C34878D82A}">
                    <a16:rowId xmlns:a16="http://schemas.microsoft.com/office/drawing/2014/main" val="10000"/>
                  </a:ext>
                </a:extLst>
              </a:tr>
              <a:tr h="481965">
                <a:tc>
                  <a:txBody>
                    <a:bodyPr/>
                    <a:lstStyle/>
                    <a:p>
                      <a:pPr marL="19685" algn="ctr">
                        <a:lnSpc>
                          <a:spcPct val="100000"/>
                        </a:lnSpc>
                        <a:spcBef>
                          <a:spcPts val="1295"/>
                        </a:spcBef>
                      </a:pPr>
                      <a:r>
                        <a:rPr sz="2000" b="1" spc="-195" dirty="0">
                          <a:latin typeface="游ゴシック" panose="020B0400000000000000" pitchFamily="50" charset="-128"/>
                          <a:ea typeface="游ゴシック" panose="020B0400000000000000" pitchFamily="50" charset="-128"/>
                          <a:cs typeface="Trebuchet MS"/>
                        </a:rPr>
                        <a:t>FY14</a:t>
                      </a:r>
                      <a:endParaRPr sz="2000">
                        <a:latin typeface="游ゴシック" panose="020B0400000000000000" pitchFamily="50" charset="-128"/>
                        <a:ea typeface="游ゴシック" panose="020B0400000000000000" pitchFamily="50" charset="-128"/>
                        <a:cs typeface="Trebuchet MS"/>
                      </a:endParaRPr>
                    </a:p>
                  </a:txBody>
                  <a:tcPr marL="0" marR="0" marT="164465" marB="0" anchor="ctr">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685" algn="ctr">
                        <a:lnSpc>
                          <a:spcPct val="100000"/>
                        </a:lnSpc>
                        <a:spcBef>
                          <a:spcPts val="1265"/>
                        </a:spcBef>
                      </a:pPr>
                      <a:r>
                        <a:rPr sz="2000" spc="-20" dirty="0">
                          <a:latin typeface="游ゴシック" panose="020B0400000000000000" pitchFamily="50" charset="-128"/>
                          <a:ea typeface="游ゴシック" panose="020B0400000000000000" pitchFamily="50" charset="-128"/>
                          <a:cs typeface="Trebuchet MS"/>
                        </a:rPr>
                        <a:t>$46.1M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050" algn="ctr">
                        <a:lnSpc>
                          <a:spcPct val="100000"/>
                        </a:lnSpc>
                        <a:spcBef>
                          <a:spcPts val="1265"/>
                        </a:spcBef>
                      </a:pPr>
                      <a:r>
                        <a:rPr sz="2000" spc="-45" dirty="0">
                          <a:latin typeface="游ゴシック" panose="020B0400000000000000" pitchFamily="50" charset="-128"/>
                          <a:ea typeface="游ゴシック" panose="020B0400000000000000" pitchFamily="50" charset="-128"/>
                          <a:cs typeface="Trebuchet MS"/>
                        </a:rPr>
                        <a:t>58</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T w="9525">
                      <a:solidFill>
                        <a:srgbClr val="FFFFFF"/>
                      </a:solidFill>
                      <a:prstDash val="solid"/>
                    </a:lnT>
                    <a:lnB w="9525">
                      <a:solidFill>
                        <a:srgbClr val="FFFFFF"/>
                      </a:solidFill>
                      <a:prstDash val="solid"/>
                    </a:lnB>
                    <a:solidFill>
                      <a:srgbClr val="B8CCE4"/>
                    </a:solidFill>
                  </a:tcPr>
                </a:tc>
                <a:extLst>
                  <a:ext uri="{0D108BD9-81ED-4DB2-BD59-A6C34878D82A}">
                    <a16:rowId xmlns:a16="http://schemas.microsoft.com/office/drawing/2014/main" val="10001"/>
                  </a:ext>
                </a:extLst>
              </a:tr>
              <a:tr h="481965">
                <a:tc>
                  <a:txBody>
                    <a:bodyPr/>
                    <a:lstStyle/>
                    <a:p>
                      <a:pPr marL="19685" algn="ctr">
                        <a:lnSpc>
                          <a:spcPct val="100000"/>
                        </a:lnSpc>
                        <a:spcBef>
                          <a:spcPts val="1295"/>
                        </a:spcBef>
                      </a:pPr>
                      <a:r>
                        <a:rPr sz="2000" b="1" spc="-195" dirty="0">
                          <a:latin typeface="游ゴシック" panose="020B0400000000000000" pitchFamily="50" charset="-128"/>
                          <a:ea typeface="游ゴシック" panose="020B0400000000000000" pitchFamily="50" charset="-128"/>
                          <a:cs typeface="Trebuchet MS"/>
                        </a:rPr>
                        <a:t>FY15</a:t>
                      </a:r>
                      <a:endParaRPr sz="2000">
                        <a:latin typeface="游ゴシック" panose="020B0400000000000000" pitchFamily="50" charset="-128"/>
                        <a:ea typeface="游ゴシック" panose="020B0400000000000000" pitchFamily="50" charset="-128"/>
                        <a:cs typeface="Trebuchet MS"/>
                      </a:endParaRPr>
                    </a:p>
                  </a:txBody>
                  <a:tcPr marL="0" marR="0" marT="164465" marB="0" anchor="ctr">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685" algn="ctr">
                        <a:lnSpc>
                          <a:spcPct val="100000"/>
                        </a:lnSpc>
                        <a:spcBef>
                          <a:spcPts val="1265"/>
                        </a:spcBef>
                      </a:pPr>
                      <a:r>
                        <a:rPr sz="2000" spc="40" dirty="0">
                          <a:latin typeface="游ゴシック" panose="020B0400000000000000" pitchFamily="50" charset="-128"/>
                          <a:ea typeface="游ゴシック" panose="020B0400000000000000" pitchFamily="50" charset="-128"/>
                          <a:cs typeface="Trebuchet MS"/>
                        </a:rPr>
                        <a:t>$85M</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050" algn="ctr">
                        <a:lnSpc>
                          <a:spcPct val="100000"/>
                        </a:lnSpc>
                        <a:spcBef>
                          <a:spcPts val="1265"/>
                        </a:spcBef>
                      </a:pPr>
                      <a:r>
                        <a:rPr sz="2000" spc="-45" dirty="0">
                          <a:latin typeface="游ゴシック" panose="020B0400000000000000" pitchFamily="50" charset="-128"/>
                          <a:ea typeface="游ゴシック" panose="020B0400000000000000" pitchFamily="50" charset="-128"/>
                          <a:cs typeface="Trebuchet MS"/>
                        </a:rPr>
                        <a:t>67</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$100M</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DCE6F1"/>
                    </a:solidFill>
                  </a:tcPr>
                </a:tc>
                <a:extLst>
                  <a:ext uri="{0D108BD9-81ED-4DB2-BD59-A6C34878D82A}">
                    <a16:rowId xmlns:a16="http://schemas.microsoft.com/office/drawing/2014/main" val="10002"/>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FY16</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68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$154M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050" algn="ctr">
                        <a:lnSpc>
                          <a:spcPct val="100000"/>
                        </a:lnSpc>
                        <a:spcBef>
                          <a:spcPts val="1265"/>
                        </a:spcBef>
                      </a:pPr>
                      <a:r>
                        <a:rPr sz="2000" spc="-45" dirty="0">
                          <a:latin typeface="游ゴシック" panose="020B0400000000000000" pitchFamily="50" charset="-128"/>
                          <a:ea typeface="游ゴシック" panose="020B0400000000000000" pitchFamily="50" charset="-128"/>
                          <a:cs typeface="Trebuchet MS"/>
                        </a:rPr>
                        <a:t>108</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$190M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B8CCE4"/>
                    </a:solidFill>
                  </a:tcPr>
                </a:tc>
                <a:extLst>
                  <a:ext uri="{0D108BD9-81ED-4DB2-BD59-A6C34878D82A}">
                    <a16:rowId xmlns:a16="http://schemas.microsoft.com/office/drawing/2014/main" val="10003"/>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FY17</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685" algn="ctr">
                        <a:lnSpc>
                          <a:spcPct val="100000"/>
                        </a:lnSpc>
                        <a:spcBef>
                          <a:spcPts val="1265"/>
                        </a:spcBef>
                      </a:pPr>
                      <a:r>
                        <a:rPr sz="2000" spc="-80" dirty="0">
                          <a:latin typeface="游ゴシック" panose="020B0400000000000000" pitchFamily="50" charset="-128"/>
                          <a:ea typeface="游ゴシック" panose="020B0400000000000000" pitchFamily="50" charset="-128"/>
                          <a:cs typeface="Trebuchet MS"/>
                        </a:rPr>
                        <a:t>TBD</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050" algn="ctr">
                        <a:lnSpc>
                          <a:spcPct val="100000"/>
                        </a:lnSpc>
                        <a:spcBef>
                          <a:spcPts val="1265"/>
                        </a:spcBef>
                      </a:pPr>
                      <a:r>
                        <a:rPr sz="2000" spc="40" dirty="0">
                          <a:latin typeface="游ゴシック" panose="020B0400000000000000" pitchFamily="50" charset="-128"/>
                          <a:ea typeface="游ゴシック" panose="020B0400000000000000" pitchFamily="50" charset="-128"/>
                          <a:cs typeface="Trebuchet MS"/>
                        </a:rPr>
                        <a:t>$10M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$300M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DCE6F1"/>
                    </a:solidFill>
                  </a:tcPr>
                </a:tc>
                <a:extLst>
                  <a:ext uri="{0D108BD9-81ED-4DB2-BD59-A6C34878D82A}">
                    <a16:rowId xmlns:a16="http://schemas.microsoft.com/office/drawing/2014/main" val="10004"/>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FY18</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685" algn="ctr">
                        <a:lnSpc>
                          <a:spcPct val="100000"/>
                        </a:lnSpc>
                        <a:spcBef>
                          <a:spcPts val="1265"/>
                        </a:spcBef>
                      </a:pPr>
                      <a:r>
                        <a:rPr sz="2000" spc="-80" dirty="0">
                          <a:latin typeface="游ゴシック" panose="020B0400000000000000" pitchFamily="50" charset="-128"/>
                          <a:ea typeface="游ゴシック" panose="020B0400000000000000" pitchFamily="50" charset="-128"/>
                          <a:cs typeface="Trebuchet MS"/>
                        </a:rPr>
                        <a:t>TBD</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dirty="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050" algn="ctr">
                        <a:lnSpc>
                          <a:spcPct val="100000"/>
                        </a:lnSpc>
                        <a:spcBef>
                          <a:spcPts val="1265"/>
                        </a:spcBef>
                      </a:pPr>
                      <a:r>
                        <a:rPr sz="2000" spc="40" dirty="0">
                          <a:latin typeface="游ゴシック" panose="020B0400000000000000" pitchFamily="50" charset="-128"/>
                          <a:ea typeface="游ゴシック" panose="020B0400000000000000" pitchFamily="50" charset="-128"/>
                          <a:cs typeface="Trebuchet MS"/>
                        </a:rPr>
                        <a:t>$86M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$400M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B8CCE4"/>
                    </a:solidFill>
                  </a:tcPr>
                </a:tc>
                <a:extLst>
                  <a:ext uri="{0D108BD9-81ED-4DB2-BD59-A6C34878D82A}">
                    <a16:rowId xmlns:a16="http://schemas.microsoft.com/office/drawing/2014/main" val="10005"/>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FY19</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solidFill>
                      <a:srgbClr val="DCE6F1"/>
                    </a:solidFill>
                  </a:tcPr>
                </a:tc>
                <a:tc>
                  <a:txBody>
                    <a:bodyPr/>
                    <a:lstStyle/>
                    <a:p>
                      <a:pPr marL="19685" algn="ctr">
                        <a:lnSpc>
                          <a:spcPct val="100000"/>
                        </a:lnSpc>
                        <a:spcBef>
                          <a:spcPts val="1265"/>
                        </a:spcBef>
                      </a:pPr>
                      <a:r>
                        <a:rPr sz="2000" spc="-80" dirty="0">
                          <a:latin typeface="游ゴシック" panose="020B0400000000000000" pitchFamily="50" charset="-128"/>
                          <a:ea typeface="游ゴシック" panose="020B0400000000000000" pitchFamily="50" charset="-128"/>
                          <a:cs typeface="Trebuchet MS"/>
                        </a:rPr>
                        <a:t>TBD</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solidFill>
                      <a:srgbClr val="DCE6F1"/>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solidFill>
                      <a:srgbClr val="DCE6F1"/>
                    </a:solidFill>
                  </a:tcPr>
                </a:tc>
                <a:tc>
                  <a:txBody>
                    <a:bodyPr/>
                    <a:lstStyle/>
                    <a:p>
                      <a:pPr marL="19050"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$115M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solidFill>
                      <a:srgbClr val="DCE6F1"/>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$500M</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solidFill>
                      <a:srgbClr val="DCE6F1"/>
                    </a:solidFill>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3723989" y="333220"/>
            <a:ext cx="4770120" cy="635000"/>
          </a:xfrm>
          <a:prstGeom prst="rect">
            <a:avLst/>
          </a:prstGeom>
        </p:spPr>
        <p:txBody>
          <a:bodyPr vert="horz" wrap="square" lIns="0" tIns="12700" rIns="0" bIns="0" rtlCol="0" anchor="ctr">
            <a:spAutoFit/>
          </a:bodyPr>
          <a:lstStyle/>
          <a:p>
            <a:pPr marL="12700">
              <a:lnSpc>
                <a:spcPct val="100000"/>
              </a:lnSpc>
              <a:spcBef>
                <a:spcPts val="100"/>
              </a:spcBef>
            </a:pPr>
            <a:r>
              <a:rPr sz="4000" spc="-105" dirty="0"/>
              <a:t>NIH </a:t>
            </a:r>
            <a:r>
              <a:rPr sz="4000" spc="-110" dirty="0"/>
              <a:t>BRAIN</a:t>
            </a:r>
            <a:r>
              <a:rPr sz="4000" spc="-560" dirty="0"/>
              <a:t> </a:t>
            </a:r>
            <a:r>
              <a:rPr sz="4000" spc="-220" dirty="0"/>
              <a:t>Investment</a:t>
            </a:r>
            <a:endParaRPr sz="4000" dirty="0"/>
          </a:p>
        </p:txBody>
      </p:sp>
    </p:spTree>
    <p:extLst>
      <p:ext uri="{BB962C8B-B14F-4D97-AF65-F5344CB8AC3E}">
        <p14:creationId xmlns:p14="http://schemas.microsoft.com/office/powerpoint/2010/main" val="3361713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319012" y="1"/>
            <a:ext cx="4265295" cy="953769"/>
          </a:xfrm>
          <a:prstGeom prst="rect">
            <a:avLst/>
          </a:prstGeom>
        </p:spPr>
        <p:txBody>
          <a:bodyPr vert="horz" wrap="square" lIns="0" tIns="12700" rIns="0" bIns="0" rtlCol="0" anchor="ctr">
            <a:spAutoFit/>
          </a:bodyPr>
          <a:lstStyle/>
          <a:p>
            <a:pPr marL="12700">
              <a:lnSpc>
                <a:spcPts val="3654"/>
              </a:lnSpc>
              <a:spcBef>
                <a:spcPts val="100"/>
              </a:spcBef>
            </a:pPr>
            <a:r>
              <a:rPr spc="-90" dirty="0"/>
              <a:t>BRAIN </a:t>
            </a:r>
            <a:r>
              <a:rPr spc="-170" dirty="0"/>
              <a:t>21</a:t>
            </a:r>
            <a:r>
              <a:rPr sz="3150" spc="-254" baseline="25132" dirty="0"/>
              <a:t>st </a:t>
            </a:r>
            <a:r>
              <a:rPr spc="-210" dirty="0"/>
              <a:t>Century</a:t>
            </a:r>
            <a:r>
              <a:rPr spc="-415" dirty="0"/>
              <a:t> </a:t>
            </a:r>
            <a:r>
              <a:rPr spc="-210" dirty="0"/>
              <a:t>Cures</a:t>
            </a:r>
            <a:endParaRPr/>
          </a:p>
          <a:p>
            <a:pPr marL="1335405">
              <a:lnSpc>
                <a:spcPts val="3654"/>
              </a:lnSpc>
            </a:pPr>
            <a:r>
              <a:rPr spc="-150" dirty="0"/>
              <a:t>Innovation</a:t>
            </a:r>
            <a:r>
              <a:rPr spc="-280" dirty="0"/>
              <a:t> </a:t>
            </a:r>
            <a:r>
              <a:rPr spc="-204" dirty="0"/>
              <a:t>Funds</a:t>
            </a:r>
            <a:endParaRPr/>
          </a:p>
        </p:txBody>
      </p:sp>
      <p:sp>
        <p:nvSpPr>
          <p:cNvPr id="5" name="object 5"/>
          <p:cNvSpPr/>
          <p:nvPr/>
        </p:nvSpPr>
        <p:spPr>
          <a:xfrm>
            <a:off x="1612900" y="1079500"/>
            <a:ext cx="5545670" cy="3721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532209" y="1260233"/>
            <a:ext cx="0" cy="3030220"/>
          </a:xfrm>
          <a:custGeom>
            <a:avLst/>
            <a:gdLst/>
            <a:ahLst/>
            <a:cxnLst/>
            <a:rect l="l" t="t" r="r" b="b"/>
            <a:pathLst>
              <a:path h="3030220">
                <a:moveTo>
                  <a:pt x="0" y="3029791"/>
                </a:moveTo>
                <a:lnTo>
                  <a:pt x="1" y="0"/>
                </a:lnTo>
              </a:path>
            </a:pathLst>
          </a:custGeom>
          <a:ln w="9525">
            <a:solidFill>
              <a:srgbClr val="868686"/>
            </a:solidFill>
          </a:ln>
        </p:spPr>
        <p:txBody>
          <a:bodyPr wrap="square" lIns="0" tIns="0" rIns="0" bIns="0" rtlCol="0"/>
          <a:lstStyle/>
          <a:p>
            <a:endParaRPr/>
          </a:p>
        </p:txBody>
      </p:sp>
      <p:sp>
        <p:nvSpPr>
          <p:cNvPr id="7" name="object 7"/>
          <p:cNvSpPr/>
          <p:nvPr/>
        </p:nvSpPr>
        <p:spPr>
          <a:xfrm>
            <a:off x="2532210" y="4290021"/>
            <a:ext cx="4407535" cy="0"/>
          </a:xfrm>
          <a:custGeom>
            <a:avLst/>
            <a:gdLst/>
            <a:ahLst/>
            <a:cxnLst/>
            <a:rect l="l" t="t" r="r" b="b"/>
            <a:pathLst>
              <a:path w="4407535">
                <a:moveTo>
                  <a:pt x="0" y="0"/>
                </a:moveTo>
                <a:lnTo>
                  <a:pt x="4406952" y="1"/>
                </a:lnTo>
              </a:path>
            </a:pathLst>
          </a:custGeom>
          <a:ln w="9525">
            <a:solidFill>
              <a:srgbClr val="868686"/>
            </a:solidFill>
          </a:ln>
        </p:spPr>
        <p:txBody>
          <a:bodyPr wrap="square" lIns="0" tIns="0" rIns="0" bIns="0" rtlCol="0"/>
          <a:lstStyle/>
          <a:p>
            <a:endParaRPr/>
          </a:p>
        </p:txBody>
      </p:sp>
      <p:sp>
        <p:nvSpPr>
          <p:cNvPr id="8" name="object 8"/>
          <p:cNvSpPr/>
          <p:nvPr/>
        </p:nvSpPr>
        <p:spPr>
          <a:xfrm>
            <a:off x="2752559" y="1563218"/>
            <a:ext cx="3966845" cy="2666365"/>
          </a:xfrm>
          <a:custGeom>
            <a:avLst/>
            <a:gdLst/>
            <a:ahLst/>
            <a:cxnLst/>
            <a:rect l="l" t="t" r="r" b="b"/>
            <a:pathLst>
              <a:path w="3966845" h="2666365">
                <a:moveTo>
                  <a:pt x="0" y="2666211"/>
                </a:moveTo>
                <a:lnTo>
                  <a:pt x="439244" y="2204161"/>
                </a:lnTo>
                <a:lnTo>
                  <a:pt x="879476" y="2030611"/>
                </a:lnTo>
                <a:lnTo>
                  <a:pt x="1323940" y="1878221"/>
                </a:lnTo>
                <a:lnTo>
                  <a:pt x="1764171" y="2119501"/>
                </a:lnTo>
                <a:lnTo>
                  <a:pt x="2204401" y="1806261"/>
                </a:lnTo>
                <a:lnTo>
                  <a:pt x="2644641" y="0"/>
                </a:lnTo>
                <a:lnTo>
                  <a:pt x="3084871" y="1683500"/>
                </a:lnTo>
                <a:lnTo>
                  <a:pt x="3525102" y="2174531"/>
                </a:lnTo>
                <a:lnTo>
                  <a:pt x="3966252" y="1543810"/>
                </a:lnTo>
              </a:path>
            </a:pathLst>
          </a:custGeom>
          <a:ln w="101600">
            <a:solidFill>
              <a:srgbClr val="4A7EBB"/>
            </a:solidFill>
          </a:ln>
        </p:spPr>
        <p:txBody>
          <a:bodyPr wrap="square" lIns="0" tIns="0" rIns="0" bIns="0" rtlCol="0"/>
          <a:lstStyle/>
          <a:p>
            <a:endParaRPr/>
          </a:p>
        </p:txBody>
      </p:sp>
      <p:sp>
        <p:nvSpPr>
          <p:cNvPr id="9" name="object 9"/>
          <p:cNvSpPr txBox="1"/>
          <p:nvPr/>
        </p:nvSpPr>
        <p:spPr>
          <a:xfrm>
            <a:off x="2069253" y="1146060"/>
            <a:ext cx="334645" cy="3238500"/>
          </a:xfrm>
          <a:prstGeom prst="rect">
            <a:avLst/>
          </a:prstGeom>
        </p:spPr>
        <p:txBody>
          <a:bodyPr vert="horz" wrap="square" lIns="0" tIns="12700" rIns="0" bIns="0" rtlCol="0">
            <a:spAutoFit/>
          </a:bodyPr>
          <a:lstStyle/>
          <a:p>
            <a:pPr algn="ctr">
              <a:spcBef>
                <a:spcPts val="100"/>
              </a:spcBef>
            </a:pPr>
            <a:r>
              <a:rPr sz="1200" spc="-30" dirty="0">
                <a:latin typeface="Trebuchet MS"/>
                <a:cs typeface="Trebuchet MS"/>
              </a:rPr>
              <a:t>$500</a:t>
            </a:r>
            <a:endParaRPr sz="1200">
              <a:latin typeface="Trebuchet MS"/>
              <a:cs typeface="Trebuchet MS"/>
            </a:endParaRPr>
          </a:p>
          <a:p>
            <a:pPr algn="ctr">
              <a:spcBef>
                <a:spcPts val="944"/>
              </a:spcBef>
            </a:pPr>
            <a:r>
              <a:rPr sz="1200" spc="-30" dirty="0">
                <a:latin typeface="Trebuchet MS"/>
                <a:cs typeface="Trebuchet MS"/>
              </a:rPr>
              <a:t>$450</a:t>
            </a:r>
            <a:endParaRPr sz="1200">
              <a:latin typeface="Trebuchet MS"/>
              <a:cs typeface="Trebuchet MS"/>
            </a:endParaRPr>
          </a:p>
          <a:p>
            <a:pPr algn="ctr">
              <a:spcBef>
                <a:spcPts val="944"/>
              </a:spcBef>
            </a:pPr>
            <a:r>
              <a:rPr sz="1200" spc="-30" dirty="0">
                <a:latin typeface="Trebuchet MS"/>
                <a:cs typeface="Trebuchet MS"/>
              </a:rPr>
              <a:t>$400</a:t>
            </a:r>
            <a:endParaRPr sz="1200">
              <a:latin typeface="Trebuchet MS"/>
              <a:cs typeface="Trebuchet MS"/>
            </a:endParaRPr>
          </a:p>
          <a:p>
            <a:pPr algn="ctr">
              <a:spcBef>
                <a:spcPts val="944"/>
              </a:spcBef>
            </a:pPr>
            <a:r>
              <a:rPr sz="1200" spc="-30" dirty="0">
                <a:latin typeface="Trebuchet MS"/>
                <a:cs typeface="Trebuchet MS"/>
              </a:rPr>
              <a:t>$350</a:t>
            </a:r>
            <a:endParaRPr sz="1200">
              <a:latin typeface="Trebuchet MS"/>
              <a:cs typeface="Trebuchet MS"/>
            </a:endParaRPr>
          </a:p>
          <a:p>
            <a:pPr algn="ctr">
              <a:spcBef>
                <a:spcPts val="944"/>
              </a:spcBef>
            </a:pPr>
            <a:r>
              <a:rPr sz="1200" spc="-30" dirty="0">
                <a:latin typeface="Trebuchet MS"/>
                <a:cs typeface="Trebuchet MS"/>
              </a:rPr>
              <a:t>$300</a:t>
            </a:r>
            <a:endParaRPr sz="1200">
              <a:latin typeface="Trebuchet MS"/>
              <a:cs typeface="Trebuchet MS"/>
            </a:endParaRPr>
          </a:p>
          <a:p>
            <a:pPr algn="ctr">
              <a:spcBef>
                <a:spcPts val="944"/>
              </a:spcBef>
            </a:pPr>
            <a:r>
              <a:rPr sz="1200" spc="-30" dirty="0">
                <a:latin typeface="Trebuchet MS"/>
                <a:cs typeface="Trebuchet MS"/>
              </a:rPr>
              <a:t>$250</a:t>
            </a:r>
            <a:endParaRPr sz="1200">
              <a:latin typeface="Trebuchet MS"/>
              <a:cs typeface="Trebuchet MS"/>
            </a:endParaRPr>
          </a:p>
          <a:p>
            <a:pPr algn="ctr">
              <a:spcBef>
                <a:spcPts val="950"/>
              </a:spcBef>
            </a:pPr>
            <a:r>
              <a:rPr sz="1200" spc="-30" dirty="0">
                <a:latin typeface="Trebuchet MS"/>
                <a:cs typeface="Trebuchet MS"/>
              </a:rPr>
              <a:t>$200</a:t>
            </a:r>
            <a:endParaRPr sz="1200">
              <a:latin typeface="Trebuchet MS"/>
              <a:cs typeface="Trebuchet MS"/>
            </a:endParaRPr>
          </a:p>
          <a:p>
            <a:pPr algn="ctr">
              <a:spcBef>
                <a:spcPts val="945"/>
              </a:spcBef>
            </a:pPr>
            <a:r>
              <a:rPr sz="1200" spc="-30" dirty="0">
                <a:latin typeface="Trebuchet MS"/>
                <a:cs typeface="Trebuchet MS"/>
              </a:rPr>
              <a:t>$150</a:t>
            </a:r>
            <a:endParaRPr sz="1200">
              <a:latin typeface="Trebuchet MS"/>
              <a:cs typeface="Trebuchet MS"/>
            </a:endParaRPr>
          </a:p>
          <a:p>
            <a:pPr algn="ctr">
              <a:spcBef>
                <a:spcPts val="944"/>
              </a:spcBef>
            </a:pPr>
            <a:r>
              <a:rPr sz="1200" spc="-30" dirty="0">
                <a:latin typeface="Trebuchet MS"/>
                <a:cs typeface="Trebuchet MS"/>
              </a:rPr>
              <a:t>$100</a:t>
            </a:r>
            <a:endParaRPr sz="1200">
              <a:latin typeface="Trebuchet MS"/>
              <a:cs typeface="Trebuchet MS"/>
            </a:endParaRPr>
          </a:p>
          <a:p>
            <a:pPr marL="76835" algn="ctr">
              <a:spcBef>
                <a:spcPts val="944"/>
              </a:spcBef>
            </a:pPr>
            <a:r>
              <a:rPr sz="1200" spc="-30" dirty="0">
                <a:latin typeface="Trebuchet MS"/>
                <a:cs typeface="Trebuchet MS"/>
              </a:rPr>
              <a:t>$50</a:t>
            </a:r>
            <a:endParaRPr sz="1200">
              <a:latin typeface="Trebuchet MS"/>
              <a:cs typeface="Trebuchet MS"/>
            </a:endParaRPr>
          </a:p>
          <a:p>
            <a:pPr marL="154305" algn="ctr">
              <a:spcBef>
                <a:spcPts val="944"/>
              </a:spcBef>
            </a:pPr>
            <a:r>
              <a:rPr sz="1200" spc="-30" dirty="0">
                <a:latin typeface="Trebuchet MS"/>
                <a:cs typeface="Trebuchet MS"/>
              </a:rPr>
              <a:t>$0</a:t>
            </a:r>
            <a:endParaRPr sz="1200">
              <a:latin typeface="Trebuchet MS"/>
              <a:cs typeface="Trebuchet MS"/>
            </a:endParaRPr>
          </a:p>
        </p:txBody>
      </p:sp>
      <p:sp>
        <p:nvSpPr>
          <p:cNvPr id="10" name="object 10"/>
          <p:cNvSpPr txBox="1"/>
          <p:nvPr/>
        </p:nvSpPr>
        <p:spPr>
          <a:xfrm>
            <a:off x="2565583" y="4381741"/>
            <a:ext cx="4340225" cy="228268"/>
          </a:xfrm>
          <a:prstGeom prst="rect">
            <a:avLst/>
          </a:prstGeom>
        </p:spPr>
        <p:txBody>
          <a:bodyPr vert="horz" wrap="square" lIns="0" tIns="12700" rIns="0" bIns="0" rtlCol="0">
            <a:spAutoFit/>
          </a:bodyPr>
          <a:lstStyle/>
          <a:p>
            <a:pPr marL="12700">
              <a:spcBef>
                <a:spcPts val="100"/>
              </a:spcBef>
            </a:pPr>
            <a:r>
              <a:rPr sz="1400" spc="-70" dirty="0">
                <a:latin typeface="Trebuchet MS"/>
                <a:cs typeface="Trebuchet MS"/>
              </a:rPr>
              <a:t>FY17 FY18 FY19 FY20 FY21 FY22 FY23 FY24 FY25</a:t>
            </a:r>
            <a:r>
              <a:rPr sz="1400" spc="135" dirty="0">
                <a:latin typeface="Trebuchet MS"/>
                <a:cs typeface="Trebuchet MS"/>
              </a:rPr>
              <a:t> </a:t>
            </a:r>
            <a:r>
              <a:rPr sz="1400" spc="-70" dirty="0">
                <a:latin typeface="Trebuchet MS"/>
                <a:cs typeface="Trebuchet MS"/>
              </a:rPr>
              <a:t>FY26</a:t>
            </a:r>
            <a:endParaRPr sz="1400">
              <a:latin typeface="Trebuchet MS"/>
              <a:cs typeface="Trebuchet MS"/>
            </a:endParaRPr>
          </a:p>
        </p:txBody>
      </p:sp>
      <p:sp>
        <p:nvSpPr>
          <p:cNvPr id="11" name="object 11"/>
          <p:cNvSpPr txBox="1"/>
          <p:nvPr/>
        </p:nvSpPr>
        <p:spPr>
          <a:xfrm>
            <a:off x="1722721" y="2122450"/>
            <a:ext cx="184666" cy="1196340"/>
          </a:xfrm>
          <a:prstGeom prst="rect">
            <a:avLst/>
          </a:prstGeom>
        </p:spPr>
        <p:txBody>
          <a:bodyPr vert="vert270" wrap="square" lIns="0" tIns="5080" rIns="0" bIns="0" rtlCol="0">
            <a:spAutoFit/>
          </a:bodyPr>
          <a:lstStyle/>
          <a:p>
            <a:pPr marL="12700">
              <a:spcBef>
                <a:spcPts val="40"/>
              </a:spcBef>
            </a:pPr>
            <a:r>
              <a:rPr sz="1200" b="1" spc="-55" dirty="0">
                <a:latin typeface="Trebuchet MS"/>
                <a:cs typeface="Trebuchet MS"/>
              </a:rPr>
              <a:t>Dollars </a:t>
            </a:r>
            <a:r>
              <a:rPr sz="1200" b="1" spc="-70" dirty="0">
                <a:latin typeface="Trebuchet MS"/>
                <a:cs typeface="Trebuchet MS"/>
              </a:rPr>
              <a:t>in</a:t>
            </a:r>
            <a:r>
              <a:rPr sz="1200" b="1" spc="-220" dirty="0">
                <a:latin typeface="Trebuchet MS"/>
                <a:cs typeface="Trebuchet MS"/>
              </a:rPr>
              <a:t> </a:t>
            </a:r>
            <a:r>
              <a:rPr sz="1200" b="1" spc="-35" dirty="0">
                <a:latin typeface="Trebuchet MS"/>
                <a:cs typeface="Trebuchet MS"/>
              </a:rPr>
              <a:t>Millions</a:t>
            </a:r>
            <a:endParaRPr sz="1200">
              <a:latin typeface="Trebuchet MS"/>
              <a:cs typeface="Trebuchet MS"/>
            </a:endParaRPr>
          </a:p>
        </p:txBody>
      </p:sp>
      <p:sp>
        <p:nvSpPr>
          <p:cNvPr id="12" name="object 12"/>
          <p:cNvSpPr txBox="1"/>
          <p:nvPr/>
        </p:nvSpPr>
        <p:spPr>
          <a:xfrm>
            <a:off x="1975973" y="4877155"/>
            <a:ext cx="4671695" cy="1244600"/>
          </a:xfrm>
          <a:prstGeom prst="rect">
            <a:avLst/>
          </a:prstGeom>
        </p:spPr>
        <p:txBody>
          <a:bodyPr vert="horz" wrap="square" lIns="0" tIns="12700" rIns="0" bIns="0" rtlCol="0">
            <a:spAutoFit/>
          </a:bodyPr>
          <a:lstStyle/>
          <a:p>
            <a:pPr marL="12700" marR="5080">
              <a:spcBef>
                <a:spcPts val="100"/>
              </a:spcBef>
            </a:pPr>
            <a:r>
              <a:rPr sz="2000" spc="-45" dirty="0">
                <a:latin typeface="Trebuchet MS"/>
                <a:cs typeface="Trebuchet MS"/>
              </a:rPr>
              <a:t>21</a:t>
            </a:r>
            <a:r>
              <a:rPr sz="1950" spc="-67" baseline="25641" dirty="0">
                <a:latin typeface="Trebuchet MS"/>
                <a:cs typeface="Trebuchet MS"/>
              </a:rPr>
              <a:t>st </a:t>
            </a:r>
            <a:r>
              <a:rPr sz="2000" spc="-90" dirty="0">
                <a:latin typeface="Trebuchet MS"/>
                <a:cs typeface="Trebuchet MS"/>
              </a:rPr>
              <a:t>Century </a:t>
            </a:r>
            <a:r>
              <a:rPr sz="2000" spc="-85" dirty="0">
                <a:latin typeface="Trebuchet MS"/>
                <a:cs typeface="Trebuchet MS"/>
              </a:rPr>
              <a:t>Cures </a:t>
            </a:r>
            <a:r>
              <a:rPr sz="2000" spc="-95" dirty="0">
                <a:latin typeface="Trebuchet MS"/>
                <a:cs typeface="Trebuchet MS"/>
              </a:rPr>
              <a:t>Act </a:t>
            </a:r>
            <a:r>
              <a:rPr sz="2000" spc="-90" dirty="0">
                <a:latin typeface="Trebuchet MS"/>
                <a:cs typeface="Trebuchet MS"/>
              </a:rPr>
              <a:t>authorizes </a:t>
            </a:r>
            <a:r>
              <a:rPr sz="2000" spc="-75" dirty="0">
                <a:latin typeface="Trebuchet MS"/>
                <a:cs typeface="Trebuchet MS"/>
              </a:rPr>
              <a:t>$1.511  </a:t>
            </a:r>
            <a:r>
              <a:rPr sz="2000" spc="-90" dirty="0">
                <a:latin typeface="Trebuchet MS"/>
                <a:cs typeface="Trebuchet MS"/>
              </a:rPr>
              <a:t>billion</a:t>
            </a:r>
            <a:r>
              <a:rPr sz="2000" spc="-160" dirty="0">
                <a:latin typeface="Trebuchet MS"/>
                <a:cs typeface="Trebuchet MS"/>
              </a:rPr>
              <a:t> </a:t>
            </a:r>
            <a:r>
              <a:rPr sz="2000" spc="-80" dirty="0">
                <a:latin typeface="Trebuchet MS"/>
                <a:cs typeface="Trebuchet MS"/>
              </a:rPr>
              <a:t>to</a:t>
            </a:r>
            <a:r>
              <a:rPr sz="2000" spc="-165" dirty="0">
                <a:latin typeface="Trebuchet MS"/>
                <a:cs typeface="Trebuchet MS"/>
              </a:rPr>
              <a:t> </a:t>
            </a:r>
            <a:r>
              <a:rPr sz="2000" spc="-85" dirty="0">
                <a:latin typeface="Trebuchet MS"/>
                <a:cs typeface="Trebuchet MS"/>
              </a:rPr>
              <a:t>be</a:t>
            </a:r>
            <a:r>
              <a:rPr sz="2000" spc="-155" dirty="0">
                <a:latin typeface="Trebuchet MS"/>
                <a:cs typeface="Trebuchet MS"/>
              </a:rPr>
              <a:t> </a:t>
            </a:r>
            <a:r>
              <a:rPr sz="2000" spc="-95" dirty="0">
                <a:latin typeface="Trebuchet MS"/>
                <a:cs typeface="Trebuchet MS"/>
              </a:rPr>
              <a:t>transferred</a:t>
            </a:r>
            <a:r>
              <a:rPr sz="2000" spc="-155" dirty="0">
                <a:latin typeface="Trebuchet MS"/>
                <a:cs typeface="Trebuchet MS"/>
              </a:rPr>
              <a:t> </a:t>
            </a:r>
            <a:r>
              <a:rPr sz="2000" spc="-85" dirty="0">
                <a:latin typeface="Trebuchet MS"/>
                <a:cs typeface="Trebuchet MS"/>
              </a:rPr>
              <a:t>from</a:t>
            </a:r>
            <a:r>
              <a:rPr sz="2000" spc="-160" dirty="0">
                <a:latin typeface="Trebuchet MS"/>
                <a:cs typeface="Trebuchet MS"/>
              </a:rPr>
              <a:t> </a:t>
            </a:r>
            <a:r>
              <a:rPr sz="2000" spc="-90" dirty="0">
                <a:latin typeface="Trebuchet MS"/>
                <a:cs typeface="Trebuchet MS"/>
              </a:rPr>
              <a:t>the</a:t>
            </a:r>
            <a:r>
              <a:rPr sz="2000" spc="-150" dirty="0">
                <a:latin typeface="Trebuchet MS"/>
                <a:cs typeface="Trebuchet MS"/>
              </a:rPr>
              <a:t> </a:t>
            </a:r>
            <a:r>
              <a:rPr sz="2000" b="1" i="1" spc="-95" dirty="0">
                <a:latin typeface="Trebuchet MS"/>
                <a:cs typeface="Trebuchet MS"/>
              </a:rPr>
              <a:t>Beau</a:t>
            </a:r>
            <a:r>
              <a:rPr sz="2000" b="1" i="1" spc="-160" dirty="0">
                <a:latin typeface="Trebuchet MS"/>
                <a:cs typeface="Trebuchet MS"/>
              </a:rPr>
              <a:t> </a:t>
            </a:r>
            <a:r>
              <a:rPr sz="2000" b="1" i="1" spc="-114" dirty="0">
                <a:latin typeface="Trebuchet MS"/>
                <a:cs typeface="Trebuchet MS"/>
              </a:rPr>
              <a:t>Biden  </a:t>
            </a:r>
            <a:r>
              <a:rPr sz="2000" b="1" i="1" spc="-150" dirty="0">
                <a:latin typeface="Trebuchet MS"/>
                <a:cs typeface="Trebuchet MS"/>
              </a:rPr>
              <a:t>Cancer </a:t>
            </a:r>
            <a:r>
              <a:rPr sz="2000" b="1" i="1" spc="-75" dirty="0">
                <a:latin typeface="Trebuchet MS"/>
                <a:cs typeface="Trebuchet MS"/>
              </a:rPr>
              <a:t>Moonshot </a:t>
            </a:r>
            <a:r>
              <a:rPr sz="2000" b="1" i="1" spc="-5" dirty="0">
                <a:latin typeface="Trebuchet MS"/>
                <a:cs typeface="Trebuchet MS"/>
              </a:rPr>
              <a:t>&amp; </a:t>
            </a:r>
            <a:r>
              <a:rPr sz="2000" b="1" i="1" spc="-45" dirty="0">
                <a:latin typeface="Trebuchet MS"/>
                <a:cs typeface="Trebuchet MS"/>
              </a:rPr>
              <a:t>NIH</a:t>
            </a:r>
            <a:r>
              <a:rPr sz="2000" b="1" i="1" spc="-445" dirty="0">
                <a:latin typeface="Trebuchet MS"/>
                <a:cs typeface="Trebuchet MS"/>
              </a:rPr>
              <a:t> </a:t>
            </a:r>
            <a:r>
              <a:rPr sz="2000" b="1" i="1" spc="-114" dirty="0">
                <a:latin typeface="Trebuchet MS"/>
                <a:cs typeface="Trebuchet MS"/>
              </a:rPr>
              <a:t>Innovation </a:t>
            </a:r>
            <a:r>
              <a:rPr sz="2000" b="1" i="1" spc="-120" dirty="0">
                <a:latin typeface="Trebuchet MS"/>
                <a:cs typeface="Trebuchet MS"/>
              </a:rPr>
              <a:t>Account  </a:t>
            </a:r>
            <a:r>
              <a:rPr sz="2000" spc="-95" dirty="0">
                <a:latin typeface="Trebuchet MS"/>
                <a:cs typeface="Trebuchet MS"/>
              </a:rPr>
              <a:t>for </a:t>
            </a:r>
            <a:r>
              <a:rPr sz="2000" spc="-40" dirty="0">
                <a:latin typeface="Trebuchet MS"/>
                <a:cs typeface="Trebuchet MS"/>
              </a:rPr>
              <a:t>BRAIN </a:t>
            </a:r>
            <a:r>
              <a:rPr sz="2000" spc="-90" dirty="0">
                <a:latin typeface="Trebuchet MS"/>
                <a:cs typeface="Trebuchet MS"/>
              </a:rPr>
              <a:t>research </a:t>
            </a:r>
            <a:r>
              <a:rPr sz="2000" spc="-70" dirty="0">
                <a:latin typeface="Trebuchet MS"/>
                <a:cs typeface="Trebuchet MS"/>
              </a:rPr>
              <a:t>through</a:t>
            </a:r>
            <a:r>
              <a:rPr sz="2000" spc="-409" dirty="0">
                <a:latin typeface="Trebuchet MS"/>
                <a:cs typeface="Trebuchet MS"/>
              </a:rPr>
              <a:t> </a:t>
            </a:r>
            <a:r>
              <a:rPr sz="2000" spc="-40" dirty="0">
                <a:latin typeface="Trebuchet MS"/>
                <a:cs typeface="Trebuchet MS"/>
              </a:rPr>
              <a:t>2026</a:t>
            </a:r>
            <a:endParaRPr sz="2000">
              <a:latin typeface="Trebuchet MS"/>
              <a:cs typeface="Trebuchet MS"/>
            </a:endParaRPr>
          </a:p>
        </p:txBody>
      </p:sp>
      <p:sp>
        <p:nvSpPr>
          <p:cNvPr id="13" name="object 13"/>
          <p:cNvSpPr txBox="1"/>
          <p:nvPr/>
        </p:nvSpPr>
        <p:spPr>
          <a:xfrm>
            <a:off x="7349541" y="1004621"/>
            <a:ext cx="3047365" cy="1492250"/>
          </a:xfrm>
          <a:prstGeom prst="rect">
            <a:avLst/>
          </a:prstGeom>
        </p:spPr>
        <p:txBody>
          <a:bodyPr vert="horz" wrap="square" lIns="0" tIns="11430" rIns="0" bIns="0" rtlCol="0">
            <a:spAutoFit/>
          </a:bodyPr>
          <a:lstStyle/>
          <a:p>
            <a:pPr marL="12700" marR="5080">
              <a:lnSpc>
                <a:spcPct val="100299"/>
              </a:lnSpc>
              <a:spcBef>
                <a:spcPts val="90"/>
              </a:spcBef>
            </a:pPr>
            <a:r>
              <a:rPr sz="2400" b="1" spc="-155" dirty="0">
                <a:latin typeface="Trebuchet MS"/>
                <a:cs typeface="Trebuchet MS"/>
              </a:rPr>
              <a:t>Funds </a:t>
            </a:r>
            <a:r>
              <a:rPr sz="2400" b="1" spc="-145" dirty="0">
                <a:latin typeface="Trebuchet MS"/>
                <a:cs typeface="Trebuchet MS"/>
              </a:rPr>
              <a:t>need </a:t>
            </a:r>
            <a:r>
              <a:rPr sz="2400" b="1" spc="-105" dirty="0">
                <a:latin typeface="Trebuchet MS"/>
                <a:cs typeface="Trebuchet MS"/>
              </a:rPr>
              <a:t>to </a:t>
            </a:r>
            <a:r>
              <a:rPr sz="2400" b="1" spc="-140" dirty="0">
                <a:latin typeface="Trebuchet MS"/>
                <a:cs typeface="Trebuchet MS"/>
              </a:rPr>
              <a:t>be  </a:t>
            </a:r>
            <a:r>
              <a:rPr sz="2400" b="1" spc="-130" dirty="0">
                <a:latin typeface="Trebuchet MS"/>
                <a:cs typeface="Trebuchet MS"/>
              </a:rPr>
              <a:t>appropriated </a:t>
            </a:r>
            <a:r>
              <a:rPr sz="2400" b="1" spc="-160" dirty="0">
                <a:latin typeface="Trebuchet MS"/>
                <a:cs typeface="Trebuchet MS"/>
              </a:rPr>
              <a:t>each</a:t>
            </a:r>
            <a:r>
              <a:rPr sz="2400" b="1" spc="-320" dirty="0">
                <a:latin typeface="Trebuchet MS"/>
                <a:cs typeface="Trebuchet MS"/>
              </a:rPr>
              <a:t> </a:t>
            </a:r>
            <a:r>
              <a:rPr sz="2400" b="1" spc="-180" dirty="0">
                <a:latin typeface="Trebuchet MS"/>
                <a:cs typeface="Trebuchet MS"/>
              </a:rPr>
              <a:t>year</a:t>
            </a:r>
            <a:r>
              <a:rPr sz="2400" spc="-180" dirty="0">
                <a:latin typeface="Trebuchet MS"/>
                <a:cs typeface="Trebuchet MS"/>
              </a:rPr>
              <a:t>,  </a:t>
            </a:r>
            <a:r>
              <a:rPr sz="2400" spc="-80" dirty="0">
                <a:latin typeface="Trebuchet MS"/>
                <a:cs typeface="Trebuchet MS"/>
              </a:rPr>
              <a:t>not </a:t>
            </a:r>
            <a:r>
              <a:rPr sz="2400" spc="-100" dirty="0">
                <a:latin typeface="Trebuchet MS"/>
                <a:cs typeface="Trebuchet MS"/>
              </a:rPr>
              <a:t>to </a:t>
            </a:r>
            <a:r>
              <a:rPr sz="2400" spc="-145" dirty="0">
                <a:latin typeface="Trebuchet MS"/>
                <a:cs typeface="Trebuchet MS"/>
              </a:rPr>
              <a:t>exceed </a:t>
            </a:r>
            <a:r>
              <a:rPr sz="2400" spc="-95" dirty="0">
                <a:latin typeface="Trebuchet MS"/>
                <a:cs typeface="Trebuchet MS"/>
              </a:rPr>
              <a:t>these  </a:t>
            </a:r>
            <a:r>
              <a:rPr sz="2400" spc="-100" dirty="0">
                <a:latin typeface="Trebuchet MS"/>
                <a:cs typeface="Trebuchet MS"/>
              </a:rPr>
              <a:t>amounts:</a:t>
            </a:r>
            <a:endParaRPr sz="2400">
              <a:latin typeface="Trebuchet MS"/>
              <a:cs typeface="Trebuchet MS"/>
            </a:endParaRPr>
          </a:p>
        </p:txBody>
      </p:sp>
      <p:sp>
        <p:nvSpPr>
          <p:cNvPr id="14" name="object 14"/>
          <p:cNvSpPr txBox="1"/>
          <p:nvPr/>
        </p:nvSpPr>
        <p:spPr>
          <a:xfrm>
            <a:off x="7349540" y="2473541"/>
            <a:ext cx="2519680" cy="3073400"/>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17:</a:t>
            </a:r>
            <a:r>
              <a:rPr sz="2000" spc="254" dirty="0">
                <a:latin typeface="Trebuchet MS"/>
                <a:cs typeface="Trebuchet MS"/>
              </a:rPr>
              <a:t> </a:t>
            </a:r>
            <a:r>
              <a:rPr sz="2000" spc="-80" dirty="0">
                <a:latin typeface="Trebuchet MS"/>
                <a:cs typeface="Trebuchet MS"/>
              </a:rPr>
              <a:t>$10,000,000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18:</a:t>
            </a:r>
            <a:r>
              <a:rPr sz="2000" spc="254" dirty="0">
                <a:latin typeface="Trebuchet MS"/>
                <a:cs typeface="Trebuchet MS"/>
              </a:rPr>
              <a:t> </a:t>
            </a:r>
            <a:r>
              <a:rPr sz="2000" spc="-80" dirty="0">
                <a:latin typeface="Trebuchet MS"/>
                <a:cs typeface="Trebuchet MS"/>
              </a:rPr>
              <a:t>$86,000,000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19:</a:t>
            </a:r>
            <a:r>
              <a:rPr sz="2000" spc="235" dirty="0">
                <a:latin typeface="Trebuchet MS"/>
                <a:cs typeface="Trebuchet MS"/>
              </a:rPr>
              <a:t> </a:t>
            </a:r>
            <a:r>
              <a:rPr sz="2000" spc="-75" dirty="0">
                <a:latin typeface="Trebuchet MS"/>
                <a:cs typeface="Trebuchet MS"/>
              </a:rPr>
              <a:t>$115,000,000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20:</a:t>
            </a:r>
            <a:r>
              <a:rPr sz="2000" spc="235" dirty="0">
                <a:latin typeface="Trebuchet MS"/>
                <a:cs typeface="Trebuchet MS"/>
              </a:rPr>
              <a:t> </a:t>
            </a:r>
            <a:r>
              <a:rPr sz="2000" spc="-75" dirty="0">
                <a:latin typeface="Trebuchet MS"/>
                <a:cs typeface="Trebuchet MS"/>
              </a:rPr>
              <a:t>$140,000,000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21:</a:t>
            </a:r>
            <a:r>
              <a:rPr sz="2000" spc="235" dirty="0">
                <a:latin typeface="Trebuchet MS"/>
                <a:cs typeface="Trebuchet MS"/>
              </a:rPr>
              <a:t> </a:t>
            </a:r>
            <a:r>
              <a:rPr sz="2000" spc="-75" dirty="0">
                <a:latin typeface="Trebuchet MS"/>
                <a:cs typeface="Trebuchet MS"/>
              </a:rPr>
              <a:t>$100,000,000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22:</a:t>
            </a:r>
            <a:r>
              <a:rPr sz="2000" spc="235" dirty="0">
                <a:latin typeface="Trebuchet MS"/>
                <a:cs typeface="Trebuchet MS"/>
              </a:rPr>
              <a:t> </a:t>
            </a:r>
            <a:r>
              <a:rPr sz="2000" spc="-75" dirty="0">
                <a:latin typeface="Trebuchet MS"/>
                <a:cs typeface="Trebuchet MS"/>
              </a:rPr>
              <a:t>$152,000,000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23:</a:t>
            </a:r>
            <a:r>
              <a:rPr sz="2000" spc="235" dirty="0">
                <a:latin typeface="Trebuchet MS"/>
                <a:cs typeface="Trebuchet MS"/>
              </a:rPr>
              <a:t> </a:t>
            </a:r>
            <a:r>
              <a:rPr sz="2000" spc="-75" dirty="0">
                <a:latin typeface="Trebuchet MS"/>
                <a:cs typeface="Trebuchet MS"/>
              </a:rPr>
              <a:t>$450,000,000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24:</a:t>
            </a:r>
            <a:r>
              <a:rPr sz="2000" spc="235" dirty="0">
                <a:latin typeface="Trebuchet MS"/>
                <a:cs typeface="Trebuchet MS"/>
              </a:rPr>
              <a:t> </a:t>
            </a:r>
            <a:r>
              <a:rPr sz="2000" spc="-75" dirty="0">
                <a:latin typeface="Trebuchet MS"/>
                <a:cs typeface="Trebuchet MS"/>
              </a:rPr>
              <a:t>$172,000,000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25:</a:t>
            </a:r>
            <a:r>
              <a:rPr sz="2000" spc="270" dirty="0">
                <a:latin typeface="Trebuchet MS"/>
                <a:cs typeface="Trebuchet MS"/>
              </a:rPr>
              <a:t> </a:t>
            </a:r>
            <a:r>
              <a:rPr sz="2000" spc="-80" dirty="0">
                <a:latin typeface="Trebuchet MS"/>
                <a:cs typeface="Trebuchet MS"/>
              </a:rPr>
              <a:t>$91,000,000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26:</a:t>
            </a:r>
            <a:r>
              <a:rPr sz="2000" spc="240" dirty="0">
                <a:latin typeface="Trebuchet MS"/>
                <a:cs typeface="Trebuchet MS"/>
              </a:rPr>
              <a:t> </a:t>
            </a:r>
            <a:r>
              <a:rPr sz="2000" spc="-75" dirty="0">
                <a:latin typeface="Trebuchet MS"/>
                <a:cs typeface="Trebuchet MS"/>
              </a:rPr>
              <a:t>$195,000,000</a:t>
            </a:r>
            <a:endParaRPr sz="2000">
              <a:latin typeface="Trebuchet MS"/>
              <a:cs typeface="Trebuchet MS"/>
            </a:endParaRPr>
          </a:p>
        </p:txBody>
      </p:sp>
    </p:spTree>
    <p:extLst>
      <p:ext uri="{BB962C8B-B14F-4D97-AF65-F5344CB8AC3E}">
        <p14:creationId xmlns:p14="http://schemas.microsoft.com/office/powerpoint/2010/main" val="2511755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6126166"/>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84555" y="135167"/>
            <a:ext cx="4580255" cy="574040"/>
          </a:xfrm>
          <a:prstGeom prst="rect">
            <a:avLst/>
          </a:prstGeom>
        </p:spPr>
        <p:txBody>
          <a:bodyPr vert="horz" wrap="square" lIns="0" tIns="12700" rIns="0" bIns="0" rtlCol="0" anchor="ctr">
            <a:spAutoFit/>
          </a:bodyPr>
          <a:lstStyle/>
          <a:p>
            <a:pPr marL="12700">
              <a:lnSpc>
                <a:spcPct val="100000"/>
              </a:lnSpc>
              <a:spcBef>
                <a:spcPts val="100"/>
              </a:spcBef>
            </a:pPr>
            <a:r>
              <a:rPr sz="3600" spc="-165" dirty="0"/>
              <a:t>Innovation </a:t>
            </a:r>
            <a:r>
              <a:rPr sz="3600" spc="-250" dirty="0"/>
              <a:t>Fund</a:t>
            </a:r>
            <a:r>
              <a:rPr sz="3600" spc="-425" dirty="0"/>
              <a:t> </a:t>
            </a:r>
            <a:r>
              <a:rPr sz="3600" spc="-180" dirty="0"/>
              <a:t>Budget</a:t>
            </a:r>
            <a:endParaRPr sz="3600" dirty="0"/>
          </a:p>
        </p:txBody>
      </p:sp>
      <p:sp>
        <p:nvSpPr>
          <p:cNvPr id="5" name="object 5"/>
          <p:cNvSpPr txBox="1"/>
          <p:nvPr/>
        </p:nvSpPr>
        <p:spPr>
          <a:xfrm>
            <a:off x="7118852" y="135167"/>
            <a:ext cx="1656080" cy="574040"/>
          </a:xfrm>
          <a:prstGeom prst="rect">
            <a:avLst/>
          </a:prstGeom>
        </p:spPr>
        <p:txBody>
          <a:bodyPr vert="horz" wrap="square" lIns="0" tIns="12700" rIns="0" bIns="0" rtlCol="0">
            <a:spAutoFit/>
          </a:bodyPr>
          <a:lstStyle/>
          <a:p>
            <a:pPr marL="12700">
              <a:spcBef>
                <a:spcPts val="100"/>
              </a:spcBef>
            </a:pPr>
            <a:r>
              <a:rPr sz="3600" b="1" spc="-245" dirty="0">
                <a:latin typeface="Trebuchet MS"/>
                <a:cs typeface="Trebuchet MS"/>
              </a:rPr>
              <a:t>S</a:t>
            </a:r>
            <a:r>
              <a:rPr sz="3600" b="1" spc="-235" dirty="0">
                <a:latin typeface="Trebuchet MS"/>
                <a:cs typeface="Trebuchet MS"/>
              </a:rPr>
              <a:t>c</a:t>
            </a:r>
            <a:r>
              <a:rPr sz="3600" b="1" spc="-265" dirty="0">
                <a:latin typeface="Trebuchet MS"/>
                <a:cs typeface="Trebuchet MS"/>
              </a:rPr>
              <a:t>e</a:t>
            </a:r>
            <a:r>
              <a:rPr sz="3600" b="1" spc="-190" dirty="0">
                <a:latin typeface="Trebuchet MS"/>
                <a:cs typeface="Trebuchet MS"/>
              </a:rPr>
              <a:t>n</a:t>
            </a:r>
            <a:r>
              <a:rPr sz="3600" b="1" spc="-229" dirty="0">
                <a:latin typeface="Trebuchet MS"/>
                <a:cs typeface="Trebuchet MS"/>
              </a:rPr>
              <a:t>ar</a:t>
            </a:r>
            <a:r>
              <a:rPr sz="3600" b="1" spc="-140" dirty="0">
                <a:latin typeface="Trebuchet MS"/>
                <a:cs typeface="Trebuchet MS"/>
              </a:rPr>
              <a:t>i</a:t>
            </a:r>
            <a:r>
              <a:rPr sz="3600" b="1" spc="-105" dirty="0">
                <a:latin typeface="Trebuchet MS"/>
                <a:cs typeface="Trebuchet MS"/>
              </a:rPr>
              <a:t>o</a:t>
            </a:r>
            <a:endParaRPr sz="3600" dirty="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2616085060"/>
              </p:ext>
            </p:extLst>
          </p:nvPr>
        </p:nvGraphicFramePr>
        <p:xfrm>
          <a:off x="593124" y="844373"/>
          <a:ext cx="11071655" cy="5229860"/>
        </p:xfrm>
        <a:graphic>
          <a:graphicData uri="http://schemas.openxmlformats.org/drawingml/2006/table">
            <a:tbl>
              <a:tblPr firstRow="1" bandRow="1">
                <a:tableStyleId>{2D5ABB26-0587-4C30-8999-92F81FD0307C}</a:tableStyleId>
              </a:tblPr>
              <a:tblGrid>
                <a:gridCol w="669741">
                  <a:extLst>
                    <a:ext uri="{9D8B030D-6E8A-4147-A177-3AD203B41FA5}">
                      <a16:colId xmlns:a16="http://schemas.microsoft.com/office/drawing/2014/main" val="20000"/>
                    </a:ext>
                  </a:extLst>
                </a:gridCol>
                <a:gridCol w="2926076">
                  <a:extLst>
                    <a:ext uri="{9D8B030D-6E8A-4147-A177-3AD203B41FA5}">
                      <a16:colId xmlns:a16="http://schemas.microsoft.com/office/drawing/2014/main" val="20001"/>
                    </a:ext>
                  </a:extLst>
                </a:gridCol>
                <a:gridCol w="1655805">
                  <a:extLst>
                    <a:ext uri="{9D8B030D-6E8A-4147-A177-3AD203B41FA5}">
                      <a16:colId xmlns:a16="http://schemas.microsoft.com/office/drawing/2014/main" val="20002"/>
                    </a:ext>
                  </a:extLst>
                </a:gridCol>
                <a:gridCol w="1952368">
                  <a:extLst>
                    <a:ext uri="{9D8B030D-6E8A-4147-A177-3AD203B41FA5}">
                      <a16:colId xmlns:a16="http://schemas.microsoft.com/office/drawing/2014/main" val="20003"/>
                    </a:ext>
                  </a:extLst>
                </a:gridCol>
                <a:gridCol w="1927654">
                  <a:extLst>
                    <a:ext uri="{9D8B030D-6E8A-4147-A177-3AD203B41FA5}">
                      <a16:colId xmlns:a16="http://schemas.microsoft.com/office/drawing/2014/main" val="20004"/>
                    </a:ext>
                  </a:extLst>
                </a:gridCol>
                <a:gridCol w="1940011">
                  <a:extLst>
                    <a:ext uri="{9D8B030D-6E8A-4147-A177-3AD203B41FA5}">
                      <a16:colId xmlns:a16="http://schemas.microsoft.com/office/drawing/2014/main" val="20005"/>
                    </a:ext>
                  </a:extLst>
                </a:gridCol>
              </a:tblGrid>
              <a:tr h="548640">
                <a:tc>
                  <a:txBody>
                    <a:bodyPr/>
                    <a:lstStyle/>
                    <a:p>
                      <a:pPr marL="12065" algn="ctr">
                        <a:lnSpc>
                          <a:spcPct val="100000"/>
                        </a:lnSpc>
                        <a:spcBef>
                          <a:spcPts val="140"/>
                        </a:spcBef>
                      </a:pPr>
                      <a:r>
                        <a:rPr sz="1600" b="1" spc="-175" dirty="0">
                          <a:solidFill>
                            <a:srgbClr val="FFFFFF"/>
                          </a:solidFill>
                          <a:latin typeface="游ゴシック" panose="020B0400000000000000" pitchFamily="50" charset="-128"/>
                          <a:ea typeface="游ゴシック" panose="020B0400000000000000" pitchFamily="50" charset="-128"/>
                          <a:cs typeface="Trebuchet MS"/>
                        </a:rPr>
                        <a:t>FY</a:t>
                      </a:r>
                      <a:endParaRPr sz="1600" dirty="0">
                        <a:latin typeface="游ゴシック" panose="020B0400000000000000" pitchFamily="50" charset="-128"/>
                        <a:ea typeface="游ゴシック" panose="020B0400000000000000" pitchFamily="50" charset="-128"/>
                        <a:cs typeface="Trebuchet MS"/>
                      </a:endParaRPr>
                    </a:p>
                    <a:p>
                      <a:pPr marL="12065" algn="ctr">
                        <a:lnSpc>
                          <a:spcPct val="100000"/>
                        </a:lnSpc>
                        <a:spcBef>
                          <a:spcPts val="10"/>
                        </a:spcBef>
                      </a:pPr>
                      <a:r>
                        <a:rPr sz="1600" b="1" spc="-145" dirty="0">
                          <a:solidFill>
                            <a:srgbClr val="FFFFFF"/>
                          </a:solidFill>
                          <a:latin typeface="游ゴシック" panose="020B0400000000000000" pitchFamily="50" charset="-128"/>
                          <a:ea typeface="游ゴシック" panose="020B0400000000000000" pitchFamily="50" charset="-128"/>
                          <a:cs typeface="Trebuchet MS"/>
                        </a:rPr>
                        <a:t>Year</a:t>
                      </a:r>
                      <a:endParaRPr sz="1600" dirty="0">
                        <a:latin typeface="游ゴシック" panose="020B0400000000000000" pitchFamily="50" charset="-128"/>
                        <a:ea typeface="游ゴシック" panose="020B0400000000000000" pitchFamily="50" charset="-128"/>
                        <a:cs typeface="Trebuchet MS"/>
                      </a:endParaRPr>
                    </a:p>
                  </a:txBody>
                  <a:tcPr marL="0" marR="0" marT="1778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2700" algn="ctr">
                        <a:lnSpc>
                          <a:spcPts val="2045"/>
                        </a:lnSpc>
                      </a:pPr>
                      <a:r>
                        <a:rPr sz="1800" b="1" spc="-90" dirty="0">
                          <a:solidFill>
                            <a:srgbClr val="FFFFFF"/>
                          </a:solidFill>
                          <a:latin typeface="游ゴシック" panose="020B0400000000000000" pitchFamily="50" charset="-128"/>
                          <a:ea typeface="游ゴシック" panose="020B0400000000000000" pitchFamily="50" charset="-128"/>
                          <a:cs typeface="Trebuchet MS"/>
                        </a:rPr>
                        <a:t>Original</a:t>
                      </a:r>
                      <a:r>
                        <a:rPr sz="1800" b="1" spc="-150" dirty="0">
                          <a:solidFill>
                            <a:srgbClr val="FFFFFF"/>
                          </a:solidFill>
                          <a:latin typeface="游ゴシック" panose="020B0400000000000000" pitchFamily="50" charset="-128"/>
                          <a:ea typeface="游ゴシック" panose="020B0400000000000000" pitchFamily="50" charset="-128"/>
                          <a:cs typeface="Trebuchet MS"/>
                        </a:rPr>
                        <a:t> </a:t>
                      </a:r>
                      <a:r>
                        <a:rPr sz="1800" b="1" spc="-125" dirty="0">
                          <a:solidFill>
                            <a:srgbClr val="FFFFFF"/>
                          </a:solidFill>
                          <a:latin typeface="游ゴシック" panose="020B0400000000000000" pitchFamily="50" charset="-128"/>
                          <a:ea typeface="游ゴシック" panose="020B0400000000000000" pitchFamily="50" charset="-128"/>
                          <a:cs typeface="Trebuchet MS"/>
                        </a:rPr>
                        <a:t>Cures</a:t>
                      </a:r>
                      <a:r>
                        <a:rPr lang="en-US" sz="1800" b="1" spc="-125" dirty="0">
                          <a:solidFill>
                            <a:srgbClr val="FFFFFF"/>
                          </a:solidFill>
                          <a:latin typeface="游ゴシック" panose="020B0400000000000000" pitchFamily="50" charset="-128"/>
                          <a:ea typeface="游ゴシック" panose="020B0400000000000000" pitchFamily="50" charset="-128"/>
                          <a:cs typeface="Trebuchet MS"/>
                        </a:rPr>
                        <a:t> </a:t>
                      </a:r>
                      <a:r>
                        <a:rPr sz="1800" b="1" spc="-130" dirty="0">
                          <a:solidFill>
                            <a:srgbClr val="FFFFFF"/>
                          </a:solidFill>
                          <a:latin typeface="游ゴシック" panose="020B0400000000000000" pitchFamily="50" charset="-128"/>
                          <a:ea typeface="游ゴシック" panose="020B0400000000000000" pitchFamily="50" charset="-128"/>
                          <a:cs typeface="Trebuchet MS"/>
                        </a:rPr>
                        <a:t>Fund</a:t>
                      </a:r>
                      <a:endParaRPr sz="1800" dirty="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257175">
                        <a:lnSpc>
                          <a:spcPct val="100000"/>
                        </a:lnSpc>
                        <a:spcBef>
                          <a:spcPts val="980"/>
                        </a:spcBef>
                      </a:pPr>
                      <a:r>
                        <a:rPr sz="1800" b="1" spc="-100" dirty="0">
                          <a:solidFill>
                            <a:srgbClr val="FFFFFF"/>
                          </a:solidFill>
                          <a:latin typeface="游ゴシック" panose="020B0400000000000000" pitchFamily="50" charset="-128"/>
                          <a:ea typeface="游ゴシック" panose="020B0400000000000000" pitchFamily="50" charset="-128"/>
                          <a:cs typeface="Trebuchet MS"/>
                        </a:rPr>
                        <a:t>Competing</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61925">
                        <a:lnSpc>
                          <a:spcPct val="100000"/>
                        </a:lnSpc>
                        <a:spcBef>
                          <a:spcPts val="980"/>
                        </a:spcBef>
                      </a:pPr>
                      <a:r>
                        <a:rPr sz="1800" b="1" spc="-95" dirty="0">
                          <a:solidFill>
                            <a:srgbClr val="FFFFFF"/>
                          </a:solidFill>
                          <a:latin typeface="游ゴシック" panose="020B0400000000000000" pitchFamily="50" charset="-128"/>
                          <a:ea typeface="游ゴシック" panose="020B0400000000000000" pitchFamily="50" charset="-128"/>
                          <a:cs typeface="Trebuchet MS"/>
                        </a:rPr>
                        <a:t>Noncompeting</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62230" algn="ctr">
                        <a:lnSpc>
                          <a:spcPts val="2045"/>
                        </a:lnSpc>
                      </a:pPr>
                      <a:r>
                        <a:rPr sz="1800" b="1" spc="-30" dirty="0">
                          <a:solidFill>
                            <a:srgbClr val="FFFFFF"/>
                          </a:solidFill>
                          <a:latin typeface="游ゴシック" panose="020B0400000000000000" pitchFamily="50" charset="-128"/>
                          <a:ea typeface="游ゴシック" panose="020B0400000000000000" pitchFamily="50" charset="-128"/>
                          <a:cs typeface="Trebuchet MS"/>
                        </a:rPr>
                        <a:t>Multi</a:t>
                      </a:r>
                      <a:r>
                        <a:rPr sz="1800" b="1" spc="-165" dirty="0">
                          <a:solidFill>
                            <a:srgbClr val="FFFFFF"/>
                          </a:solidFill>
                          <a:latin typeface="游ゴシック" panose="020B0400000000000000" pitchFamily="50" charset="-128"/>
                          <a:ea typeface="游ゴシック" panose="020B0400000000000000" pitchFamily="50" charset="-128"/>
                          <a:cs typeface="Trebuchet MS"/>
                        </a:rPr>
                        <a:t> Year</a:t>
                      </a:r>
                      <a:endParaRPr sz="1800">
                        <a:latin typeface="游ゴシック" panose="020B0400000000000000" pitchFamily="50" charset="-128"/>
                        <a:ea typeface="游ゴシック" panose="020B0400000000000000" pitchFamily="50" charset="-128"/>
                        <a:cs typeface="Trebuchet MS"/>
                      </a:endParaRPr>
                    </a:p>
                    <a:p>
                      <a:pPr marL="9525" algn="ctr">
                        <a:lnSpc>
                          <a:spcPts val="2145"/>
                        </a:lnSpc>
                      </a:pPr>
                      <a:r>
                        <a:rPr sz="1800" b="1" spc="-125" dirty="0">
                          <a:solidFill>
                            <a:srgbClr val="FFFFFF"/>
                          </a:solidFill>
                          <a:latin typeface="游ゴシック" panose="020B0400000000000000" pitchFamily="50" charset="-128"/>
                          <a:ea typeface="游ゴシック" panose="020B0400000000000000" pitchFamily="50" charset="-128"/>
                          <a:cs typeface="Trebuchet MS"/>
                        </a:rPr>
                        <a:t>Funded</a:t>
                      </a:r>
                      <a:endParaRPr sz="180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61594" algn="ctr">
                        <a:lnSpc>
                          <a:spcPct val="100000"/>
                        </a:lnSpc>
                        <a:spcBef>
                          <a:spcPts val="980"/>
                        </a:spcBef>
                      </a:pPr>
                      <a:r>
                        <a:rPr sz="1800" b="1" spc="-145" dirty="0">
                          <a:solidFill>
                            <a:srgbClr val="FFFFFF"/>
                          </a:solidFill>
                          <a:latin typeface="游ゴシック" panose="020B0400000000000000" pitchFamily="50" charset="-128"/>
                          <a:ea typeface="游ゴシック" panose="020B0400000000000000" pitchFamily="50" charset="-128"/>
                          <a:cs typeface="Trebuchet MS"/>
                        </a:rPr>
                        <a:t>Total</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extLst>
                  <a:ext uri="{0D108BD9-81ED-4DB2-BD59-A6C34878D82A}">
                    <a16:rowId xmlns:a16="http://schemas.microsoft.com/office/drawing/2014/main" val="10000"/>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2017</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2018</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86,000,000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38,000,000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38,000,000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86,000,000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2019</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115,000,000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33,500,000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48,000,000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33,500,000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115,000,000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140,000,000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735" algn="r">
                        <a:lnSpc>
                          <a:spcPct val="100000"/>
                        </a:lnSpc>
                        <a:tabLst>
                          <a:tab pos="799465" algn="l"/>
                        </a:tabLst>
                      </a:pPr>
                      <a:endParaRPr sz="1400" dirty="0">
                        <a:latin typeface="游ゴシック" panose="020B0400000000000000" pitchFamily="50" charset="-128"/>
                        <a:ea typeface="游ゴシック" panose="020B0400000000000000" pitchFamily="50" charset="-128"/>
                        <a:cs typeface="Times New Roman"/>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81,500,000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58,500,000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140,000,000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4"/>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2021</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100,000,000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28,500,000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71,500,000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100,000,000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5"/>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2022</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7465" algn="r">
                        <a:lnSpc>
                          <a:spcPct val="100000"/>
                        </a:lnSpc>
                      </a:pPr>
                      <a:r>
                        <a:rPr sz="1400" dirty="0">
                          <a:latin typeface="游ゴシック" panose="020B0400000000000000" pitchFamily="50" charset="-128"/>
                          <a:ea typeface="游ゴシック" panose="020B0400000000000000" pitchFamily="50" charset="-128"/>
                          <a:cs typeface="Trebuchet MS"/>
                        </a:rPr>
                        <a:t>152,000,000**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45,000,000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62,000,000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45,000,000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152,000,000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6"/>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2023</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7465" algn="r">
                        <a:lnSpc>
                          <a:spcPct val="100000"/>
                        </a:lnSpc>
                      </a:pPr>
                      <a:r>
                        <a:rPr sz="1400" dirty="0">
                          <a:latin typeface="游ゴシック" panose="020B0400000000000000" pitchFamily="50" charset="-128"/>
                          <a:ea typeface="游ゴシック" panose="020B0400000000000000" pitchFamily="50" charset="-128"/>
                          <a:cs typeface="Trebuchet MS"/>
                        </a:rPr>
                        <a:t>450,000,000**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45,000,000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73,500,000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331,500,000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450,000,000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7"/>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2024</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7465" algn="r">
                        <a:lnSpc>
                          <a:spcPct val="100000"/>
                        </a:lnSpc>
                      </a:pPr>
                      <a:r>
                        <a:rPr sz="1400" dirty="0">
                          <a:latin typeface="游ゴシック" panose="020B0400000000000000" pitchFamily="50" charset="-128"/>
                          <a:ea typeface="游ゴシック" panose="020B0400000000000000" pitchFamily="50" charset="-128"/>
                          <a:cs typeface="Trebuchet MS"/>
                        </a:rPr>
                        <a:t>172,000,000**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pPr>
                      <a:endParaRPr sz="1500" dirty="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118,000,000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54,000,000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172,000,000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8"/>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2025</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91,000,000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89,500,000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91,000,000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9"/>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2026</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195,000,000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89,500,000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105,500,000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195,000,000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0"/>
                  </a:ext>
                </a:extLst>
              </a:tr>
              <a:tr h="426720">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L="57150">
                        <a:lnSpc>
                          <a:spcPct val="100000"/>
                        </a:lnSpc>
                      </a:pPr>
                      <a:r>
                        <a:rPr sz="1400" b="1" spc="-114" dirty="0">
                          <a:solidFill>
                            <a:srgbClr val="FFFFFF"/>
                          </a:solidFill>
                          <a:latin typeface="游ゴシック" panose="020B0400000000000000" pitchFamily="50" charset="-128"/>
                          <a:ea typeface="游ゴシック" panose="020B0400000000000000" pitchFamily="50" charset="-128"/>
                          <a:cs typeface="Trebuchet MS"/>
                        </a:rPr>
                        <a:t>Total</a:t>
                      </a:r>
                      <a:endParaRPr sz="1400" dirty="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1,511,000,000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200,000,000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598,500,000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712,500,000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1,511,000,000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extLst>
                  <a:ext uri="{0D108BD9-81ED-4DB2-BD59-A6C34878D82A}">
                    <a16:rowId xmlns:a16="http://schemas.microsoft.com/office/drawing/2014/main" val="10011"/>
                  </a:ext>
                </a:extLst>
              </a:tr>
            </a:tbl>
          </a:graphicData>
        </a:graphic>
      </p:graphicFrame>
      <p:sp>
        <p:nvSpPr>
          <p:cNvPr id="8" name="object 8"/>
          <p:cNvSpPr txBox="1"/>
          <p:nvPr/>
        </p:nvSpPr>
        <p:spPr>
          <a:xfrm>
            <a:off x="3084555" y="6270424"/>
            <a:ext cx="8357234" cy="493212"/>
          </a:xfrm>
          <a:prstGeom prst="rect">
            <a:avLst/>
          </a:prstGeom>
        </p:spPr>
        <p:txBody>
          <a:bodyPr vert="horz" wrap="square" lIns="0" tIns="10795" rIns="0" bIns="0" rtlCol="0">
            <a:spAutoFit/>
          </a:bodyPr>
          <a:lstStyle/>
          <a:p>
            <a:pPr marL="12700" marR="5080">
              <a:lnSpc>
                <a:spcPct val="100699"/>
              </a:lnSpc>
              <a:spcBef>
                <a:spcPts val="85"/>
              </a:spcBef>
            </a:pPr>
            <a:r>
              <a:rPr sz="1600" spc="204" dirty="0">
                <a:latin typeface="Trebuchet MS"/>
                <a:cs typeface="Trebuchet MS"/>
              </a:rPr>
              <a:t>**</a:t>
            </a:r>
            <a:r>
              <a:rPr sz="1600" spc="-114" dirty="0">
                <a:latin typeface="Trebuchet MS"/>
                <a:cs typeface="Trebuchet MS"/>
              </a:rPr>
              <a:t> </a:t>
            </a:r>
            <a:r>
              <a:rPr sz="1600" spc="-85" dirty="0">
                <a:latin typeface="Trebuchet MS"/>
                <a:cs typeface="Trebuchet MS"/>
              </a:rPr>
              <a:t>Potential</a:t>
            </a:r>
            <a:r>
              <a:rPr sz="1600" spc="-114" dirty="0">
                <a:latin typeface="Trebuchet MS"/>
                <a:cs typeface="Trebuchet MS"/>
              </a:rPr>
              <a:t> </a:t>
            </a:r>
            <a:r>
              <a:rPr sz="1600" spc="-85" dirty="0">
                <a:latin typeface="Trebuchet MS"/>
                <a:cs typeface="Trebuchet MS"/>
              </a:rPr>
              <a:t>time</a:t>
            </a:r>
            <a:r>
              <a:rPr sz="1600" spc="-110" dirty="0">
                <a:latin typeface="Trebuchet MS"/>
                <a:cs typeface="Trebuchet MS"/>
              </a:rPr>
              <a:t> </a:t>
            </a:r>
            <a:r>
              <a:rPr sz="1600" spc="-85" dirty="0">
                <a:latin typeface="Trebuchet MS"/>
                <a:cs typeface="Trebuchet MS"/>
              </a:rPr>
              <a:t>frame</a:t>
            </a:r>
            <a:r>
              <a:rPr sz="1600" spc="-105" dirty="0">
                <a:latin typeface="Trebuchet MS"/>
                <a:cs typeface="Trebuchet MS"/>
              </a:rPr>
              <a:t> </a:t>
            </a:r>
            <a:r>
              <a:rPr sz="1600" spc="-65" dirty="0">
                <a:latin typeface="Trebuchet MS"/>
                <a:cs typeface="Trebuchet MS"/>
              </a:rPr>
              <a:t>to</a:t>
            </a:r>
            <a:r>
              <a:rPr sz="1600" spc="-110" dirty="0">
                <a:latin typeface="Trebuchet MS"/>
                <a:cs typeface="Trebuchet MS"/>
              </a:rPr>
              <a:t> </a:t>
            </a:r>
            <a:r>
              <a:rPr sz="1600" spc="-105" dirty="0">
                <a:latin typeface="Trebuchet MS"/>
                <a:cs typeface="Trebuchet MS"/>
              </a:rPr>
              <a:t>take </a:t>
            </a:r>
            <a:r>
              <a:rPr sz="1600" spc="-80" dirty="0">
                <a:latin typeface="Trebuchet MS"/>
                <a:cs typeface="Trebuchet MS"/>
              </a:rPr>
              <a:t>advantage</a:t>
            </a:r>
            <a:r>
              <a:rPr sz="1600" spc="-110" dirty="0">
                <a:latin typeface="Trebuchet MS"/>
                <a:cs typeface="Trebuchet MS"/>
              </a:rPr>
              <a:t> </a:t>
            </a:r>
            <a:r>
              <a:rPr sz="1600" spc="-60" dirty="0">
                <a:latin typeface="Trebuchet MS"/>
                <a:cs typeface="Trebuchet MS"/>
              </a:rPr>
              <a:t>of</a:t>
            </a:r>
            <a:r>
              <a:rPr sz="1600" spc="-110" dirty="0">
                <a:latin typeface="Trebuchet MS"/>
                <a:cs typeface="Trebuchet MS"/>
              </a:rPr>
              <a:t> </a:t>
            </a:r>
            <a:r>
              <a:rPr sz="1600" spc="-70" dirty="0">
                <a:latin typeface="Trebuchet MS"/>
                <a:cs typeface="Trebuchet MS"/>
              </a:rPr>
              <a:t>emerging</a:t>
            </a:r>
            <a:r>
              <a:rPr sz="1600" spc="-120" dirty="0">
                <a:latin typeface="Trebuchet MS"/>
                <a:cs typeface="Trebuchet MS"/>
              </a:rPr>
              <a:t> </a:t>
            </a:r>
            <a:r>
              <a:rPr sz="1600" spc="-90" dirty="0">
                <a:latin typeface="Trebuchet MS"/>
                <a:cs typeface="Trebuchet MS"/>
              </a:rPr>
              <a:t>scientific</a:t>
            </a:r>
            <a:r>
              <a:rPr sz="1600" spc="-114" dirty="0">
                <a:latin typeface="Trebuchet MS"/>
                <a:cs typeface="Trebuchet MS"/>
              </a:rPr>
              <a:t> </a:t>
            </a:r>
            <a:r>
              <a:rPr sz="1600" spc="-60" dirty="0">
                <a:latin typeface="Trebuchet MS"/>
                <a:cs typeface="Trebuchet MS"/>
              </a:rPr>
              <a:t>opportunities</a:t>
            </a:r>
            <a:r>
              <a:rPr sz="1600" spc="-110" dirty="0">
                <a:latin typeface="Trebuchet MS"/>
                <a:cs typeface="Trebuchet MS"/>
              </a:rPr>
              <a:t> </a:t>
            </a:r>
            <a:r>
              <a:rPr sz="1600" spc="-85" dirty="0">
                <a:latin typeface="Trebuchet MS"/>
                <a:cs typeface="Trebuchet MS"/>
              </a:rPr>
              <a:t>and/or</a:t>
            </a:r>
            <a:r>
              <a:rPr sz="1600" spc="-110" dirty="0">
                <a:latin typeface="Trebuchet MS"/>
                <a:cs typeface="Trebuchet MS"/>
              </a:rPr>
              <a:t> </a:t>
            </a:r>
            <a:r>
              <a:rPr sz="1600" spc="-65" dirty="0">
                <a:latin typeface="Trebuchet MS"/>
                <a:cs typeface="Trebuchet MS"/>
              </a:rPr>
              <a:t>to</a:t>
            </a:r>
            <a:r>
              <a:rPr sz="1600" spc="-105" dirty="0">
                <a:latin typeface="Trebuchet MS"/>
                <a:cs typeface="Trebuchet MS"/>
              </a:rPr>
              <a:t> </a:t>
            </a:r>
            <a:r>
              <a:rPr sz="1600" spc="-50" dirty="0">
                <a:latin typeface="Trebuchet MS"/>
                <a:cs typeface="Trebuchet MS"/>
              </a:rPr>
              <a:t>use</a:t>
            </a:r>
            <a:r>
              <a:rPr sz="1600" spc="-110" dirty="0">
                <a:latin typeface="Trebuchet MS"/>
                <a:cs typeface="Trebuchet MS"/>
              </a:rPr>
              <a:t> </a:t>
            </a:r>
            <a:r>
              <a:rPr sz="1600" spc="-55" dirty="0">
                <a:latin typeface="Trebuchet MS"/>
                <a:cs typeface="Trebuchet MS"/>
              </a:rPr>
              <a:t>funds</a:t>
            </a:r>
            <a:r>
              <a:rPr sz="1600" spc="-110" dirty="0">
                <a:latin typeface="Trebuchet MS"/>
                <a:cs typeface="Trebuchet MS"/>
              </a:rPr>
              <a:t> </a:t>
            </a:r>
            <a:r>
              <a:rPr sz="1600" spc="-65" dirty="0">
                <a:latin typeface="Trebuchet MS"/>
                <a:cs typeface="Trebuchet MS"/>
              </a:rPr>
              <a:t>to  </a:t>
            </a:r>
            <a:r>
              <a:rPr sz="1600" spc="-80" dirty="0">
                <a:latin typeface="Trebuchet MS"/>
                <a:cs typeface="Trebuchet MS"/>
              </a:rPr>
              <a:t>advance</a:t>
            </a:r>
            <a:r>
              <a:rPr sz="1600" spc="-114" dirty="0">
                <a:latin typeface="Trebuchet MS"/>
                <a:cs typeface="Trebuchet MS"/>
              </a:rPr>
              <a:t> </a:t>
            </a:r>
            <a:r>
              <a:rPr sz="1600" spc="-65" dirty="0">
                <a:latin typeface="Trebuchet MS"/>
                <a:cs typeface="Trebuchet MS"/>
              </a:rPr>
              <a:t>dissemination</a:t>
            </a:r>
            <a:r>
              <a:rPr sz="1600" spc="-120" dirty="0">
                <a:latin typeface="Trebuchet MS"/>
                <a:cs typeface="Trebuchet MS"/>
              </a:rPr>
              <a:t> </a:t>
            </a:r>
            <a:r>
              <a:rPr sz="1600" spc="-60" dirty="0">
                <a:latin typeface="Trebuchet MS"/>
                <a:cs typeface="Trebuchet MS"/>
              </a:rPr>
              <a:t>of</a:t>
            </a:r>
            <a:r>
              <a:rPr sz="1600" spc="-120" dirty="0">
                <a:latin typeface="Trebuchet MS"/>
                <a:cs typeface="Trebuchet MS"/>
              </a:rPr>
              <a:t> </a:t>
            </a:r>
            <a:r>
              <a:rPr sz="1600" spc="-60" dirty="0">
                <a:latin typeface="Trebuchet MS"/>
                <a:cs typeface="Trebuchet MS"/>
              </a:rPr>
              <a:t>new</a:t>
            </a:r>
            <a:r>
              <a:rPr sz="1600" spc="-110" dirty="0">
                <a:latin typeface="Trebuchet MS"/>
                <a:cs typeface="Trebuchet MS"/>
              </a:rPr>
              <a:t> </a:t>
            </a:r>
            <a:r>
              <a:rPr sz="1600" spc="-75" dirty="0">
                <a:latin typeface="Trebuchet MS"/>
                <a:cs typeface="Trebuchet MS"/>
              </a:rPr>
              <a:t>tools/technologies</a:t>
            </a:r>
            <a:r>
              <a:rPr sz="1600" spc="-120" dirty="0">
                <a:latin typeface="Trebuchet MS"/>
                <a:cs typeface="Trebuchet MS"/>
              </a:rPr>
              <a:t> </a:t>
            </a:r>
            <a:r>
              <a:rPr sz="1600" spc="-40" dirty="0">
                <a:latin typeface="Trebuchet MS"/>
                <a:cs typeface="Trebuchet MS"/>
              </a:rPr>
              <a:t>or</a:t>
            </a:r>
            <a:r>
              <a:rPr sz="1600" spc="-110" dirty="0">
                <a:latin typeface="Trebuchet MS"/>
                <a:cs typeface="Trebuchet MS"/>
              </a:rPr>
              <a:t> </a:t>
            </a:r>
            <a:r>
              <a:rPr sz="1600" spc="-70" dirty="0">
                <a:latin typeface="Trebuchet MS"/>
                <a:cs typeface="Trebuchet MS"/>
              </a:rPr>
              <a:t>develop</a:t>
            </a:r>
            <a:r>
              <a:rPr sz="1600" spc="-114" dirty="0">
                <a:latin typeface="Trebuchet MS"/>
                <a:cs typeface="Trebuchet MS"/>
              </a:rPr>
              <a:t> </a:t>
            </a:r>
            <a:r>
              <a:rPr sz="1600" spc="-60" dirty="0">
                <a:latin typeface="Trebuchet MS"/>
                <a:cs typeface="Trebuchet MS"/>
              </a:rPr>
              <a:t>new</a:t>
            </a:r>
            <a:r>
              <a:rPr sz="1600" spc="-110" dirty="0">
                <a:latin typeface="Trebuchet MS"/>
                <a:cs typeface="Trebuchet MS"/>
              </a:rPr>
              <a:t> </a:t>
            </a:r>
            <a:r>
              <a:rPr sz="1600" spc="-90" dirty="0">
                <a:latin typeface="Trebuchet MS"/>
                <a:cs typeface="Trebuchet MS"/>
              </a:rPr>
              <a:t>data</a:t>
            </a:r>
            <a:r>
              <a:rPr sz="1600" spc="-120" dirty="0">
                <a:latin typeface="Trebuchet MS"/>
                <a:cs typeface="Trebuchet MS"/>
              </a:rPr>
              <a:t> </a:t>
            </a:r>
            <a:r>
              <a:rPr sz="1600" spc="-60" dirty="0">
                <a:latin typeface="Trebuchet MS"/>
                <a:cs typeface="Trebuchet MS"/>
              </a:rPr>
              <a:t>sharing</a:t>
            </a:r>
            <a:r>
              <a:rPr sz="1600" spc="-120" dirty="0">
                <a:latin typeface="Trebuchet MS"/>
                <a:cs typeface="Trebuchet MS"/>
              </a:rPr>
              <a:t> </a:t>
            </a:r>
            <a:r>
              <a:rPr sz="1600" spc="-85" dirty="0">
                <a:latin typeface="Trebuchet MS"/>
                <a:cs typeface="Trebuchet MS"/>
              </a:rPr>
              <a:t>platforms.</a:t>
            </a:r>
            <a:endParaRPr sz="1600" dirty="0">
              <a:latin typeface="Trebuchet MS"/>
              <a:cs typeface="Trebuchet MS"/>
            </a:endParaRPr>
          </a:p>
        </p:txBody>
      </p:sp>
    </p:spTree>
    <p:extLst>
      <p:ext uri="{BB962C8B-B14F-4D97-AF65-F5344CB8AC3E}">
        <p14:creationId xmlns:p14="http://schemas.microsoft.com/office/powerpoint/2010/main" val="10761825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42136" y="1105814"/>
            <a:ext cx="8719820" cy="3244478"/>
          </a:xfrm>
          <a:prstGeom prst="rect">
            <a:avLst/>
          </a:prstGeom>
        </p:spPr>
        <p:txBody>
          <a:bodyPr vert="horz" wrap="square" lIns="0" tIns="55880" rIns="0" bIns="0" rtlCol="0">
            <a:spAutoFit/>
          </a:bodyPr>
          <a:lstStyle/>
          <a:p>
            <a:pPr marL="12700" marR="5080">
              <a:lnSpc>
                <a:spcPts val="2570"/>
              </a:lnSpc>
              <a:spcBef>
                <a:spcPts val="440"/>
              </a:spcBef>
            </a:pPr>
            <a:r>
              <a:rPr sz="2400" spc="-60" dirty="0">
                <a:latin typeface="Trebuchet MS"/>
                <a:cs typeface="Trebuchet MS"/>
              </a:rPr>
              <a:t>Maintain</a:t>
            </a:r>
            <a:r>
              <a:rPr sz="2400" spc="-180" dirty="0">
                <a:latin typeface="Trebuchet MS"/>
                <a:cs typeface="Trebuchet MS"/>
              </a:rPr>
              <a:t> </a:t>
            </a:r>
            <a:r>
              <a:rPr sz="2400" spc="-140" dirty="0">
                <a:latin typeface="Trebuchet MS"/>
                <a:cs typeface="Trebuchet MS"/>
              </a:rPr>
              <a:t>flexibility</a:t>
            </a:r>
            <a:r>
              <a:rPr sz="2400" spc="-180"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110" dirty="0">
                <a:latin typeface="Trebuchet MS"/>
                <a:cs typeface="Trebuchet MS"/>
              </a:rPr>
              <a:t>allow</a:t>
            </a:r>
            <a:r>
              <a:rPr sz="2400" spc="-185" dirty="0">
                <a:latin typeface="Trebuchet MS"/>
                <a:cs typeface="Trebuchet MS"/>
              </a:rPr>
              <a:t> </a:t>
            </a:r>
            <a:r>
              <a:rPr sz="2400" spc="-45" dirty="0">
                <a:latin typeface="Trebuchet MS"/>
                <a:cs typeface="Trebuchet MS"/>
              </a:rPr>
              <a:t>us</a:t>
            </a:r>
            <a:r>
              <a:rPr sz="2400" spc="-185"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155" dirty="0">
                <a:latin typeface="Trebuchet MS"/>
                <a:cs typeface="Trebuchet MS"/>
              </a:rPr>
              <a:t>take</a:t>
            </a:r>
            <a:r>
              <a:rPr sz="2400" spc="-175" dirty="0">
                <a:latin typeface="Trebuchet MS"/>
                <a:cs typeface="Trebuchet MS"/>
              </a:rPr>
              <a:t> </a:t>
            </a:r>
            <a:r>
              <a:rPr sz="2400" spc="-114" dirty="0">
                <a:latin typeface="Trebuchet MS"/>
                <a:cs typeface="Trebuchet MS"/>
              </a:rPr>
              <a:t>advantage</a:t>
            </a:r>
            <a:r>
              <a:rPr sz="2400" spc="-175" dirty="0">
                <a:latin typeface="Trebuchet MS"/>
                <a:cs typeface="Trebuchet MS"/>
              </a:rPr>
              <a:t> </a:t>
            </a:r>
            <a:r>
              <a:rPr sz="2400" spc="-95" dirty="0">
                <a:latin typeface="Trebuchet MS"/>
                <a:cs typeface="Trebuchet MS"/>
              </a:rPr>
              <a:t>of</a:t>
            </a:r>
            <a:r>
              <a:rPr sz="2400" spc="-180" dirty="0">
                <a:latin typeface="Trebuchet MS"/>
                <a:cs typeface="Trebuchet MS"/>
              </a:rPr>
              <a:t> </a:t>
            </a:r>
            <a:r>
              <a:rPr sz="2400" spc="-100" dirty="0">
                <a:latin typeface="Trebuchet MS"/>
                <a:cs typeface="Trebuchet MS"/>
              </a:rPr>
              <a:t>emerging</a:t>
            </a:r>
            <a:r>
              <a:rPr sz="2400" spc="-190" dirty="0">
                <a:latin typeface="Trebuchet MS"/>
                <a:cs typeface="Trebuchet MS"/>
              </a:rPr>
              <a:t> </a:t>
            </a:r>
            <a:r>
              <a:rPr sz="2400" spc="-130" dirty="0">
                <a:latin typeface="Trebuchet MS"/>
                <a:cs typeface="Trebuchet MS"/>
              </a:rPr>
              <a:t>scientific  </a:t>
            </a:r>
            <a:r>
              <a:rPr sz="2400" spc="-90" dirty="0">
                <a:latin typeface="Trebuchet MS"/>
                <a:cs typeface="Trebuchet MS"/>
              </a:rPr>
              <a:t>opportunities</a:t>
            </a:r>
            <a:endParaRPr sz="2400" dirty="0">
              <a:latin typeface="Trebuchet MS"/>
              <a:cs typeface="Trebuchet MS"/>
            </a:endParaRPr>
          </a:p>
          <a:p>
            <a:pPr marL="12700" marR="445134">
              <a:lnSpc>
                <a:spcPts val="3400"/>
              </a:lnSpc>
              <a:spcBef>
                <a:spcPts val="165"/>
              </a:spcBef>
            </a:pPr>
            <a:r>
              <a:rPr sz="2400" spc="-140" dirty="0">
                <a:latin typeface="Trebuchet MS"/>
                <a:cs typeface="Trebuchet MS"/>
              </a:rPr>
              <a:t>Utilize</a:t>
            </a:r>
            <a:r>
              <a:rPr sz="2400" spc="-180" dirty="0">
                <a:latin typeface="Trebuchet MS"/>
                <a:cs typeface="Trebuchet MS"/>
              </a:rPr>
              <a:t> </a:t>
            </a:r>
            <a:r>
              <a:rPr sz="2400" spc="-114" dirty="0">
                <a:latin typeface="Trebuchet MS"/>
                <a:cs typeface="Trebuchet MS"/>
              </a:rPr>
              <a:t>a</a:t>
            </a:r>
            <a:r>
              <a:rPr sz="2400" spc="-185" dirty="0">
                <a:latin typeface="Trebuchet MS"/>
                <a:cs typeface="Trebuchet MS"/>
              </a:rPr>
              <a:t> </a:t>
            </a:r>
            <a:r>
              <a:rPr sz="2400" spc="-120" dirty="0">
                <a:latin typeface="Trebuchet MS"/>
                <a:cs typeface="Trebuchet MS"/>
              </a:rPr>
              <a:t>variety</a:t>
            </a:r>
            <a:r>
              <a:rPr sz="2400" spc="-180" dirty="0">
                <a:latin typeface="Trebuchet MS"/>
                <a:cs typeface="Trebuchet MS"/>
              </a:rPr>
              <a:t> </a:t>
            </a:r>
            <a:r>
              <a:rPr sz="2400" spc="-95" dirty="0">
                <a:latin typeface="Trebuchet MS"/>
                <a:cs typeface="Trebuchet MS"/>
              </a:rPr>
              <a:t>of</a:t>
            </a:r>
            <a:r>
              <a:rPr sz="2400" spc="-185" dirty="0">
                <a:latin typeface="Trebuchet MS"/>
                <a:cs typeface="Trebuchet MS"/>
              </a:rPr>
              <a:t> </a:t>
            </a:r>
            <a:r>
              <a:rPr sz="2400" spc="-85" dirty="0">
                <a:latin typeface="Trebuchet MS"/>
                <a:cs typeface="Trebuchet MS"/>
              </a:rPr>
              <a:t>funding</a:t>
            </a:r>
            <a:r>
              <a:rPr sz="2400" spc="-190" dirty="0">
                <a:latin typeface="Trebuchet MS"/>
                <a:cs typeface="Trebuchet MS"/>
              </a:rPr>
              <a:t> </a:t>
            </a:r>
            <a:r>
              <a:rPr sz="2400" spc="-95" dirty="0">
                <a:latin typeface="Trebuchet MS"/>
                <a:cs typeface="Trebuchet MS"/>
              </a:rPr>
              <a:t>approaches</a:t>
            </a:r>
            <a:r>
              <a:rPr sz="2400" spc="-190"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85" dirty="0">
                <a:latin typeface="Trebuchet MS"/>
                <a:cs typeface="Trebuchet MS"/>
              </a:rPr>
              <a:t>ensure</a:t>
            </a:r>
            <a:r>
              <a:rPr sz="2400" spc="-180" dirty="0">
                <a:latin typeface="Trebuchet MS"/>
                <a:cs typeface="Trebuchet MS"/>
              </a:rPr>
              <a:t> </a:t>
            </a:r>
            <a:r>
              <a:rPr sz="2400" spc="-95" dirty="0">
                <a:latin typeface="Trebuchet MS"/>
                <a:cs typeface="Trebuchet MS"/>
              </a:rPr>
              <a:t>sustained</a:t>
            </a:r>
            <a:r>
              <a:rPr sz="2400" spc="-190" dirty="0">
                <a:latin typeface="Trebuchet MS"/>
                <a:cs typeface="Trebuchet MS"/>
              </a:rPr>
              <a:t> </a:t>
            </a:r>
            <a:r>
              <a:rPr sz="2400" spc="-85" dirty="0">
                <a:latin typeface="Trebuchet MS"/>
                <a:cs typeface="Trebuchet MS"/>
              </a:rPr>
              <a:t>funding  </a:t>
            </a:r>
            <a:r>
              <a:rPr sz="2400" spc="-114" dirty="0">
                <a:latin typeface="Trebuchet MS"/>
                <a:cs typeface="Trebuchet MS"/>
              </a:rPr>
              <a:t>Balance</a:t>
            </a:r>
            <a:r>
              <a:rPr sz="2400" spc="-185" dirty="0">
                <a:latin typeface="Trebuchet MS"/>
                <a:cs typeface="Trebuchet MS"/>
              </a:rPr>
              <a:t> </a:t>
            </a:r>
            <a:r>
              <a:rPr sz="2400" spc="-110" dirty="0">
                <a:latin typeface="Trebuchet MS"/>
                <a:cs typeface="Trebuchet MS"/>
              </a:rPr>
              <a:t>regular</a:t>
            </a:r>
            <a:r>
              <a:rPr sz="2400" spc="-185" dirty="0">
                <a:latin typeface="Trebuchet MS"/>
                <a:cs typeface="Trebuchet MS"/>
              </a:rPr>
              <a:t> </a:t>
            </a:r>
            <a:r>
              <a:rPr sz="2400" spc="-80" dirty="0">
                <a:latin typeface="Trebuchet MS"/>
                <a:cs typeface="Trebuchet MS"/>
              </a:rPr>
              <a:t>and</a:t>
            </a:r>
            <a:r>
              <a:rPr sz="2400" spc="-185" dirty="0">
                <a:latin typeface="Trebuchet MS"/>
                <a:cs typeface="Trebuchet MS"/>
              </a:rPr>
              <a:t> </a:t>
            </a:r>
            <a:r>
              <a:rPr sz="2400" spc="-120" dirty="0">
                <a:latin typeface="Trebuchet MS"/>
                <a:cs typeface="Trebuchet MS"/>
              </a:rPr>
              <a:t>multi-year</a:t>
            </a:r>
            <a:r>
              <a:rPr sz="2400" spc="-185" dirty="0">
                <a:latin typeface="Trebuchet MS"/>
                <a:cs typeface="Trebuchet MS"/>
              </a:rPr>
              <a:t> </a:t>
            </a:r>
            <a:r>
              <a:rPr sz="2400" spc="-85" dirty="0">
                <a:latin typeface="Trebuchet MS"/>
                <a:cs typeface="Trebuchet MS"/>
              </a:rPr>
              <a:t>funding</a:t>
            </a:r>
            <a:r>
              <a:rPr sz="2400" spc="-195" dirty="0">
                <a:latin typeface="Trebuchet MS"/>
                <a:cs typeface="Trebuchet MS"/>
              </a:rPr>
              <a:t> </a:t>
            </a:r>
            <a:r>
              <a:rPr sz="2400" spc="-95" dirty="0">
                <a:latin typeface="Trebuchet MS"/>
                <a:cs typeface="Trebuchet MS"/>
              </a:rPr>
              <a:t>of</a:t>
            </a:r>
            <a:r>
              <a:rPr sz="2400" spc="-185" dirty="0">
                <a:latin typeface="Trebuchet MS"/>
                <a:cs typeface="Trebuchet MS"/>
              </a:rPr>
              <a:t> </a:t>
            </a:r>
            <a:r>
              <a:rPr sz="2400" spc="-100" dirty="0">
                <a:latin typeface="Trebuchet MS"/>
                <a:cs typeface="Trebuchet MS"/>
              </a:rPr>
              <a:t>grants</a:t>
            </a:r>
            <a:endParaRPr sz="2400" dirty="0">
              <a:latin typeface="Trebuchet MS"/>
              <a:cs typeface="Trebuchet MS"/>
            </a:endParaRPr>
          </a:p>
          <a:p>
            <a:pPr marL="298450" marR="218440" indent="-285750">
              <a:lnSpc>
                <a:spcPts val="2570"/>
              </a:lnSpc>
              <a:spcBef>
                <a:spcPts val="665"/>
              </a:spcBef>
              <a:buFont typeface="Arial"/>
              <a:buChar char="•"/>
              <a:tabLst>
                <a:tab pos="297815" algn="l"/>
                <a:tab pos="298450" algn="l"/>
              </a:tabLst>
            </a:pPr>
            <a:r>
              <a:rPr sz="2400" spc="-114" dirty="0">
                <a:latin typeface="Trebuchet MS"/>
                <a:cs typeface="Trebuchet MS"/>
              </a:rPr>
              <a:t>Ability</a:t>
            </a:r>
            <a:r>
              <a:rPr sz="2400" spc="-185"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95" dirty="0">
                <a:latin typeface="Trebuchet MS"/>
                <a:cs typeface="Trebuchet MS"/>
              </a:rPr>
              <a:t>spread</a:t>
            </a:r>
            <a:r>
              <a:rPr sz="2400" spc="-185" dirty="0">
                <a:latin typeface="Trebuchet MS"/>
                <a:cs typeface="Trebuchet MS"/>
              </a:rPr>
              <a:t> </a:t>
            </a:r>
            <a:r>
              <a:rPr sz="2400" spc="-75" dirty="0">
                <a:latin typeface="Trebuchet MS"/>
                <a:cs typeface="Trebuchet MS"/>
              </a:rPr>
              <a:t>funds</a:t>
            </a:r>
            <a:r>
              <a:rPr sz="2400" spc="-185" dirty="0">
                <a:latin typeface="Trebuchet MS"/>
                <a:cs typeface="Trebuchet MS"/>
              </a:rPr>
              <a:t> </a:t>
            </a:r>
            <a:r>
              <a:rPr sz="2400" spc="-90" dirty="0">
                <a:latin typeface="Trebuchet MS"/>
                <a:cs typeface="Trebuchet MS"/>
              </a:rPr>
              <a:t>over</a:t>
            </a:r>
            <a:r>
              <a:rPr sz="2400" spc="-185" dirty="0">
                <a:latin typeface="Trebuchet MS"/>
                <a:cs typeface="Trebuchet MS"/>
              </a:rPr>
              <a:t> </a:t>
            </a:r>
            <a:r>
              <a:rPr sz="2400" spc="-90" dirty="0">
                <a:latin typeface="Trebuchet MS"/>
                <a:cs typeface="Trebuchet MS"/>
              </a:rPr>
              <a:t>more</a:t>
            </a:r>
            <a:r>
              <a:rPr sz="2400" spc="-175" dirty="0">
                <a:latin typeface="Trebuchet MS"/>
                <a:cs typeface="Trebuchet MS"/>
              </a:rPr>
              <a:t> </a:t>
            </a:r>
            <a:r>
              <a:rPr sz="2400" spc="-95" dirty="0">
                <a:latin typeface="Trebuchet MS"/>
                <a:cs typeface="Trebuchet MS"/>
              </a:rPr>
              <a:t>than</a:t>
            </a:r>
            <a:r>
              <a:rPr sz="2400" spc="-180" dirty="0">
                <a:latin typeface="Trebuchet MS"/>
                <a:cs typeface="Trebuchet MS"/>
              </a:rPr>
              <a:t> </a:t>
            </a:r>
            <a:r>
              <a:rPr sz="2400" spc="-65" dirty="0">
                <a:latin typeface="Trebuchet MS"/>
                <a:cs typeface="Trebuchet MS"/>
              </a:rPr>
              <a:t>one</a:t>
            </a:r>
            <a:r>
              <a:rPr sz="2400" spc="-180" dirty="0">
                <a:latin typeface="Trebuchet MS"/>
                <a:cs typeface="Trebuchet MS"/>
              </a:rPr>
              <a:t> </a:t>
            </a:r>
            <a:r>
              <a:rPr sz="2400" spc="-114" dirty="0">
                <a:latin typeface="Trebuchet MS"/>
                <a:cs typeface="Trebuchet MS"/>
              </a:rPr>
              <a:t>year</a:t>
            </a:r>
            <a:r>
              <a:rPr sz="2400" spc="-180" dirty="0">
                <a:latin typeface="Trebuchet MS"/>
                <a:cs typeface="Trebuchet MS"/>
              </a:rPr>
              <a:t> </a:t>
            </a:r>
            <a:r>
              <a:rPr sz="2400" spc="-100" dirty="0">
                <a:latin typeface="Trebuchet MS"/>
                <a:cs typeface="Trebuchet MS"/>
              </a:rPr>
              <a:t>to</a:t>
            </a:r>
            <a:r>
              <a:rPr sz="2400" spc="-190" dirty="0">
                <a:latin typeface="Trebuchet MS"/>
                <a:cs typeface="Trebuchet MS"/>
              </a:rPr>
              <a:t> </a:t>
            </a:r>
            <a:r>
              <a:rPr sz="2400" spc="-100" dirty="0">
                <a:latin typeface="Trebuchet MS"/>
                <a:cs typeface="Trebuchet MS"/>
              </a:rPr>
              <a:t>provide</a:t>
            </a:r>
            <a:r>
              <a:rPr sz="2400" spc="-175" dirty="0">
                <a:latin typeface="Trebuchet MS"/>
                <a:cs typeface="Trebuchet MS"/>
              </a:rPr>
              <a:t> </a:t>
            </a:r>
            <a:r>
              <a:rPr sz="2400" spc="-114" dirty="0">
                <a:latin typeface="Trebuchet MS"/>
                <a:cs typeface="Trebuchet MS"/>
              </a:rPr>
              <a:t>a</a:t>
            </a:r>
            <a:r>
              <a:rPr sz="2400" spc="-180" dirty="0">
                <a:latin typeface="Trebuchet MS"/>
                <a:cs typeface="Trebuchet MS"/>
              </a:rPr>
              <a:t> </a:t>
            </a:r>
            <a:r>
              <a:rPr sz="2400" spc="-90" dirty="0">
                <a:latin typeface="Trebuchet MS"/>
                <a:cs typeface="Trebuchet MS"/>
              </a:rPr>
              <a:t>more  </a:t>
            </a:r>
            <a:r>
              <a:rPr sz="2400" spc="-110" dirty="0">
                <a:latin typeface="Trebuchet MS"/>
                <a:cs typeface="Trebuchet MS"/>
              </a:rPr>
              <a:t>steady stream </a:t>
            </a:r>
            <a:r>
              <a:rPr sz="2400" spc="-95" dirty="0">
                <a:latin typeface="Trebuchet MS"/>
                <a:cs typeface="Trebuchet MS"/>
              </a:rPr>
              <a:t>of</a:t>
            </a:r>
            <a:r>
              <a:rPr sz="2400" spc="-350" dirty="0">
                <a:latin typeface="Trebuchet MS"/>
                <a:cs typeface="Trebuchet MS"/>
              </a:rPr>
              <a:t> </a:t>
            </a:r>
            <a:r>
              <a:rPr sz="2400" spc="-95" dirty="0">
                <a:latin typeface="Trebuchet MS"/>
                <a:cs typeface="Trebuchet MS"/>
              </a:rPr>
              <a:t>resources</a:t>
            </a:r>
            <a:endParaRPr sz="2400" dirty="0">
              <a:latin typeface="Trebuchet MS"/>
              <a:cs typeface="Trebuchet MS"/>
            </a:endParaRPr>
          </a:p>
          <a:p>
            <a:pPr marL="298450" indent="-285750">
              <a:spcBef>
                <a:spcPts val="480"/>
              </a:spcBef>
              <a:buFont typeface="Arial"/>
              <a:buChar char="•"/>
              <a:tabLst>
                <a:tab pos="297815" algn="l"/>
                <a:tab pos="298450" algn="l"/>
              </a:tabLst>
            </a:pPr>
            <a:r>
              <a:rPr sz="2400" spc="-130" dirty="0">
                <a:latin typeface="Trebuchet MS"/>
                <a:cs typeface="Trebuchet MS"/>
              </a:rPr>
              <a:t>Leverage </a:t>
            </a:r>
            <a:r>
              <a:rPr sz="2400" spc="-120" dirty="0">
                <a:latin typeface="Trebuchet MS"/>
                <a:cs typeface="Trebuchet MS"/>
              </a:rPr>
              <a:t>administrative </a:t>
            </a:r>
            <a:r>
              <a:rPr sz="2400" spc="-80" dirty="0">
                <a:latin typeface="Trebuchet MS"/>
                <a:cs typeface="Trebuchet MS"/>
              </a:rPr>
              <a:t>and </a:t>
            </a:r>
            <a:r>
              <a:rPr sz="2400" spc="-120" dirty="0">
                <a:latin typeface="Trebuchet MS"/>
                <a:cs typeface="Trebuchet MS"/>
              </a:rPr>
              <a:t>competitive</a:t>
            </a:r>
            <a:r>
              <a:rPr sz="2400" spc="-390" dirty="0">
                <a:latin typeface="Trebuchet MS"/>
                <a:cs typeface="Trebuchet MS"/>
              </a:rPr>
              <a:t> </a:t>
            </a:r>
            <a:r>
              <a:rPr sz="2400" spc="-90" dirty="0">
                <a:latin typeface="Trebuchet MS"/>
                <a:cs typeface="Trebuchet MS"/>
              </a:rPr>
              <a:t>supplements</a:t>
            </a:r>
            <a:endParaRPr sz="2400" dirty="0">
              <a:latin typeface="Trebuchet MS"/>
              <a:cs typeface="Trebuchet MS"/>
            </a:endParaRPr>
          </a:p>
          <a:p>
            <a:pPr marL="298450" indent="-285750">
              <a:spcBef>
                <a:spcPts val="520"/>
              </a:spcBef>
              <a:buFont typeface="Arial"/>
              <a:buChar char="•"/>
              <a:tabLst>
                <a:tab pos="297815" algn="l"/>
                <a:tab pos="298450" algn="l"/>
              </a:tabLst>
            </a:pPr>
            <a:r>
              <a:rPr sz="2400" spc="-85" dirty="0">
                <a:latin typeface="Trebuchet MS"/>
                <a:cs typeface="Trebuchet MS"/>
              </a:rPr>
              <a:t>Ensure</a:t>
            </a:r>
            <a:r>
              <a:rPr sz="2400" spc="-190" dirty="0">
                <a:latin typeface="Trebuchet MS"/>
                <a:cs typeface="Trebuchet MS"/>
              </a:rPr>
              <a:t> </a:t>
            </a:r>
            <a:r>
              <a:rPr sz="2400" spc="-130" dirty="0">
                <a:latin typeface="Trebuchet MS"/>
                <a:cs typeface="Trebuchet MS"/>
              </a:rPr>
              <a:t>full</a:t>
            </a:r>
            <a:r>
              <a:rPr sz="2400" spc="-190" dirty="0">
                <a:latin typeface="Trebuchet MS"/>
                <a:cs typeface="Trebuchet MS"/>
              </a:rPr>
              <a:t> </a:t>
            </a:r>
            <a:r>
              <a:rPr sz="2400" spc="-85" dirty="0">
                <a:latin typeface="Trebuchet MS"/>
                <a:cs typeface="Trebuchet MS"/>
              </a:rPr>
              <a:t>funding</a:t>
            </a:r>
            <a:r>
              <a:rPr sz="2400" spc="-195" dirty="0">
                <a:latin typeface="Trebuchet MS"/>
                <a:cs typeface="Trebuchet MS"/>
              </a:rPr>
              <a:t> </a:t>
            </a:r>
            <a:r>
              <a:rPr sz="2400" spc="-95" dirty="0">
                <a:latin typeface="Trebuchet MS"/>
                <a:cs typeface="Trebuchet MS"/>
              </a:rPr>
              <a:t>of</a:t>
            </a:r>
            <a:r>
              <a:rPr sz="2400" spc="-185" dirty="0">
                <a:latin typeface="Trebuchet MS"/>
                <a:cs typeface="Trebuchet MS"/>
              </a:rPr>
              <a:t> </a:t>
            </a:r>
            <a:r>
              <a:rPr sz="2400" spc="-145" dirty="0">
                <a:latin typeface="Trebuchet MS"/>
                <a:cs typeface="Trebuchet MS"/>
              </a:rPr>
              <a:t>all</a:t>
            </a:r>
            <a:r>
              <a:rPr sz="2400" spc="-190" dirty="0">
                <a:latin typeface="Trebuchet MS"/>
                <a:cs typeface="Trebuchet MS"/>
              </a:rPr>
              <a:t> </a:t>
            </a:r>
            <a:r>
              <a:rPr sz="2400" spc="-100" dirty="0">
                <a:latin typeface="Trebuchet MS"/>
                <a:cs typeface="Trebuchet MS"/>
              </a:rPr>
              <a:t>grants</a:t>
            </a:r>
            <a:r>
              <a:rPr sz="2400" spc="-190" dirty="0">
                <a:latin typeface="Trebuchet MS"/>
                <a:cs typeface="Trebuchet MS"/>
              </a:rPr>
              <a:t> </a:t>
            </a:r>
            <a:r>
              <a:rPr sz="2400" spc="-95" dirty="0">
                <a:latin typeface="Trebuchet MS"/>
                <a:cs typeface="Trebuchet MS"/>
              </a:rPr>
              <a:t>by</a:t>
            </a:r>
            <a:r>
              <a:rPr sz="2400" spc="-190" dirty="0">
                <a:latin typeface="Trebuchet MS"/>
                <a:cs typeface="Trebuchet MS"/>
              </a:rPr>
              <a:t> </a:t>
            </a:r>
            <a:r>
              <a:rPr sz="2400" spc="-50" dirty="0">
                <a:latin typeface="Trebuchet MS"/>
                <a:cs typeface="Trebuchet MS"/>
              </a:rPr>
              <a:t>2026</a:t>
            </a:r>
            <a:endParaRPr sz="2400" dirty="0">
              <a:latin typeface="Trebuchet MS"/>
              <a:cs typeface="Trebuchet MS"/>
            </a:endParaRPr>
          </a:p>
        </p:txBody>
      </p:sp>
      <p:sp>
        <p:nvSpPr>
          <p:cNvPr id="5" name="object 5"/>
          <p:cNvSpPr/>
          <p:nvPr/>
        </p:nvSpPr>
        <p:spPr>
          <a:xfrm>
            <a:off x="1524000" y="5029200"/>
            <a:ext cx="9144000" cy="1828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917701" y="40106"/>
            <a:ext cx="9008216" cy="964367"/>
          </a:xfrm>
          <a:prstGeom prst="rect">
            <a:avLst/>
          </a:prstGeom>
        </p:spPr>
        <p:txBody>
          <a:bodyPr vert="horz" wrap="square" lIns="0" tIns="66040" rIns="0" bIns="0" rtlCol="0" anchor="ctr">
            <a:spAutoFit/>
          </a:bodyPr>
          <a:lstStyle/>
          <a:p>
            <a:pPr marL="4313555" marR="5080" indent="-329565">
              <a:lnSpc>
                <a:spcPts val="3470"/>
              </a:lnSpc>
              <a:spcBef>
                <a:spcPts val="520"/>
              </a:spcBef>
            </a:pPr>
            <a:r>
              <a:rPr spc="-170" dirty="0"/>
              <a:t>21</a:t>
            </a:r>
            <a:r>
              <a:rPr sz="3150" spc="-254" baseline="25132" dirty="0"/>
              <a:t>st </a:t>
            </a:r>
            <a:r>
              <a:rPr spc="-210" dirty="0"/>
              <a:t>Century Cures </a:t>
            </a:r>
            <a:r>
              <a:rPr spc="-150" dirty="0"/>
              <a:t>Innovation  </a:t>
            </a:r>
            <a:r>
              <a:rPr spc="-220" dirty="0"/>
              <a:t>Funds: </a:t>
            </a:r>
            <a:r>
              <a:rPr i="1" spc="-215" dirty="0">
                <a:solidFill>
                  <a:srgbClr val="FFFF99"/>
                </a:solidFill>
                <a:latin typeface="Trebuchet MS"/>
                <a:cs typeface="Trebuchet MS"/>
              </a:rPr>
              <a:t>Strategies </a:t>
            </a:r>
            <a:r>
              <a:rPr i="1" spc="-254" dirty="0">
                <a:solidFill>
                  <a:srgbClr val="FFFF99"/>
                </a:solidFill>
                <a:latin typeface="Trebuchet MS"/>
                <a:cs typeface="Trebuchet MS"/>
              </a:rPr>
              <a:t>for</a:t>
            </a:r>
            <a:r>
              <a:rPr i="1" spc="-350" dirty="0">
                <a:solidFill>
                  <a:srgbClr val="FFFF99"/>
                </a:solidFill>
                <a:latin typeface="Trebuchet MS"/>
                <a:cs typeface="Trebuchet MS"/>
              </a:rPr>
              <a:t> </a:t>
            </a:r>
            <a:r>
              <a:rPr i="1" spc="-75" dirty="0">
                <a:solidFill>
                  <a:srgbClr val="FFFF99"/>
                </a:solidFill>
                <a:latin typeface="Trebuchet MS"/>
                <a:cs typeface="Trebuchet MS"/>
              </a:rPr>
              <a:t>BRAIN</a:t>
            </a:r>
            <a:endParaRPr>
              <a:latin typeface="Trebuchet MS"/>
              <a:cs typeface="Trebuchet MS"/>
            </a:endParaRPr>
          </a:p>
        </p:txBody>
      </p:sp>
    </p:spTree>
    <p:extLst>
      <p:ext uri="{BB962C8B-B14F-4D97-AF65-F5344CB8AC3E}">
        <p14:creationId xmlns:p14="http://schemas.microsoft.com/office/powerpoint/2010/main" val="129312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538" y="912813"/>
            <a:ext cx="61912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4"/>
          <p:cNvSpPr txBox="1">
            <a:spLocks noChangeArrowheads="1"/>
          </p:cNvSpPr>
          <p:nvPr/>
        </p:nvSpPr>
        <p:spPr bwMode="auto">
          <a:xfrm>
            <a:off x="6583363" y="1131888"/>
            <a:ext cx="550703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b="1" dirty="0">
                <a:solidFill>
                  <a:srgbClr val="FF0000"/>
                </a:solidFill>
                <a:latin typeface="游ゴシック" panose="020B0400000000000000" pitchFamily="50" charset="-128"/>
                <a:ea typeface="游ゴシック" panose="020B0400000000000000" pitchFamily="50" charset="-128"/>
              </a:rPr>
              <a:t>小脳</a:t>
            </a:r>
            <a:r>
              <a:rPr lang="ja-JP" altLang="en-US" sz="2800" b="1" dirty="0">
                <a:latin typeface="游ゴシック" panose="020B0400000000000000" pitchFamily="50" charset="-128"/>
                <a:ea typeface="游ゴシック" panose="020B0400000000000000" pitchFamily="50" charset="-128"/>
              </a:rPr>
              <a:t>：体積は小さいが、</a:t>
            </a:r>
            <a:r>
              <a:rPr lang="ja-JP" altLang="en-US" sz="2800" b="1" dirty="0">
                <a:solidFill>
                  <a:srgbClr val="FF0000"/>
                </a:solidFill>
                <a:latin typeface="游ゴシック" panose="020B0400000000000000" pitchFamily="50" charset="-128"/>
                <a:ea typeface="游ゴシック" panose="020B0400000000000000" pitchFamily="50" charset="-128"/>
              </a:rPr>
              <a:t>神経細胞の数は大脳より多い</a:t>
            </a:r>
            <a:r>
              <a:rPr lang="ja-JP" altLang="en-US" sz="2800" b="1" dirty="0">
                <a:latin typeface="游ゴシック" panose="020B0400000000000000" pitchFamily="50" charset="-128"/>
                <a:ea typeface="游ゴシック" panose="020B0400000000000000" pitchFamily="50" charset="-128"/>
              </a:rPr>
              <a:t>。</a:t>
            </a:r>
            <a:endParaRPr lang="en-US" altLang="ja-JP" sz="2800" b="1" dirty="0">
              <a:latin typeface="游ゴシック" panose="020B0400000000000000" pitchFamily="50" charset="-128"/>
              <a:ea typeface="游ゴシック" panose="020B0400000000000000" pitchFamily="50" charset="-128"/>
            </a:endParaRPr>
          </a:p>
          <a:p>
            <a:pPr eaLnBrk="1" hangingPunct="1"/>
            <a:r>
              <a:rPr lang="ja-JP" altLang="en-US" sz="2800" b="1" dirty="0">
                <a:latin typeface="游ゴシック" panose="020B0400000000000000" pitchFamily="50" charset="-128"/>
                <a:ea typeface="游ゴシック" panose="020B0400000000000000" pitchFamily="50" charset="-128"/>
              </a:rPr>
              <a:t>身体のバランスを保ち、滑らかな動きを実現。運動のフィードバック制御・学習に役割。</a:t>
            </a:r>
          </a:p>
        </p:txBody>
      </p:sp>
      <p:sp>
        <p:nvSpPr>
          <p:cNvPr id="14" name="テキスト ボックス 5"/>
          <p:cNvSpPr txBox="1">
            <a:spLocks noChangeArrowheads="1"/>
          </p:cNvSpPr>
          <p:nvPr/>
        </p:nvSpPr>
        <p:spPr bwMode="auto">
          <a:xfrm>
            <a:off x="5018087" y="3828226"/>
            <a:ext cx="707231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b="1" dirty="0">
                <a:latin typeface="游ゴシック" panose="020B0400000000000000" pitchFamily="50" charset="-128"/>
                <a:ea typeface="游ゴシック" panose="020B0400000000000000" pitchFamily="50" charset="-128"/>
              </a:rPr>
              <a:t>広く</a:t>
            </a:r>
            <a:r>
              <a:rPr lang="ja-JP" altLang="en-US" sz="2800" b="1" dirty="0">
                <a:solidFill>
                  <a:srgbClr val="FF0000"/>
                </a:solidFill>
                <a:latin typeface="游ゴシック" panose="020B0400000000000000" pitchFamily="50" charset="-128"/>
                <a:ea typeface="游ゴシック" panose="020B0400000000000000" pitchFamily="50" charset="-128"/>
              </a:rPr>
              <a:t>認知機能・情動の制御</a:t>
            </a:r>
            <a:r>
              <a:rPr lang="ja-JP" altLang="en-US" sz="2800" b="1" dirty="0">
                <a:latin typeface="游ゴシック" panose="020B0400000000000000" pitchFamily="50" charset="-128"/>
                <a:ea typeface="游ゴシック" panose="020B0400000000000000" pitchFamily="50" charset="-128"/>
              </a:rPr>
              <a:t>にも不可欠。</a:t>
            </a:r>
            <a:endParaRPr lang="en-US" altLang="ja-JP" sz="2800" b="1" dirty="0">
              <a:latin typeface="游ゴシック" panose="020B0400000000000000" pitchFamily="50" charset="-128"/>
              <a:ea typeface="游ゴシック" panose="020B0400000000000000" pitchFamily="50" charset="-128"/>
            </a:endParaRPr>
          </a:p>
          <a:p>
            <a:pPr eaLnBrk="1" hangingPunct="1"/>
            <a:r>
              <a:rPr lang="ja-JP" altLang="en-US" sz="2800" b="1" dirty="0">
                <a:latin typeface="游ゴシック" panose="020B0400000000000000" pitchFamily="50" charset="-128"/>
                <a:ea typeface="游ゴシック" panose="020B0400000000000000" pitchFamily="50" charset="-128"/>
              </a:rPr>
              <a:t>脳幹：脳の中央深部に位置。脳神経の末梢と中枢を結ぶ情報の中継だけではない。</a:t>
            </a:r>
            <a:r>
              <a:rPr lang="ja-JP" altLang="en-US" sz="2800" b="1" dirty="0">
                <a:solidFill>
                  <a:srgbClr val="FF0000"/>
                </a:solidFill>
                <a:latin typeface="游ゴシック" panose="020B0400000000000000" pitchFamily="50" charset="-128"/>
                <a:ea typeface="游ゴシック" panose="020B0400000000000000" pitchFamily="50" charset="-128"/>
              </a:rPr>
              <a:t>自律神経・内分泌系のホメオスタシスを維持</a:t>
            </a:r>
            <a:r>
              <a:rPr lang="ja-JP" altLang="en-US" sz="2800" b="1" dirty="0">
                <a:latin typeface="游ゴシック" panose="020B0400000000000000" pitchFamily="50" charset="-128"/>
                <a:ea typeface="游ゴシック" panose="020B0400000000000000" pitchFamily="50" charset="-128"/>
              </a:rPr>
              <a:t>。免疫系・情動・欲望を生み出す。神経核と呼ばれる細胞が集中。</a:t>
            </a:r>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63" y="3627438"/>
            <a:ext cx="4906417"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65228" cy="1065213"/>
          </a:xfrm>
          <a:prstGeom prst="rect">
            <a:avLst/>
          </a:prstGeom>
        </p:spPr>
      </p:pic>
      <p:sp>
        <p:nvSpPr>
          <p:cNvPr id="3" name="正方形/長方形 2"/>
          <p:cNvSpPr/>
          <p:nvPr/>
        </p:nvSpPr>
        <p:spPr>
          <a:xfrm>
            <a:off x="3849231" y="251644"/>
            <a:ext cx="4493538" cy="830997"/>
          </a:xfrm>
          <a:prstGeom prst="rect">
            <a:avLst/>
          </a:prstGeom>
        </p:spPr>
        <p:txBody>
          <a:bodyPr wrap="none">
            <a:spAutoFit/>
          </a:bodyPr>
          <a:lstStyle/>
          <a:p>
            <a:pPr algn="ctr"/>
            <a:r>
              <a:rPr lang="ja-JP" altLang="en-US" sz="4800" b="1" dirty="0">
                <a:latin typeface="游ゴシック" panose="020B0400000000000000" pitchFamily="50" charset="-128"/>
                <a:ea typeface="游ゴシック" panose="020B0400000000000000" pitchFamily="50" charset="-128"/>
              </a:rPr>
              <a:t>脳の構造（３）</a:t>
            </a:r>
          </a:p>
        </p:txBody>
      </p:sp>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lang="en-US" altLang="ja-JP" sz="2000" b="1" dirty="0"/>
              <a:t>6</a:t>
            </a:r>
            <a:endParaRPr kumimoji="1" lang="ja-JP" altLang="en-US" sz="2000" b="1" dirty="0"/>
          </a:p>
        </p:txBody>
      </p:sp>
    </p:spTree>
    <p:extLst>
      <p:ext uri="{BB962C8B-B14F-4D97-AF65-F5344CB8AC3E}">
        <p14:creationId xmlns:p14="http://schemas.microsoft.com/office/powerpoint/2010/main" val="274621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7" presetClass="path" presetSubtype="0" accel="50000" decel="50000" fill="hold" nodeType="clickEffect">
                                  <p:stCondLst>
                                    <p:cond delay="0"/>
                                  </p:stCondLst>
                                  <p:childTnLst>
                                    <p:animMotion origin="layout" path="M 0 0 L 0 -0.125 C 0 -0.181 0.069 -0.25 0.125 -0.25 L 0.25 -0.25 E" pathEditMode="relative" ptsTypes="">
                                      <p:cBhvr>
                                        <p:cTn id="10"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5" name="object 5"/>
          <p:cNvSpPr/>
          <p:nvPr/>
        </p:nvSpPr>
        <p:spPr>
          <a:xfrm>
            <a:off x="1519238" y="5029200"/>
            <a:ext cx="9144000" cy="1828800"/>
          </a:xfrm>
          <a:prstGeom prst="rect">
            <a:avLst/>
          </a:prstGeom>
          <a:blipFill>
            <a:blip r:embed="rId2" cstate="print"/>
            <a:stretch>
              <a:fillRect/>
            </a:stretch>
          </a:blipFill>
        </p:spPr>
        <p:txBody>
          <a:bodyPr wrap="square" lIns="0" tIns="0" rIns="0" bIns="0" rtlCol="0"/>
          <a:lstStyle/>
          <a:p>
            <a:endParaRPr/>
          </a:p>
        </p:txBody>
      </p:sp>
      <p:sp>
        <p:nvSpPr>
          <p:cNvPr id="8" name="object 2"/>
          <p:cNvSpPr txBox="1"/>
          <p:nvPr/>
        </p:nvSpPr>
        <p:spPr>
          <a:xfrm>
            <a:off x="2009537" y="370215"/>
            <a:ext cx="2671445" cy="320601"/>
          </a:xfrm>
          <a:prstGeom prst="rect">
            <a:avLst/>
          </a:prstGeom>
        </p:spPr>
        <p:txBody>
          <a:bodyPr vert="horz" wrap="square" lIns="0" tIns="0" rIns="0" bIns="0" rtlCol="0">
            <a:spAutoFit/>
          </a:bodyPr>
          <a:lstStyle/>
          <a:p>
            <a:pPr>
              <a:lnSpc>
                <a:spcPts val="2535"/>
              </a:lnSpc>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200"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15" name="object 9"/>
          <p:cNvSpPr/>
          <p:nvPr/>
        </p:nvSpPr>
        <p:spPr>
          <a:xfrm>
            <a:off x="2044701" y="3060701"/>
            <a:ext cx="8310029" cy="1350429"/>
          </a:xfrm>
          <a:prstGeom prst="rect">
            <a:avLst/>
          </a:prstGeom>
          <a:blipFill>
            <a:blip r:embed="rId3" cstate="print"/>
            <a:stretch>
              <a:fillRect/>
            </a:stretch>
          </a:blipFill>
        </p:spPr>
        <p:txBody>
          <a:bodyPr wrap="square" lIns="0" tIns="0" rIns="0" bIns="0" rtlCol="0"/>
          <a:lstStyle/>
          <a:p>
            <a:endParaRPr/>
          </a:p>
        </p:txBody>
      </p:sp>
      <p:sp>
        <p:nvSpPr>
          <p:cNvPr id="18" name="object 12"/>
          <p:cNvSpPr/>
          <p:nvPr/>
        </p:nvSpPr>
        <p:spPr>
          <a:xfrm>
            <a:off x="3776130" y="182042"/>
            <a:ext cx="2709329" cy="2239429"/>
          </a:xfrm>
          <a:prstGeom prst="rect">
            <a:avLst/>
          </a:prstGeom>
          <a:blipFill>
            <a:blip r:embed="rId4" cstate="print"/>
            <a:stretch>
              <a:fillRect/>
            </a:stretch>
          </a:blipFill>
        </p:spPr>
        <p:txBody>
          <a:bodyPr wrap="square" lIns="0" tIns="0" rIns="0" bIns="0" rtlCol="0"/>
          <a:lstStyle/>
          <a:p>
            <a:endParaRPr/>
          </a:p>
        </p:txBody>
      </p:sp>
      <p:sp>
        <p:nvSpPr>
          <p:cNvPr id="19" name="object 13"/>
          <p:cNvSpPr/>
          <p:nvPr/>
        </p:nvSpPr>
        <p:spPr>
          <a:xfrm>
            <a:off x="3973513" y="381001"/>
            <a:ext cx="2117725" cy="1646237"/>
          </a:xfrm>
          <a:prstGeom prst="rect">
            <a:avLst/>
          </a:prstGeom>
          <a:blipFill>
            <a:blip r:embed="rId5" cstate="print"/>
            <a:stretch>
              <a:fillRect/>
            </a:stretch>
          </a:blipFill>
        </p:spPr>
        <p:txBody>
          <a:bodyPr wrap="square" lIns="0" tIns="0" rIns="0" bIns="0" rtlCol="0"/>
          <a:lstStyle/>
          <a:p>
            <a:endParaRPr/>
          </a:p>
        </p:txBody>
      </p:sp>
      <p:sp>
        <p:nvSpPr>
          <p:cNvPr id="20" name="object 14"/>
          <p:cNvSpPr/>
          <p:nvPr/>
        </p:nvSpPr>
        <p:spPr>
          <a:xfrm>
            <a:off x="8161871" y="182042"/>
            <a:ext cx="2506129" cy="2239429"/>
          </a:xfrm>
          <a:prstGeom prst="rect">
            <a:avLst/>
          </a:prstGeom>
          <a:blipFill>
            <a:blip r:embed="rId6" cstate="print"/>
            <a:stretch>
              <a:fillRect/>
            </a:stretch>
          </a:blipFill>
        </p:spPr>
        <p:txBody>
          <a:bodyPr wrap="square" lIns="0" tIns="0" rIns="0" bIns="0" rtlCol="0"/>
          <a:lstStyle/>
          <a:p>
            <a:endParaRPr/>
          </a:p>
        </p:txBody>
      </p:sp>
      <p:sp>
        <p:nvSpPr>
          <p:cNvPr id="21" name="object 15"/>
          <p:cNvSpPr/>
          <p:nvPr/>
        </p:nvSpPr>
        <p:spPr>
          <a:xfrm>
            <a:off x="8361362" y="381001"/>
            <a:ext cx="2049462" cy="1646237"/>
          </a:xfrm>
          <a:prstGeom prst="rect">
            <a:avLst/>
          </a:prstGeom>
          <a:blipFill>
            <a:blip r:embed="rId7" cstate="print"/>
            <a:stretch>
              <a:fillRect/>
            </a:stretch>
          </a:blipFill>
        </p:spPr>
        <p:txBody>
          <a:bodyPr wrap="square" lIns="0" tIns="0" rIns="0" bIns="0" rtlCol="0"/>
          <a:lstStyle/>
          <a:p>
            <a:endParaRPr/>
          </a:p>
        </p:txBody>
      </p:sp>
      <p:sp>
        <p:nvSpPr>
          <p:cNvPr id="23" name="object 17"/>
          <p:cNvSpPr/>
          <p:nvPr/>
        </p:nvSpPr>
        <p:spPr>
          <a:xfrm>
            <a:off x="1752600" y="381001"/>
            <a:ext cx="1955800" cy="1646237"/>
          </a:xfrm>
          <a:prstGeom prst="rect">
            <a:avLst/>
          </a:prstGeom>
          <a:blipFill>
            <a:blip r:embed="rId8" cstate="print"/>
            <a:stretch>
              <a:fillRect/>
            </a:stretch>
          </a:blipFill>
        </p:spPr>
        <p:txBody>
          <a:bodyPr wrap="square" lIns="0" tIns="0" rIns="0" bIns="0" rtlCol="0"/>
          <a:lstStyle/>
          <a:p>
            <a:endParaRPr/>
          </a:p>
        </p:txBody>
      </p:sp>
      <p:sp>
        <p:nvSpPr>
          <p:cNvPr id="24" name="object 18"/>
          <p:cNvSpPr/>
          <p:nvPr/>
        </p:nvSpPr>
        <p:spPr>
          <a:xfrm>
            <a:off x="6159500" y="182042"/>
            <a:ext cx="2332570" cy="2239429"/>
          </a:xfrm>
          <a:prstGeom prst="rect">
            <a:avLst/>
          </a:prstGeom>
          <a:blipFill>
            <a:blip r:embed="rId9" cstate="print"/>
            <a:stretch>
              <a:fillRect/>
            </a:stretch>
          </a:blipFill>
        </p:spPr>
        <p:txBody>
          <a:bodyPr wrap="square" lIns="0" tIns="0" rIns="0" bIns="0" rtlCol="0"/>
          <a:lstStyle/>
          <a:p>
            <a:endParaRPr/>
          </a:p>
        </p:txBody>
      </p:sp>
      <p:sp>
        <p:nvSpPr>
          <p:cNvPr id="25" name="object 19"/>
          <p:cNvSpPr/>
          <p:nvPr/>
        </p:nvSpPr>
        <p:spPr>
          <a:xfrm>
            <a:off x="6356350" y="381001"/>
            <a:ext cx="1739900" cy="1646237"/>
          </a:xfrm>
          <a:prstGeom prst="rect">
            <a:avLst/>
          </a:prstGeom>
          <a:blipFill>
            <a:blip r:embed="rId10" cstate="print"/>
            <a:stretch>
              <a:fillRect/>
            </a:stretch>
          </a:blipFill>
        </p:spPr>
        <p:txBody>
          <a:bodyPr wrap="square" lIns="0" tIns="0" rIns="0" bIns="0" rtlCol="0"/>
          <a:lstStyle/>
          <a:p>
            <a:endParaRPr/>
          </a:p>
        </p:txBody>
      </p:sp>
      <p:sp>
        <p:nvSpPr>
          <p:cNvPr id="26" name="object 20"/>
          <p:cNvSpPr/>
          <p:nvPr/>
        </p:nvSpPr>
        <p:spPr>
          <a:xfrm>
            <a:off x="1519238" y="2736325"/>
            <a:ext cx="9144000" cy="1876425"/>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37702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67101" y="2222500"/>
            <a:ext cx="1113367" cy="182457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67101" y="2552700"/>
            <a:ext cx="1744129" cy="149437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467100" y="3420534"/>
            <a:ext cx="1828800" cy="116416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467101" y="3953934"/>
            <a:ext cx="1744129" cy="125306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467100" y="3953929"/>
            <a:ext cx="1384300" cy="159597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968500" y="3953933"/>
            <a:ext cx="2459570" cy="18288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735667" y="2222500"/>
            <a:ext cx="1824570" cy="26924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515728" y="2244560"/>
            <a:ext cx="1019810" cy="1734185"/>
          </a:xfrm>
          <a:custGeom>
            <a:avLst/>
            <a:gdLst/>
            <a:ahLst/>
            <a:cxnLst/>
            <a:rect l="l" t="t" r="r" b="b"/>
            <a:pathLst>
              <a:path w="1019810" h="1734185">
                <a:moveTo>
                  <a:pt x="0" y="0"/>
                </a:moveTo>
                <a:lnTo>
                  <a:pt x="0" y="1734057"/>
                </a:lnTo>
                <a:lnTo>
                  <a:pt x="1019263" y="331177"/>
                </a:lnTo>
                <a:lnTo>
                  <a:pt x="978493" y="302442"/>
                </a:lnTo>
                <a:lnTo>
                  <a:pt x="937001" y="274947"/>
                </a:lnTo>
                <a:lnTo>
                  <a:pt x="894817" y="248703"/>
                </a:lnTo>
                <a:lnTo>
                  <a:pt x="851968" y="223717"/>
                </a:lnTo>
                <a:lnTo>
                  <a:pt x="808485" y="200001"/>
                </a:lnTo>
                <a:lnTo>
                  <a:pt x="764395" y="177562"/>
                </a:lnTo>
                <a:lnTo>
                  <a:pt x="719727" y="156411"/>
                </a:lnTo>
                <a:lnTo>
                  <a:pt x="674511" y="136557"/>
                </a:lnTo>
                <a:lnTo>
                  <a:pt x="628775" y="118009"/>
                </a:lnTo>
                <a:lnTo>
                  <a:pt x="582548" y="100777"/>
                </a:lnTo>
                <a:lnTo>
                  <a:pt x="535859" y="84869"/>
                </a:lnTo>
                <a:lnTo>
                  <a:pt x="488736" y="70295"/>
                </a:lnTo>
                <a:lnTo>
                  <a:pt x="441208" y="57065"/>
                </a:lnTo>
                <a:lnTo>
                  <a:pt x="393304" y="45188"/>
                </a:lnTo>
                <a:lnTo>
                  <a:pt x="345054" y="34674"/>
                </a:lnTo>
                <a:lnTo>
                  <a:pt x="296485" y="25530"/>
                </a:lnTo>
                <a:lnTo>
                  <a:pt x="247626" y="17768"/>
                </a:lnTo>
                <a:lnTo>
                  <a:pt x="198507" y="11396"/>
                </a:lnTo>
                <a:lnTo>
                  <a:pt x="149156" y="6424"/>
                </a:lnTo>
                <a:lnTo>
                  <a:pt x="99602" y="2861"/>
                </a:lnTo>
                <a:lnTo>
                  <a:pt x="49873" y="716"/>
                </a:lnTo>
                <a:lnTo>
                  <a:pt x="0" y="0"/>
                </a:lnTo>
                <a:close/>
              </a:path>
            </a:pathLst>
          </a:custGeom>
          <a:solidFill>
            <a:srgbClr val="A70101"/>
          </a:solidFill>
        </p:spPr>
        <p:txBody>
          <a:bodyPr wrap="square" lIns="0" tIns="0" rIns="0" bIns="0" rtlCol="0"/>
          <a:lstStyle/>
          <a:p>
            <a:endParaRPr/>
          </a:p>
        </p:txBody>
      </p:sp>
      <p:sp>
        <p:nvSpPr>
          <p:cNvPr id="12" name="object 12"/>
          <p:cNvSpPr/>
          <p:nvPr/>
        </p:nvSpPr>
        <p:spPr>
          <a:xfrm>
            <a:off x="3515728" y="2575737"/>
            <a:ext cx="1649730" cy="1403350"/>
          </a:xfrm>
          <a:custGeom>
            <a:avLst/>
            <a:gdLst/>
            <a:ahLst/>
            <a:cxnLst/>
            <a:rect l="l" t="t" r="r" b="b"/>
            <a:pathLst>
              <a:path w="1649729" h="1403350">
                <a:moveTo>
                  <a:pt x="1019263" y="0"/>
                </a:moveTo>
                <a:lnTo>
                  <a:pt x="0" y="1402880"/>
                </a:lnTo>
                <a:lnTo>
                  <a:pt x="1649196" y="867028"/>
                </a:lnTo>
                <a:lnTo>
                  <a:pt x="1633103" y="819818"/>
                </a:lnTo>
                <a:lnTo>
                  <a:pt x="1615697" y="773188"/>
                </a:lnTo>
                <a:lnTo>
                  <a:pt x="1596995" y="727161"/>
                </a:lnTo>
                <a:lnTo>
                  <a:pt x="1577016" y="681762"/>
                </a:lnTo>
                <a:lnTo>
                  <a:pt x="1555778" y="637016"/>
                </a:lnTo>
                <a:lnTo>
                  <a:pt x="1533297" y="592948"/>
                </a:lnTo>
                <a:lnTo>
                  <a:pt x="1509593" y="549582"/>
                </a:lnTo>
                <a:lnTo>
                  <a:pt x="1484682" y="506942"/>
                </a:lnTo>
                <a:lnTo>
                  <a:pt x="1458583" y="465053"/>
                </a:lnTo>
                <a:lnTo>
                  <a:pt x="1431313" y="423940"/>
                </a:lnTo>
                <a:lnTo>
                  <a:pt x="1402891" y="383627"/>
                </a:lnTo>
                <a:lnTo>
                  <a:pt x="1373333" y="344138"/>
                </a:lnTo>
                <a:lnTo>
                  <a:pt x="1342659" y="305499"/>
                </a:lnTo>
                <a:lnTo>
                  <a:pt x="1310886" y="267733"/>
                </a:lnTo>
                <a:lnTo>
                  <a:pt x="1278031" y="230865"/>
                </a:lnTo>
                <a:lnTo>
                  <a:pt x="1244112" y="194920"/>
                </a:lnTo>
                <a:lnTo>
                  <a:pt x="1209148" y="159922"/>
                </a:lnTo>
                <a:lnTo>
                  <a:pt x="1173155" y="125896"/>
                </a:lnTo>
                <a:lnTo>
                  <a:pt x="1136153" y="92866"/>
                </a:lnTo>
                <a:lnTo>
                  <a:pt x="1098158" y="60857"/>
                </a:lnTo>
                <a:lnTo>
                  <a:pt x="1059189" y="29893"/>
                </a:lnTo>
                <a:lnTo>
                  <a:pt x="1019263" y="0"/>
                </a:lnTo>
                <a:close/>
              </a:path>
            </a:pathLst>
          </a:custGeom>
          <a:solidFill>
            <a:srgbClr val="F79646"/>
          </a:solidFill>
        </p:spPr>
        <p:txBody>
          <a:bodyPr wrap="square" lIns="0" tIns="0" rIns="0" bIns="0" rtlCol="0"/>
          <a:lstStyle/>
          <a:p>
            <a:endParaRPr/>
          </a:p>
        </p:txBody>
      </p:sp>
      <p:sp>
        <p:nvSpPr>
          <p:cNvPr id="13" name="object 13"/>
          <p:cNvSpPr/>
          <p:nvPr/>
        </p:nvSpPr>
        <p:spPr>
          <a:xfrm>
            <a:off x="3515729" y="3442766"/>
            <a:ext cx="1734185" cy="1071880"/>
          </a:xfrm>
          <a:custGeom>
            <a:avLst/>
            <a:gdLst/>
            <a:ahLst/>
            <a:cxnLst/>
            <a:rect l="l" t="t" r="r" b="b"/>
            <a:pathLst>
              <a:path w="1734185" h="1071879">
                <a:moveTo>
                  <a:pt x="1649196" y="0"/>
                </a:moveTo>
                <a:lnTo>
                  <a:pt x="0" y="535851"/>
                </a:lnTo>
                <a:lnTo>
                  <a:pt x="1649196" y="1071714"/>
                </a:lnTo>
                <a:lnTo>
                  <a:pt x="1663925" y="1024059"/>
                </a:lnTo>
                <a:lnTo>
                  <a:pt x="1677252" y="976102"/>
                </a:lnTo>
                <a:lnTo>
                  <a:pt x="1689175" y="927871"/>
                </a:lnTo>
                <a:lnTo>
                  <a:pt x="1699696" y="879399"/>
                </a:lnTo>
                <a:lnTo>
                  <a:pt x="1708814" y="830714"/>
                </a:lnTo>
                <a:lnTo>
                  <a:pt x="1716529" y="781848"/>
                </a:lnTo>
                <a:lnTo>
                  <a:pt x="1722842" y="732831"/>
                </a:lnTo>
                <a:lnTo>
                  <a:pt x="1727751" y="683692"/>
                </a:lnTo>
                <a:lnTo>
                  <a:pt x="1731258" y="634462"/>
                </a:lnTo>
                <a:lnTo>
                  <a:pt x="1733362" y="585172"/>
                </a:lnTo>
                <a:lnTo>
                  <a:pt x="1734064" y="535851"/>
                </a:lnTo>
                <a:lnTo>
                  <a:pt x="1733362" y="486532"/>
                </a:lnTo>
                <a:lnTo>
                  <a:pt x="1731258" y="437242"/>
                </a:lnTo>
                <a:lnTo>
                  <a:pt x="1727751" y="388013"/>
                </a:lnTo>
                <a:lnTo>
                  <a:pt x="1722842" y="338875"/>
                </a:lnTo>
                <a:lnTo>
                  <a:pt x="1716529" y="289858"/>
                </a:lnTo>
                <a:lnTo>
                  <a:pt x="1708814" y="240993"/>
                </a:lnTo>
                <a:lnTo>
                  <a:pt x="1699696" y="192309"/>
                </a:lnTo>
                <a:lnTo>
                  <a:pt x="1689175" y="143838"/>
                </a:lnTo>
                <a:lnTo>
                  <a:pt x="1677252" y="95609"/>
                </a:lnTo>
                <a:lnTo>
                  <a:pt x="1663925" y="47653"/>
                </a:lnTo>
                <a:lnTo>
                  <a:pt x="1649196" y="0"/>
                </a:lnTo>
                <a:close/>
              </a:path>
            </a:pathLst>
          </a:custGeom>
          <a:solidFill>
            <a:srgbClr val="FFFF00"/>
          </a:solidFill>
        </p:spPr>
        <p:txBody>
          <a:bodyPr wrap="square" lIns="0" tIns="0" rIns="0" bIns="0" rtlCol="0"/>
          <a:lstStyle/>
          <a:p>
            <a:endParaRPr/>
          </a:p>
        </p:txBody>
      </p:sp>
      <p:sp>
        <p:nvSpPr>
          <p:cNvPr id="14" name="object 14"/>
          <p:cNvSpPr/>
          <p:nvPr/>
        </p:nvSpPr>
        <p:spPr>
          <a:xfrm>
            <a:off x="3515728" y="3978618"/>
            <a:ext cx="1649730" cy="1160780"/>
          </a:xfrm>
          <a:custGeom>
            <a:avLst/>
            <a:gdLst/>
            <a:ahLst/>
            <a:cxnLst/>
            <a:rect l="l" t="t" r="r" b="b"/>
            <a:pathLst>
              <a:path w="1649729" h="1160779">
                <a:moveTo>
                  <a:pt x="0" y="0"/>
                </a:moveTo>
                <a:lnTo>
                  <a:pt x="1288668" y="1160322"/>
                </a:lnTo>
                <a:lnTo>
                  <a:pt x="1322899" y="1121136"/>
                </a:lnTo>
                <a:lnTo>
                  <a:pt x="1355896" y="1080996"/>
                </a:lnTo>
                <a:lnTo>
                  <a:pt x="1387640" y="1039932"/>
                </a:lnTo>
                <a:lnTo>
                  <a:pt x="1418114" y="997974"/>
                </a:lnTo>
                <a:lnTo>
                  <a:pt x="1447302" y="955152"/>
                </a:lnTo>
                <a:lnTo>
                  <a:pt x="1475185" y="911497"/>
                </a:lnTo>
                <a:lnTo>
                  <a:pt x="1501746" y="867038"/>
                </a:lnTo>
                <a:lnTo>
                  <a:pt x="1526968" y="821806"/>
                </a:lnTo>
                <a:lnTo>
                  <a:pt x="1550833" y="775831"/>
                </a:lnTo>
                <a:lnTo>
                  <a:pt x="1573324" y="729142"/>
                </a:lnTo>
                <a:lnTo>
                  <a:pt x="1594423" y="681771"/>
                </a:lnTo>
                <a:lnTo>
                  <a:pt x="1614113" y="633748"/>
                </a:lnTo>
                <a:lnTo>
                  <a:pt x="1632376" y="585102"/>
                </a:lnTo>
                <a:lnTo>
                  <a:pt x="1649196" y="535863"/>
                </a:lnTo>
                <a:lnTo>
                  <a:pt x="0" y="0"/>
                </a:lnTo>
                <a:close/>
              </a:path>
            </a:pathLst>
          </a:custGeom>
          <a:solidFill>
            <a:srgbClr val="93D050"/>
          </a:solidFill>
        </p:spPr>
        <p:txBody>
          <a:bodyPr wrap="square" lIns="0" tIns="0" rIns="0" bIns="0" rtlCol="0"/>
          <a:lstStyle/>
          <a:p>
            <a:endParaRPr/>
          </a:p>
        </p:txBody>
      </p:sp>
      <p:sp>
        <p:nvSpPr>
          <p:cNvPr id="15" name="object 15"/>
          <p:cNvSpPr/>
          <p:nvPr/>
        </p:nvSpPr>
        <p:spPr>
          <a:xfrm>
            <a:off x="3515728" y="3978619"/>
            <a:ext cx="1289050" cy="1501775"/>
          </a:xfrm>
          <a:custGeom>
            <a:avLst/>
            <a:gdLst/>
            <a:ahLst/>
            <a:cxnLst/>
            <a:rect l="l" t="t" r="r" b="b"/>
            <a:pathLst>
              <a:path w="1289050" h="1501775">
                <a:moveTo>
                  <a:pt x="0" y="0"/>
                </a:moveTo>
                <a:lnTo>
                  <a:pt x="867041" y="1501749"/>
                </a:lnTo>
                <a:lnTo>
                  <a:pt x="909635" y="1476338"/>
                </a:lnTo>
                <a:lnTo>
                  <a:pt x="951446" y="1449744"/>
                </a:lnTo>
                <a:lnTo>
                  <a:pt x="992451" y="1421987"/>
                </a:lnTo>
                <a:lnTo>
                  <a:pt x="1032627" y="1393085"/>
                </a:lnTo>
                <a:lnTo>
                  <a:pt x="1071951" y="1363058"/>
                </a:lnTo>
                <a:lnTo>
                  <a:pt x="1110398" y="1331924"/>
                </a:lnTo>
                <a:lnTo>
                  <a:pt x="1147945" y="1299703"/>
                </a:lnTo>
                <a:lnTo>
                  <a:pt x="1184569" y="1266413"/>
                </a:lnTo>
                <a:lnTo>
                  <a:pt x="1220247" y="1232074"/>
                </a:lnTo>
                <a:lnTo>
                  <a:pt x="1254955" y="1196704"/>
                </a:lnTo>
                <a:lnTo>
                  <a:pt x="1288668" y="1160322"/>
                </a:lnTo>
                <a:lnTo>
                  <a:pt x="0" y="0"/>
                </a:lnTo>
                <a:close/>
              </a:path>
            </a:pathLst>
          </a:custGeom>
          <a:solidFill>
            <a:srgbClr val="38D7FF"/>
          </a:solidFill>
        </p:spPr>
        <p:txBody>
          <a:bodyPr wrap="square" lIns="0" tIns="0" rIns="0" bIns="0" rtlCol="0"/>
          <a:lstStyle/>
          <a:p>
            <a:endParaRPr/>
          </a:p>
        </p:txBody>
      </p:sp>
      <p:sp>
        <p:nvSpPr>
          <p:cNvPr id="16" name="object 16"/>
          <p:cNvSpPr/>
          <p:nvPr/>
        </p:nvSpPr>
        <p:spPr>
          <a:xfrm>
            <a:off x="2013983" y="3978618"/>
            <a:ext cx="2369185" cy="1734820"/>
          </a:xfrm>
          <a:custGeom>
            <a:avLst/>
            <a:gdLst/>
            <a:ahLst/>
            <a:cxnLst/>
            <a:rect l="l" t="t" r="r" b="b"/>
            <a:pathLst>
              <a:path w="2369185" h="1734820">
                <a:moveTo>
                  <a:pt x="1501745" y="0"/>
                </a:moveTo>
                <a:lnTo>
                  <a:pt x="0" y="867041"/>
                </a:lnTo>
                <a:lnTo>
                  <a:pt x="24845" y="908743"/>
                </a:lnTo>
                <a:lnTo>
                  <a:pt x="50670" y="949498"/>
                </a:lnTo>
                <a:lnTo>
                  <a:pt x="77449" y="989301"/>
                </a:lnTo>
                <a:lnTo>
                  <a:pt x="105160" y="1028145"/>
                </a:lnTo>
                <a:lnTo>
                  <a:pt x="133779" y="1066023"/>
                </a:lnTo>
                <a:lnTo>
                  <a:pt x="163282" y="1102931"/>
                </a:lnTo>
                <a:lnTo>
                  <a:pt x="193644" y="1138860"/>
                </a:lnTo>
                <a:lnTo>
                  <a:pt x="224843" y="1173805"/>
                </a:lnTo>
                <a:lnTo>
                  <a:pt x="256855" y="1207759"/>
                </a:lnTo>
                <a:lnTo>
                  <a:pt x="289656" y="1240716"/>
                </a:lnTo>
                <a:lnTo>
                  <a:pt x="323222" y="1272670"/>
                </a:lnTo>
                <a:lnTo>
                  <a:pt x="357529" y="1303614"/>
                </a:lnTo>
                <a:lnTo>
                  <a:pt x="392554" y="1333542"/>
                </a:lnTo>
                <a:lnTo>
                  <a:pt x="428273" y="1362448"/>
                </a:lnTo>
                <a:lnTo>
                  <a:pt x="464662" y="1390324"/>
                </a:lnTo>
                <a:lnTo>
                  <a:pt x="501697" y="1417166"/>
                </a:lnTo>
                <a:lnTo>
                  <a:pt x="539355" y="1442966"/>
                </a:lnTo>
                <a:lnTo>
                  <a:pt x="577612" y="1467718"/>
                </a:lnTo>
                <a:lnTo>
                  <a:pt x="616444" y="1491415"/>
                </a:lnTo>
                <a:lnTo>
                  <a:pt x="655828" y="1514052"/>
                </a:lnTo>
                <a:lnTo>
                  <a:pt x="695739" y="1535622"/>
                </a:lnTo>
                <a:lnTo>
                  <a:pt x="736155" y="1556119"/>
                </a:lnTo>
                <a:lnTo>
                  <a:pt x="777050" y="1575536"/>
                </a:lnTo>
                <a:lnTo>
                  <a:pt x="818402" y="1593866"/>
                </a:lnTo>
                <a:lnTo>
                  <a:pt x="860187" y="1611104"/>
                </a:lnTo>
                <a:lnTo>
                  <a:pt x="902380" y="1627244"/>
                </a:lnTo>
                <a:lnTo>
                  <a:pt x="944959" y="1642278"/>
                </a:lnTo>
                <a:lnTo>
                  <a:pt x="987899" y="1656201"/>
                </a:lnTo>
                <a:lnTo>
                  <a:pt x="1031177" y="1669005"/>
                </a:lnTo>
                <a:lnTo>
                  <a:pt x="1074769" y="1680686"/>
                </a:lnTo>
                <a:lnTo>
                  <a:pt x="1118652" y="1691235"/>
                </a:lnTo>
                <a:lnTo>
                  <a:pt x="1162800" y="1700648"/>
                </a:lnTo>
                <a:lnTo>
                  <a:pt x="1207192" y="1708918"/>
                </a:lnTo>
                <a:lnTo>
                  <a:pt x="1251802" y="1716037"/>
                </a:lnTo>
                <a:lnTo>
                  <a:pt x="1296608" y="1722001"/>
                </a:lnTo>
                <a:lnTo>
                  <a:pt x="1341585" y="1726802"/>
                </a:lnTo>
                <a:lnTo>
                  <a:pt x="1386710" y="1730434"/>
                </a:lnTo>
                <a:lnTo>
                  <a:pt x="1431959" y="1732891"/>
                </a:lnTo>
                <a:lnTo>
                  <a:pt x="1477308" y="1734166"/>
                </a:lnTo>
                <a:lnTo>
                  <a:pt x="1522734" y="1734254"/>
                </a:lnTo>
                <a:lnTo>
                  <a:pt x="1568212" y="1733147"/>
                </a:lnTo>
                <a:lnTo>
                  <a:pt x="1613719" y="1730840"/>
                </a:lnTo>
                <a:lnTo>
                  <a:pt x="1659232" y="1727325"/>
                </a:lnTo>
                <a:lnTo>
                  <a:pt x="1704726" y="1722598"/>
                </a:lnTo>
                <a:lnTo>
                  <a:pt x="1750178" y="1716650"/>
                </a:lnTo>
                <a:lnTo>
                  <a:pt x="1795564" y="1709476"/>
                </a:lnTo>
                <a:lnTo>
                  <a:pt x="1840861" y="1701070"/>
                </a:lnTo>
                <a:lnTo>
                  <a:pt x="1886043" y="1691425"/>
                </a:lnTo>
                <a:lnTo>
                  <a:pt x="1931089" y="1680535"/>
                </a:lnTo>
                <a:lnTo>
                  <a:pt x="1975974" y="1668394"/>
                </a:lnTo>
                <a:lnTo>
                  <a:pt x="2020674" y="1654994"/>
                </a:lnTo>
                <a:lnTo>
                  <a:pt x="2065165" y="1640330"/>
                </a:lnTo>
                <a:lnTo>
                  <a:pt x="2109424" y="1624396"/>
                </a:lnTo>
                <a:lnTo>
                  <a:pt x="2153428" y="1607184"/>
                </a:lnTo>
                <a:lnTo>
                  <a:pt x="2197151" y="1588689"/>
                </a:lnTo>
                <a:lnTo>
                  <a:pt x="2240572" y="1568905"/>
                </a:lnTo>
                <a:lnTo>
                  <a:pt x="2283665" y="1547824"/>
                </a:lnTo>
                <a:lnTo>
                  <a:pt x="2326407" y="1525441"/>
                </a:lnTo>
                <a:lnTo>
                  <a:pt x="2368774" y="1501749"/>
                </a:lnTo>
                <a:lnTo>
                  <a:pt x="1501745" y="0"/>
                </a:lnTo>
                <a:close/>
              </a:path>
            </a:pathLst>
          </a:custGeom>
          <a:solidFill>
            <a:srgbClr val="0071C0"/>
          </a:solidFill>
        </p:spPr>
        <p:txBody>
          <a:bodyPr wrap="square" lIns="0" tIns="0" rIns="0" bIns="0" rtlCol="0"/>
          <a:lstStyle/>
          <a:p>
            <a:endParaRPr/>
          </a:p>
        </p:txBody>
      </p:sp>
      <p:sp>
        <p:nvSpPr>
          <p:cNvPr id="17" name="object 17"/>
          <p:cNvSpPr/>
          <p:nvPr/>
        </p:nvSpPr>
        <p:spPr>
          <a:xfrm>
            <a:off x="1781480" y="2244560"/>
            <a:ext cx="1734820" cy="2601595"/>
          </a:xfrm>
          <a:custGeom>
            <a:avLst/>
            <a:gdLst/>
            <a:ahLst/>
            <a:cxnLst/>
            <a:rect l="l" t="t" r="r" b="b"/>
            <a:pathLst>
              <a:path w="1734820" h="2601595">
                <a:moveTo>
                  <a:pt x="1734248" y="0"/>
                </a:moveTo>
                <a:lnTo>
                  <a:pt x="1683570" y="740"/>
                </a:lnTo>
                <a:lnTo>
                  <a:pt x="1633023" y="2956"/>
                </a:lnTo>
                <a:lnTo>
                  <a:pt x="1582638" y="6639"/>
                </a:lnTo>
                <a:lnTo>
                  <a:pt x="1532444" y="11781"/>
                </a:lnTo>
                <a:lnTo>
                  <a:pt x="1482474" y="18374"/>
                </a:lnTo>
                <a:lnTo>
                  <a:pt x="1432757" y="26409"/>
                </a:lnTo>
                <a:lnTo>
                  <a:pt x="1383326" y="35879"/>
                </a:lnTo>
                <a:lnTo>
                  <a:pt x="1334210" y="46774"/>
                </a:lnTo>
                <a:lnTo>
                  <a:pt x="1285440" y="59086"/>
                </a:lnTo>
                <a:lnTo>
                  <a:pt x="1237049" y="72808"/>
                </a:lnTo>
                <a:lnTo>
                  <a:pt x="1189066" y="87931"/>
                </a:lnTo>
                <a:lnTo>
                  <a:pt x="1141522" y="104446"/>
                </a:lnTo>
                <a:lnTo>
                  <a:pt x="1094448" y="122346"/>
                </a:lnTo>
                <a:lnTo>
                  <a:pt x="1047876" y="141622"/>
                </a:lnTo>
                <a:lnTo>
                  <a:pt x="1001835" y="162266"/>
                </a:lnTo>
                <a:lnTo>
                  <a:pt x="956358" y="184269"/>
                </a:lnTo>
                <a:lnTo>
                  <a:pt x="911474" y="207623"/>
                </a:lnTo>
                <a:lnTo>
                  <a:pt x="867215" y="232321"/>
                </a:lnTo>
                <a:lnTo>
                  <a:pt x="825513" y="257166"/>
                </a:lnTo>
                <a:lnTo>
                  <a:pt x="784758" y="282990"/>
                </a:lnTo>
                <a:lnTo>
                  <a:pt x="744955" y="309769"/>
                </a:lnTo>
                <a:lnTo>
                  <a:pt x="706111" y="337480"/>
                </a:lnTo>
                <a:lnTo>
                  <a:pt x="668232" y="366098"/>
                </a:lnTo>
                <a:lnTo>
                  <a:pt x="631325" y="395600"/>
                </a:lnTo>
                <a:lnTo>
                  <a:pt x="595395" y="425963"/>
                </a:lnTo>
                <a:lnTo>
                  <a:pt x="560450" y="457161"/>
                </a:lnTo>
                <a:lnTo>
                  <a:pt x="526496" y="489173"/>
                </a:lnTo>
                <a:lnTo>
                  <a:pt x="493539" y="521973"/>
                </a:lnTo>
                <a:lnTo>
                  <a:pt x="461585" y="555539"/>
                </a:lnTo>
                <a:lnTo>
                  <a:pt x="430641" y="589846"/>
                </a:lnTo>
                <a:lnTo>
                  <a:pt x="400713" y="624870"/>
                </a:lnTo>
                <a:lnTo>
                  <a:pt x="371807" y="660589"/>
                </a:lnTo>
                <a:lnTo>
                  <a:pt x="343930" y="696978"/>
                </a:lnTo>
                <a:lnTo>
                  <a:pt x="317089" y="734013"/>
                </a:lnTo>
                <a:lnTo>
                  <a:pt x="291289" y="771671"/>
                </a:lnTo>
                <a:lnTo>
                  <a:pt x="266537" y="809928"/>
                </a:lnTo>
                <a:lnTo>
                  <a:pt x="242839" y="848760"/>
                </a:lnTo>
                <a:lnTo>
                  <a:pt x="220202" y="888143"/>
                </a:lnTo>
                <a:lnTo>
                  <a:pt x="198632" y="928055"/>
                </a:lnTo>
                <a:lnTo>
                  <a:pt x="178136" y="968470"/>
                </a:lnTo>
                <a:lnTo>
                  <a:pt x="158719" y="1009365"/>
                </a:lnTo>
                <a:lnTo>
                  <a:pt x="140388" y="1050717"/>
                </a:lnTo>
                <a:lnTo>
                  <a:pt x="123150" y="1092502"/>
                </a:lnTo>
                <a:lnTo>
                  <a:pt x="107010" y="1134695"/>
                </a:lnTo>
                <a:lnTo>
                  <a:pt x="91976" y="1177274"/>
                </a:lnTo>
                <a:lnTo>
                  <a:pt x="78053" y="1220214"/>
                </a:lnTo>
                <a:lnTo>
                  <a:pt x="65249" y="1263492"/>
                </a:lnTo>
                <a:lnTo>
                  <a:pt x="53568" y="1307084"/>
                </a:lnTo>
                <a:lnTo>
                  <a:pt x="43018" y="1350967"/>
                </a:lnTo>
                <a:lnTo>
                  <a:pt x="33606" y="1395115"/>
                </a:lnTo>
                <a:lnTo>
                  <a:pt x="25336" y="1439507"/>
                </a:lnTo>
                <a:lnTo>
                  <a:pt x="18217" y="1484117"/>
                </a:lnTo>
                <a:lnTo>
                  <a:pt x="12253" y="1528923"/>
                </a:lnTo>
                <a:lnTo>
                  <a:pt x="7452" y="1573901"/>
                </a:lnTo>
                <a:lnTo>
                  <a:pt x="3820" y="1619026"/>
                </a:lnTo>
                <a:lnTo>
                  <a:pt x="1363" y="1664275"/>
                </a:lnTo>
                <a:lnTo>
                  <a:pt x="87" y="1709624"/>
                </a:lnTo>
                <a:lnTo>
                  <a:pt x="0" y="1755050"/>
                </a:lnTo>
                <a:lnTo>
                  <a:pt x="1106" y="1800529"/>
                </a:lnTo>
                <a:lnTo>
                  <a:pt x="3414" y="1846036"/>
                </a:lnTo>
                <a:lnTo>
                  <a:pt x="6928" y="1891549"/>
                </a:lnTo>
                <a:lnTo>
                  <a:pt x="11656" y="1937044"/>
                </a:lnTo>
                <a:lnTo>
                  <a:pt x="17603" y="1982496"/>
                </a:lnTo>
                <a:lnTo>
                  <a:pt x="24776" y="2027883"/>
                </a:lnTo>
                <a:lnTo>
                  <a:pt x="33182" y="2073179"/>
                </a:lnTo>
                <a:lnTo>
                  <a:pt x="42827" y="2118363"/>
                </a:lnTo>
                <a:lnTo>
                  <a:pt x="53717" y="2163409"/>
                </a:lnTo>
                <a:lnTo>
                  <a:pt x="65859" y="2208294"/>
                </a:lnTo>
                <a:lnTo>
                  <a:pt x="79258" y="2252994"/>
                </a:lnTo>
                <a:lnTo>
                  <a:pt x="93922" y="2297486"/>
                </a:lnTo>
                <a:lnTo>
                  <a:pt x="109856" y="2341746"/>
                </a:lnTo>
                <a:lnTo>
                  <a:pt x="127068" y="2385750"/>
                </a:lnTo>
                <a:lnTo>
                  <a:pt x="145562" y="2429474"/>
                </a:lnTo>
                <a:lnTo>
                  <a:pt x="165347" y="2472895"/>
                </a:lnTo>
                <a:lnTo>
                  <a:pt x="186427" y="2515988"/>
                </a:lnTo>
                <a:lnTo>
                  <a:pt x="208810" y="2558731"/>
                </a:lnTo>
                <a:lnTo>
                  <a:pt x="232502" y="2601099"/>
                </a:lnTo>
                <a:lnTo>
                  <a:pt x="1734248" y="1734057"/>
                </a:lnTo>
                <a:lnTo>
                  <a:pt x="1734248" y="0"/>
                </a:lnTo>
                <a:close/>
              </a:path>
            </a:pathLst>
          </a:custGeom>
          <a:solidFill>
            <a:srgbClr val="7030A1"/>
          </a:solidFill>
        </p:spPr>
        <p:txBody>
          <a:bodyPr wrap="square" lIns="0" tIns="0" rIns="0" bIns="0" rtlCol="0"/>
          <a:lstStyle/>
          <a:p>
            <a:endParaRPr/>
          </a:p>
        </p:txBody>
      </p:sp>
      <p:sp>
        <p:nvSpPr>
          <p:cNvPr id="18" name="object 18"/>
          <p:cNvSpPr txBox="1"/>
          <p:nvPr/>
        </p:nvSpPr>
        <p:spPr>
          <a:xfrm>
            <a:off x="3771773" y="2415654"/>
            <a:ext cx="386080" cy="228268"/>
          </a:xfrm>
          <a:prstGeom prst="rect">
            <a:avLst/>
          </a:prstGeom>
        </p:spPr>
        <p:txBody>
          <a:bodyPr vert="horz" wrap="square" lIns="0" tIns="12700" rIns="0" bIns="0" rtlCol="0">
            <a:spAutoFit/>
          </a:bodyPr>
          <a:lstStyle/>
          <a:p>
            <a:pPr marL="12700">
              <a:spcBef>
                <a:spcPts val="100"/>
              </a:spcBef>
            </a:pPr>
            <a:r>
              <a:rPr sz="1400" b="1" spc="-120" dirty="0">
                <a:solidFill>
                  <a:srgbClr val="FFFFFF"/>
                </a:solidFill>
                <a:latin typeface="Trebuchet MS"/>
                <a:cs typeface="Trebuchet MS"/>
              </a:rPr>
              <a:t>$150</a:t>
            </a:r>
            <a:endParaRPr sz="1400">
              <a:latin typeface="Trebuchet MS"/>
              <a:cs typeface="Trebuchet MS"/>
            </a:endParaRPr>
          </a:p>
        </p:txBody>
      </p:sp>
      <p:sp>
        <p:nvSpPr>
          <p:cNvPr id="19" name="object 19"/>
          <p:cNvSpPr txBox="1"/>
          <p:nvPr/>
        </p:nvSpPr>
        <p:spPr>
          <a:xfrm>
            <a:off x="4508373" y="3012554"/>
            <a:ext cx="38608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$150</a:t>
            </a:r>
            <a:endParaRPr sz="1400">
              <a:latin typeface="Trebuchet MS"/>
              <a:cs typeface="Trebuchet MS"/>
            </a:endParaRPr>
          </a:p>
        </p:txBody>
      </p:sp>
      <p:sp>
        <p:nvSpPr>
          <p:cNvPr id="20" name="object 20"/>
          <p:cNvSpPr txBox="1"/>
          <p:nvPr/>
        </p:nvSpPr>
        <p:spPr>
          <a:xfrm>
            <a:off x="4800472" y="3850754"/>
            <a:ext cx="38608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$150</a:t>
            </a:r>
            <a:endParaRPr sz="1400">
              <a:latin typeface="Trebuchet MS"/>
              <a:cs typeface="Trebuchet MS"/>
            </a:endParaRPr>
          </a:p>
        </p:txBody>
      </p:sp>
      <p:sp>
        <p:nvSpPr>
          <p:cNvPr id="21" name="object 21"/>
          <p:cNvSpPr txBox="1"/>
          <p:nvPr/>
        </p:nvSpPr>
        <p:spPr>
          <a:xfrm>
            <a:off x="4597273" y="4561954"/>
            <a:ext cx="38608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$100</a:t>
            </a:r>
            <a:endParaRPr sz="1400">
              <a:latin typeface="Trebuchet MS"/>
              <a:cs typeface="Trebuchet MS"/>
            </a:endParaRPr>
          </a:p>
        </p:txBody>
      </p:sp>
      <p:sp>
        <p:nvSpPr>
          <p:cNvPr id="22" name="object 22"/>
          <p:cNvSpPr txBox="1"/>
          <p:nvPr/>
        </p:nvSpPr>
        <p:spPr>
          <a:xfrm>
            <a:off x="4305173" y="5006454"/>
            <a:ext cx="29591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$75</a:t>
            </a:r>
            <a:endParaRPr sz="1400">
              <a:latin typeface="Trebuchet MS"/>
              <a:cs typeface="Trebuchet MS"/>
            </a:endParaRPr>
          </a:p>
        </p:txBody>
      </p:sp>
      <p:sp>
        <p:nvSpPr>
          <p:cNvPr id="23" name="object 23"/>
          <p:cNvSpPr txBox="1"/>
          <p:nvPr/>
        </p:nvSpPr>
        <p:spPr>
          <a:xfrm>
            <a:off x="2908172" y="5273154"/>
            <a:ext cx="386080" cy="228268"/>
          </a:xfrm>
          <a:prstGeom prst="rect">
            <a:avLst/>
          </a:prstGeom>
        </p:spPr>
        <p:txBody>
          <a:bodyPr vert="horz" wrap="square" lIns="0" tIns="12700" rIns="0" bIns="0" rtlCol="0">
            <a:spAutoFit/>
          </a:bodyPr>
          <a:lstStyle/>
          <a:p>
            <a:pPr marL="12700">
              <a:spcBef>
                <a:spcPts val="100"/>
              </a:spcBef>
            </a:pPr>
            <a:r>
              <a:rPr sz="1400" b="1" spc="-120" dirty="0">
                <a:solidFill>
                  <a:srgbClr val="FFFFFF"/>
                </a:solidFill>
                <a:latin typeface="Trebuchet MS"/>
                <a:cs typeface="Trebuchet MS"/>
              </a:rPr>
              <a:t>$386</a:t>
            </a:r>
            <a:endParaRPr sz="1400">
              <a:latin typeface="Trebuchet MS"/>
              <a:cs typeface="Trebuchet MS"/>
            </a:endParaRPr>
          </a:p>
        </p:txBody>
      </p:sp>
      <p:sp>
        <p:nvSpPr>
          <p:cNvPr id="24" name="object 24"/>
          <p:cNvSpPr txBox="1"/>
          <p:nvPr/>
        </p:nvSpPr>
        <p:spPr>
          <a:xfrm>
            <a:off x="2057267" y="3114154"/>
            <a:ext cx="386080" cy="228268"/>
          </a:xfrm>
          <a:prstGeom prst="rect">
            <a:avLst/>
          </a:prstGeom>
        </p:spPr>
        <p:txBody>
          <a:bodyPr vert="horz" wrap="square" lIns="0" tIns="12700" rIns="0" bIns="0" rtlCol="0">
            <a:spAutoFit/>
          </a:bodyPr>
          <a:lstStyle/>
          <a:p>
            <a:pPr marL="12700">
              <a:spcBef>
                <a:spcPts val="100"/>
              </a:spcBef>
            </a:pPr>
            <a:r>
              <a:rPr sz="1400" b="1" spc="-120" dirty="0">
                <a:solidFill>
                  <a:srgbClr val="FFFFFF"/>
                </a:solidFill>
                <a:latin typeface="Trebuchet MS"/>
                <a:cs typeface="Trebuchet MS"/>
              </a:rPr>
              <a:t>$500</a:t>
            </a:r>
            <a:endParaRPr sz="1400">
              <a:latin typeface="Trebuchet MS"/>
              <a:cs typeface="Trebuchet MS"/>
            </a:endParaRPr>
          </a:p>
        </p:txBody>
      </p:sp>
      <p:sp>
        <p:nvSpPr>
          <p:cNvPr id="25" name="object 25"/>
          <p:cNvSpPr/>
          <p:nvPr/>
        </p:nvSpPr>
        <p:spPr>
          <a:xfrm>
            <a:off x="1653323" y="1028256"/>
            <a:ext cx="739775" cy="753745"/>
          </a:xfrm>
          <a:custGeom>
            <a:avLst/>
            <a:gdLst/>
            <a:ahLst/>
            <a:cxnLst/>
            <a:rect l="l" t="t" r="r" b="b"/>
            <a:pathLst>
              <a:path w="739775" h="753744">
                <a:moveTo>
                  <a:pt x="0" y="0"/>
                </a:moveTo>
                <a:lnTo>
                  <a:pt x="739418" y="0"/>
                </a:lnTo>
                <a:lnTo>
                  <a:pt x="739418" y="753325"/>
                </a:lnTo>
                <a:lnTo>
                  <a:pt x="0" y="753325"/>
                </a:lnTo>
                <a:lnTo>
                  <a:pt x="0" y="0"/>
                </a:lnTo>
                <a:close/>
              </a:path>
            </a:pathLst>
          </a:custGeom>
          <a:solidFill>
            <a:srgbClr val="C00000"/>
          </a:solidFill>
        </p:spPr>
        <p:txBody>
          <a:bodyPr wrap="square" lIns="0" tIns="0" rIns="0" bIns="0" rtlCol="0"/>
          <a:lstStyle/>
          <a:p>
            <a:endParaRPr/>
          </a:p>
        </p:txBody>
      </p:sp>
      <p:sp>
        <p:nvSpPr>
          <p:cNvPr id="26" name="object 26"/>
          <p:cNvSpPr/>
          <p:nvPr/>
        </p:nvSpPr>
        <p:spPr>
          <a:xfrm>
            <a:off x="1653323" y="1028256"/>
            <a:ext cx="739775" cy="753745"/>
          </a:xfrm>
          <a:custGeom>
            <a:avLst/>
            <a:gdLst/>
            <a:ahLst/>
            <a:cxnLst/>
            <a:rect l="l" t="t" r="r" b="b"/>
            <a:pathLst>
              <a:path w="739775" h="753744">
                <a:moveTo>
                  <a:pt x="0" y="0"/>
                </a:moveTo>
                <a:lnTo>
                  <a:pt x="739418" y="0"/>
                </a:lnTo>
                <a:lnTo>
                  <a:pt x="739418" y="753321"/>
                </a:lnTo>
                <a:lnTo>
                  <a:pt x="0" y="753321"/>
                </a:lnTo>
                <a:lnTo>
                  <a:pt x="0" y="0"/>
                </a:lnTo>
                <a:close/>
              </a:path>
            </a:pathLst>
          </a:custGeom>
          <a:ln w="25400">
            <a:solidFill>
              <a:srgbClr val="C00000"/>
            </a:solidFill>
          </a:ln>
        </p:spPr>
        <p:txBody>
          <a:bodyPr wrap="square" lIns="0" tIns="0" rIns="0" bIns="0" rtlCol="0"/>
          <a:lstStyle/>
          <a:p>
            <a:endParaRPr/>
          </a:p>
        </p:txBody>
      </p:sp>
      <p:sp>
        <p:nvSpPr>
          <p:cNvPr id="27" name="object 27"/>
          <p:cNvSpPr/>
          <p:nvPr/>
        </p:nvSpPr>
        <p:spPr>
          <a:xfrm>
            <a:off x="1710268" y="1126062"/>
            <a:ext cx="681567" cy="414867"/>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536701" y="1320804"/>
            <a:ext cx="567267" cy="414867"/>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1849967" y="1320804"/>
            <a:ext cx="677332" cy="414867"/>
          </a:xfrm>
          <a:prstGeom prst="rect">
            <a:avLst/>
          </a:prstGeom>
          <a:blipFill>
            <a:blip r:embed="rId12" cstate="print"/>
            <a:stretch>
              <a:fillRect/>
            </a:stretch>
          </a:blipFill>
        </p:spPr>
        <p:txBody>
          <a:bodyPr wrap="square" lIns="0" tIns="0" rIns="0" bIns="0" rtlCol="0"/>
          <a:lstStyle/>
          <a:p>
            <a:endParaRPr/>
          </a:p>
        </p:txBody>
      </p:sp>
      <p:sp>
        <p:nvSpPr>
          <p:cNvPr id="30" name="object 30"/>
          <p:cNvSpPr txBox="1"/>
          <p:nvPr/>
        </p:nvSpPr>
        <p:spPr>
          <a:xfrm>
            <a:off x="1644000" y="1166343"/>
            <a:ext cx="757555" cy="433705"/>
          </a:xfrm>
          <a:prstGeom prst="rect">
            <a:avLst/>
          </a:prstGeom>
        </p:spPr>
        <p:txBody>
          <a:bodyPr vert="horz" wrap="square" lIns="0" tIns="34925" rIns="0" bIns="0" rtlCol="0">
            <a:spAutoFit/>
          </a:bodyPr>
          <a:lstStyle/>
          <a:p>
            <a:pPr marL="12700" marR="5080" indent="172720">
              <a:lnSpc>
                <a:spcPts val="1530"/>
              </a:lnSpc>
              <a:spcBef>
                <a:spcPts val="275"/>
              </a:spcBef>
            </a:pPr>
            <a:r>
              <a:rPr sz="1400" b="1" spc="-80" dirty="0">
                <a:solidFill>
                  <a:srgbClr val="FFFFFF"/>
                </a:solidFill>
                <a:latin typeface="Trebuchet MS"/>
                <a:cs typeface="Trebuchet MS"/>
              </a:rPr>
              <a:t>Brain  </a:t>
            </a:r>
            <a:r>
              <a:rPr sz="1400" b="1" spc="-90" dirty="0">
                <a:solidFill>
                  <a:srgbClr val="FFFFFF"/>
                </a:solidFill>
                <a:latin typeface="Trebuchet MS"/>
                <a:cs typeface="Trebuchet MS"/>
              </a:rPr>
              <a:t>Cell</a:t>
            </a:r>
            <a:r>
              <a:rPr sz="1400" b="1" spc="-195" dirty="0">
                <a:solidFill>
                  <a:srgbClr val="FFFFFF"/>
                </a:solidFill>
                <a:latin typeface="Trebuchet MS"/>
                <a:cs typeface="Trebuchet MS"/>
              </a:rPr>
              <a:t> </a:t>
            </a:r>
            <a:r>
              <a:rPr sz="1400" b="1" spc="-105" dirty="0">
                <a:solidFill>
                  <a:srgbClr val="FFFFFF"/>
                </a:solidFill>
                <a:latin typeface="Trebuchet MS"/>
                <a:cs typeface="Trebuchet MS"/>
              </a:rPr>
              <a:t>Types</a:t>
            </a:r>
            <a:endParaRPr sz="1400">
              <a:latin typeface="Trebuchet MS"/>
              <a:cs typeface="Trebuchet MS"/>
            </a:endParaRPr>
          </a:p>
        </p:txBody>
      </p:sp>
      <p:sp>
        <p:nvSpPr>
          <p:cNvPr id="31" name="object 31"/>
          <p:cNvSpPr txBox="1"/>
          <p:nvPr/>
        </p:nvSpPr>
        <p:spPr>
          <a:xfrm>
            <a:off x="2620276" y="1025818"/>
            <a:ext cx="775970" cy="697627"/>
          </a:xfrm>
          <a:prstGeom prst="rect">
            <a:avLst/>
          </a:prstGeom>
          <a:solidFill>
            <a:srgbClr val="FFC000"/>
          </a:solidFill>
        </p:spPr>
        <p:txBody>
          <a:bodyPr vert="horz" wrap="square" lIns="0" tIns="50800" rIns="0" bIns="0" rtlCol="0">
            <a:spAutoFit/>
          </a:bodyPr>
          <a:lstStyle/>
          <a:p>
            <a:pPr marL="41910" marR="34925" indent="635" algn="ctr">
              <a:lnSpc>
                <a:spcPct val="100200"/>
              </a:lnSpc>
              <a:spcBef>
                <a:spcPts val="400"/>
              </a:spcBef>
            </a:pPr>
            <a:r>
              <a:rPr sz="1400" b="1" spc="-100" dirty="0">
                <a:latin typeface="Trebuchet MS"/>
                <a:cs typeface="Trebuchet MS"/>
              </a:rPr>
              <a:t>Tools </a:t>
            </a:r>
            <a:r>
              <a:rPr sz="1400" b="1" spc="-85" dirty="0">
                <a:latin typeface="Trebuchet MS"/>
                <a:cs typeface="Trebuchet MS"/>
              </a:rPr>
              <a:t>for  </a:t>
            </a:r>
            <a:r>
              <a:rPr sz="1400" b="1" spc="-95" dirty="0">
                <a:latin typeface="Trebuchet MS"/>
                <a:cs typeface="Trebuchet MS"/>
              </a:rPr>
              <a:t>Circuit  </a:t>
            </a:r>
            <a:r>
              <a:rPr sz="1400" b="1" spc="-50" dirty="0">
                <a:latin typeface="Trebuchet MS"/>
                <a:cs typeface="Trebuchet MS"/>
              </a:rPr>
              <a:t>Di</a:t>
            </a:r>
            <a:r>
              <a:rPr sz="1400" b="1" spc="-60" dirty="0">
                <a:latin typeface="Trebuchet MS"/>
                <a:cs typeface="Trebuchet MS"/>
              </a:rPr>
              <a:t>a</a:t>
            </a:r>
            <a:r>
              <a:rPr sz="1400" b="1" spc="-45" dirty="0">
                <a:latin typeface="Trebuchet MS"/>
                <a:cs typeface="Trebuchet MS"/>
              </a:rPr>
              <a:t>g</a:t>
            </a:r>
            <a:r>
              <a:rPr sz="1400" b="1" spc="-135" dirty="0">
                <a:latin typeface="Trebuchet MS"/>
                <a:cs typeface="Trebuchet MS"/>
              </a:rPr>
              <a:t>r</a:t>
            </a:r>
            <a:r>
              <a:rPr sz="1400" b="1" spc="-60" dirty="0">
                <a:latin typeface="Trebuchet MS"/>
                <a:cs typeface="Trebuchet MS"/>
              </a:rPr>
              <a:t>a</a:t>
            </a:r>
            <a:r>
              <a:rPr sz="1400" b="1" spc="-70" dirty="0">
                <a:latin typeface="Trebuchet MS"/>
                <a:cs typeface="Trebuchet MS"/>
              </a:rPr>
              <a:t>m</a:t>
            </a:r>
            <a:r>
              <a:rPr sz="1400" b="1" spc="-45" dirty="0">
                <a:latin typeface="Trebuchet MS"/>
                <a:cs typeface="Trebuchet MS"/>
              </a:rPr>
              <a:t>s</a:t>
            </a:r>
            <a:endParaRPr sz="1400">
              <a:latin typeface="Trebuchet MS"/>
              <a:cs typeface="Trebuchet MS"/>
            </a:endParaRPr>
          </a:p>
        </p:txBody>
      </p:sp>
      <p:sp>
        <p:nvSpPr>
          <p:cNvPr id="32" name="object 32"/>
          <p:cNvSpPr txBox="1"/>
          <p:nvPr/>
        </p:nvSpPr>
        <p:spPr>
          <a:xfrm>
            <a:off x="3611054" y="1040588"/>
            <a:ext cx="812800" cy="721993"/>
          </a:xfrm>
          <a:prstGeom prst="rect">
            <a:avLst/>
          </a:prstGeom>
          <a:solidFill>
            <a:srgbClr val="FFFF00"/>
          </a:solidFill>
        </p:spPr>
        <p:txBody>
          <a:bodyPr vert="horz" wrap="square" lIns="0" tIns="3810" rIns="0" bIns="0" rtlCol="0">
            <a:spAutoFit/>
          </a:bodyPr>
          <a:lstStyle/>
          <a:p>
            <a:pPr marL="100965" marR="93980" indent="635" algn="ctr">
              <a:lnSpc>
                <a:spcPts val="1430"/>
              </a:lnSpc>
              <a:spcBef>
                <a:spcPts val="30"/>
              </a:spcBef>
            </a:pPr>
            <a:r>
              <a:rPr sz="1400" b="1" spc="-155" dirty="0">
                <a:latin typeface="Trebuchet MS"/>
                <a:cs typeface="Trebuchet MS"/>
              </a:rPr>
              <a:t>Tech. </a:t>
            </a:r>
            <a:r>
              <a:rPr sz="1400" b="1" spc="-65" dirty="0">
                <a:latin typeface="Trebuchet MS"/>
                <a:cs typeface="Trebuchet MS"/>
              </a:rPr>
              <a:t>to  </a:t>
            </a:r>
            <a:r>
              <a:rPr sz="1400" b="1" spc="80" dirty="0">
                <a:latin typeface="Trebuchet MS"/>
                <a:cs typeface="Trebuchet MS"/>
              </a:rPr>
              <a:t>M</a:t>
            </a:r>
            <a:r>
              <a:rPr sz="1400" b="1" spc="55" dirty="0">
                <a:latin typeface="Trebuchet MS"/>
                <a:cs typeface="Trebuchet MS"/>
              </a:rPr>
              <a:t>o</a:t>
            </a:r>
            <a:r>
              <a:rPr sz="1400" b="1" spc="-85" dirty="0">
                <a:latin typeface="Trebuchet MS"/>
                <a:cs typeface="Trebuchet MS"/>
              </a:rPr>
              <a:t>n</a:t>
            </a:r>
            <a:r>
              <a:rPr sz="1400" b="1" spc="-70" dirty="0">
                <a:latin typeface="Trebuchet MS"/>
                <a:cs typeface="Trebuchet MS"/>
              </a:rPr>
              <a:t>i</a:t>
            </a:r>
            <a:r>
              <a:rPr sz="1400" b="1" spc="-85" dirty="0">
                <a:latin typeface="Trebuchet MS"/>
                <a:cs typeface="Trebuchet MS"/>
              </a:rPr>
              <a:t>t</a:t>
            </a:r>
            <a:r>
              <a:rPr sz="1400" b="1" spc="-45" dirty="0">
                <a:latin typeface="Trebuchet MS"/>
                <a:cs typeface="Trebuchet MS"/>
              </a:rPr>
              <a:t>o</a:t>
            </a:r>
            <a:r>
              <a:rPr sz="1400" b="1" spc="-85" dirty="0">
                <a:latin typeface="Trebuchet MS"/>
                <a:cs typeface="Trebuchet MS"/>
              </a:rPr>
              <a:t>r  </a:t>
            </a:r>
            <a:r>
              <a:rPr sz="1400" b="1" spc="-80" dirty="0">
                <a:latin typeface="Trebuchet MS"/>
                <a:cs typeface="Trebuchet MS"/>
              </a:rPr>
              <a:t>Neural  Activity</a:t>
            </a:r>
            <a:endParaRPr sz="1400">
              <a:latin typeface="Trebuchet MS"/>
              <a:cs typeface="Trebuchet MS"/>
            </a:endParaRPr>
          </a:p>
        </p:txBody>
      </p:sp>
      <p:sp>
        <p:nvSpPr>
          <p:cNvPr id="33" name="object 33"/>
          <p:cNvSpPr txBox="1"/>
          <p:nvPr/>
        </p:nvSpPr>
        <p:spPr>
          <a:xfrm>
            <a:off x="4638676" y="1015556"/>
            <a:ext cx="858519" cy="791627"/>
          </a:xfrm>
          <a:prstGeom prst="rect">
            <a:avLst/>
          </a:prstGeom>
          <a:solidFill>
            <a:srgbClr val="92D050"/>
          </a:solidFill>
        </p:spPr>
        <p:txBody>
          <a:bodyPr vert="horz" wrap="square" lIns="0" tIns="15875" rIns="0" bIns="0" rtlCol="0">
            <a:spAutoFit/>
          </a:bodyPr>
          <a:lstStyle/>
          <a:p>
            <a:pPr marL="81915" marR="74930" indent="1270" algn="ctr">
              <a:lnSpc>
                <a:spcPct val="89900"/>
              </a:lnSpc>
              <a:spcBef>
                <a:spcPts val="125"/>
              </a:spcBef>
            </a:pPr>
            <a:r>
              <a:rPr sz="1400" b="1" spc="-95" dirty="0">
                <a:latin typeface="Trebuchet MS"/>
                <a:cs typeface="Trebuchet MS"/>
              </a:rPr>
              <a:t>Precise  </a:t>
            </a:r>
            <a:r>
              <a:rPr sz="1400" b="1" spc="-90" dirty="0">
                <a:latin typeface="Trebuchet MS"/>
                <a:cs typeface="Trebuchet MS"/>
              </a:rPr>
              <a:t>Inter-  </a:t>
            </a:r>
            <a:r>
              <a:rPr sz="1400" b="1" spc="-100" dirty="0">
                <a:latin typeface="Trebuchet MS"/>
                <a:cs typeface="Trebuchet MS"/>
              </a:rPr>
              <a:t>ve</a:t>
            </a:r>
            <a:r>
              <a:rPr sz="1400" b="1" spc="-95" dirty="0">
                <a:latin typeface="Trebuchet MS"/>
                <a:cs typeface="Trebuchet MS"/>
              </a:rPr>
              <a:t>n</a:t>
            </a:r>
            <a:r>
              <a:rPr sz="1400" b="1" spc="-70" dirty="0">
                <a:latin typeface="Trebuchet MS"/>
                <a:cs typeface="Trebuchet MS"/>
              </a:rPr>
              <a:t>ti</a:t>
            </a:r>
            <a:r>
              <a:rPr sz="1400" b="1" spc="-45" dirty="0">
                <a:latin typeface="Trebuchet MS"/>
                <a:cs typeface="Trebuchet MS"/>
              </a:rPr>
              <a:t>o</a:t>
            </a:r>
            <a:r>
              <a:rPr sz="1400" b="1" spc="-85" dirty="0">
                <a:latin typeface="Trebuchet MS"/>
                <a:cs typeface="Trebuchet MS"/>
              </a:rPr>
              <a:t>n</a:t>
            </a:r>
            <a:r>
              <a:rPr sz="1400" b="1" spc="-60" dirty="0">
                <a:latin typeface="Trebuchet MS"/>
                <a:cs typeface="Trebuchet MS"/>
              </a:rPr>
              <a:t>a</a:t>
            </a:r>
            <a:r>
              <a:rPr sz="1400" b="1" spc="-70" dirty="0">
                <a:latin typeface="Trebuchet MS"/>
                <a:cs typeface="Trebuchet MS"/>
              </a:rPr>
              <a:t>l  </a:t>
            </a:r>
            <a:r>
              <a:rPr sz="1400" b="1" spc="-100" dirty="0">
                <a:latin typeface="Trebuchet MS"/>
                <a:cs typeface="Trebuchet MS"/>
              </a:rPr>
              <a:t>Tools</a:t>
            </a:r>
            <a:endParaRPr sz="1400">
              <a:latin typeface="Trebuchet MS"/>
              <a:cs typeface="Trebuchet MS"/>
            </a:endParaRPr>
          </a:p>
        </p:txBody>
      </p:sp>
      <p:sp>
        <p:nvSpPr>
          <p:cNvPr id="34" name="object 34"/>
          <p:cNvSpPr txBox="1"/>
          <p:nvPr/>
        </p:nvSpPr>
        <p:spPr>
          <a:xfrm>
            <a:off x="5711532" y="1025818"/>
            <a:ext cx="819150" cy="768985"/>
          </a:xfrm>
          <a:prstGeom prst="rect">
            <a:avLst/>
          </a:prstGeom>
          <a:solidFill>
            <a:srgbClr val="00B0F0"/>
          </a:solidFill>
        </p:spPr>
        <p:txBody>
          <a:bodyPr vert="horz" wrap="square" lIns="0" tIns="0" rIns="0" bIns="0" rtlCol="0">
            <a:spAutoFit/>
          </a:bodyPr>
          <a:lstStyle/>
          <a:p>
            <a:pPr marL="151765">
              <a:lnSpc>
                <a:spcPts val="1340"/>
              </a:lnSpc>
            </a:pPr>
            <a:r>
              <a:rPr sz="1400" b="1" spc="-100" dirty="0">
                <a:solidFill>
                  <a:srgbClr val="FFFFFF"/>
                </a:solidFill>
                <a:latin typeface="Trebuchet MS"/>
                <a:cs typeface="Trebuchet MS"/>
              </a:rPr>
              <a:t>Theory</a:t>
            </a:r>
            <a:endParaRPr sz="1400">
              <a:latin typeface="Trebuchet MS"/>
              <a:cs typeface="Trebuchet MS"/>
            </a:endParaRPr>
          </a:p>
          <a:p>
            <a:pPr marL="77470" marR="69215" algn="ctr">
              <a:lnSpc>
                <a:spcPts val="1500"/>
              </a:lnSpc>
              <a:spcBef>
                <a:spcPts val="125"/>
              </a:spcBef>
            </a:pPr>
            <a:r>
              <a:rPr sz="1400" b="1" spc="-70" dirty="0">
                <a:solidFill>
                  <a:srgbClr val="FFFFFF"/>
                </a:solidFill>
                <a:latin typeface="Trebuchet MS"/>
                <a:cs typeface="Trebuchet MS"/>
              </a:rPr>
              <a:t>and</a:t>
            </a:r>
            <a:r>
              <a:rPr sz="1400" b="1" spc="-190" dirty="0">
                <a:solidFill>
                  <a:srgbClr val="FFFFFF"/>
                </a:solidFill>
                <a:latin typeface="Trebuchet MS"/>
                <a:cs typeface="Trebuchet MS"/>
              </a:rPr>
              <a:t> </a:t>
            </a:r>
            <a:r>
              <a:rPr sz="1400" b="1" spc="-60" dirty="0">
                <a:solidFill>
                  <a:srgbClr val="FFFFFF"/>
                </a:solidFill>
                <a:latin typeface="Trebuchet MS"/>
                <a:cs typeface="Trebuchet MS"/>
              </a:rPr>
              <a:t>Data  </a:t>
            </a:r>
            <a:r>
              <a:rPr sz="1400" b="1" spc="-65" dirty="0">
                <a:solidFill>
                  <a:srgbClr val="FFFFFF"/>
                </a:solidFill>
                <a:latin typeface="Trebuchet MS"/>
                <a:cs typeface="Trebuchet MS"/>
              </a:rPr>
              <a:t>Analysis  </a:t>
            </a:r>
            <a:r>
              <a:rPr sz="1400" b="1" spc="-100" dirty="0">
                <a:solidFill>
                  <a:srgbClr val="FFFFFF"/>
                </a:solidFill>
                <a:latin typeface="Trebuchet MS"/>
                <a:cs typeface="Trebuchet MS"/>
              </a:rPr>
              <a:t>Tools</a:t>
            </a:r>
            <a:endParaRPr sz="1400">
              <a:latin typeface="Trebuchet MS"/>
              <a:cs typeface="Trebuchet MS"/>
            </a:endParaRPr>
          </a:p>
        </p:txBody>
      </p:sp>
      <p:sp>
        <p:nvSpPr>
          <p:cNvPr id="35" name="object 35"/>
          <p:cNvSpPr/>
          <p:nvPr/>
        </p:nvSpPr>
        <p:spPr>
          <a:xfrm>
            <a:off x="6757923" y="1038518"/>
            <a:ext cx="793750" cy="743585"/>
          </a:xfrm>
          <a:custGeom>
            <a:avLst/>
            <a:gdLst/>
            <a:ahLst/>
            <a:cxnLst/>
            <a:rect l="l" t="t" r="r" b="b"/>
            <a:pathLst>
              <a:path w="793750" h="743585">
                <a:moveTo>
                  <a:pt x="0" y="0"/>
                </a:moveTo>
                <a:lnTo>
                  <a:pt x="793445" y="0"/>
                </a:lnTo>
                <a:lnTo>
                  <a:pt x="793445" y="743064"/>
                </a:lnTo>
                <a:lnTo>
                  <a:pt x="0" y="743064"/>
                </a:lnTo>
                <a:lnTo>
                  <a:pt x="0" y="0"/>
                </a:lnTo>
                <a:close/>
              </a:path>
            </a:pathLst>
          </a:custGeom>
          <a:solidFill>
            <a:srgbClr val="0070C0"/>
          </a:solidFill>
        </p:spPr>
        <p:txBody>
          <a:bodyPr wrap="square" lIns="0" tIns="0" rIns="0" bIns="0" rtlCol="0"/>
          <a:lstStyle/>
          <a:p>
            <a:endParaRPr/>
          </a:p>
        </p:txBody>
      </p:sp>
      <p:sp>
        <p:nvSpPr>
          <p:cNvPr id="36" name="object 36"/>
          <p:cNvSpPr/>
          <p:nvPr/>
        </p:nvSpPr>
        <p:spPr>
          <a:xfrm>
            <a:off x="6757923" y="1038518"/>
            <a:ext cx="793750" cy="743585"/>
          </a:xfrm>
          <a:custGeom>
            <a:avLst/>
            <a:gdLst/>
            <a:ahLst/>
            <a:cxnLst/>
            <a:rect l="l" t="t" r="r" b="b"/>
            <a:pathLst>
              <a:path w="793750" h="743585">
                <a:moveTo>
                  <a:pt x="0" y="0"/>
                </a:moveTo>
                <a:lnTo>
                  <a:pt x="793448" y="0"/>
                </a:lnTo>
                <a:lnTo>
                  <a:pt x="793448" y="743061"/>
                </a:lnTo>
                <a:lnTo>
                  <a:pt x="0" y="743061"/>
                </a:lnTo>
                <a:lnTo>
                  <a:pt x="0" y="0"/>
                </a:lnTo>
                <a:close/>
              </a:path>
            </a:pathLst>
          </a:custGeom>
          <a:ln w="25400">
            <a:solidFill>
              <a:srgbClr val="0070C0"/>
            </a:solidFill>
          </a:ln>
        </p:spPr>
        <p:txBody>
          <a:bodyPr wrap="square" lIns="0" tIns="0" rIns="0" bIns="0" rtlCol="0"/>
          <a:lstStyle/>
          <a:p>
            <a:endParaRPr/>
          </a:p>
        </p:txBody>
      </p:sp>
      <p:sp>
        <p:nvSpPr>
          <p:cNvPr id="37" name="object 37"/>
          <p:cNvSpPr/>
          <p:nvPr/>
        </p:nvSpPr>
        <p:spPr>
          <a:xfrm>
            <a:off x="6722530" y="939796"/>
            <a:ext cx="922867" cy="410632"/>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6769100" y="1134538"/>
            <a:ext cx="829732" cy="410632"/>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6781800" y="1325038"/>
            <a:ext cx="711200" cy="410632"/>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7239000" y="1325038"/>
            <a:ext cx="309032" cy="410632"/>
          </a:xfrm>
          <a:prstGeom prst="rect">
            <a:avLst/>
          </a:prstGeom>
          <a:blipFill>
            <a:blip r:embed="rId16" cstate="print"/>
            <a:stretch>
              <a:fillRect/>
            </a:stretch>
          </a:blipFill>
        </p:spPr>
        <p:txBody>
          <a:bodyPr wrap="square" lIns="0" tIns="0" rIns="0" bIns="0" rtlCol="0"/>
          <a:lstStyle/>
          <a:p>
            <a:endParaRPr/>
          </a:p>
        </p:txBody>
      </p:sp>
      <p:sp>
        <p:nvSpPr>
          <p:cNvPr id="41" name="object 41"/>
          <p:cNvSpPr/>
          <p:nvPr/>
        </p:nvSpPr>
        <p:spPr>
          <a:xfrm>
            <a:off x="6769100" y="1515538"/>
            <a:ext cx="791632" cy="410632"/>
          </a:xfrm>
          <a:prstGeom prst="rect">
            <a:avLst/>
          </a:prstGeom>
          <a:blipFill>
            <a:blip r:embed="rId17" cstate="print"/>
            <a:stretch>
              <a:fillRect/>
            </a:stretch>
          </a:blipFill>
        </p:spPr>
        <p:txBody>
          <a:bodyPr wrap="square" lIns="0" tIns="0" rIns="0" bIns="0" rtlCol="0"/>
          <a:lstStyle/>
          <a:p>
            <a:endParaRPr/>
          </a:p>
        </p:txBody>
      </p:sp>
      <p:sp>
        <p:nvSpPr>
          <p:cNvPr id="42" name="object 42"/>
          <p:cNvSpPr txBox="1"/>
          <p:nvPr/>
        </p:nvSpPr>
        <p:spPr>
          <a:xfrm>
            <a:off x="6826479" y="979450"/>
            <a:ext cx="657225" cy="814705"/>
          </a:xfrm>
          <a:prstGeom prst="rect">
            <a:avLst/>
          </a:prstGeom>
        </p:spPr>
        <p:txBody>
          <a:bodyPr vert="horz" wrap="square" lIns="0" tIns="34290" rIns="0" bIns="0" rtlCol="0">
            <a:spAutoFit/>
          </a:bodyPr>
          <a:lstStyle/>
          <a:p>
            <a:pPr marL="12065" marR="5080" algn="ctr">
              <a:lnSpc>
                <a:spcPct val="89900"/>
              </a:lnSpc>
              <a:spcBef>
                <a:spcPts val="270"/>
              </a:spcBef>
            </a:pPr>
            <a:r>
              <a:rPr sz="1400" b="1" spc="-55" dirty="0">
                <a:solidFill>
                  <a:srgbClr val="FFFFFF"/>
                </a:solidFill>
                <a:latin typeface="Trebuchet MS"/>
                <a:cs typeface="Trebuchet MS"/>
              </a:rPr>
              <a:t>Ad</a:t>
            </a:r>
            <a:r>
              <a:rPr sz="1400" b="1" spc="-100" dirty="0">
                <a:solidFill>
                  <a:srgbClr val="FFFFFF"/>
                </a:solidFill>
                <a:latin typeface="Trebuchet MS"/>
                <a:cs typeface="Trebuchet MS"/>
              </a:rPr>
              <a:t>v</a:t>
            </a:r>
            <a:r>
              <a:rPr sz="1400" b="1" spc="-60" dirty="0">
                <a:solidFill>
                  <a:srgbClr val="FFFFFF"/>
                </a:solidFill>
                <a:latin typeface="Trebuchet MS"/>
                <a:cs typeface="Trebuchet MS"/>
              </a:rPr>
              <a:t>a</a:t>
            </a:r>
            <a:r>
              <a:rPr sz="1400" b="1" spc="-85" dirty="0">
                <a:solidFill>
                  <a:srgbClr val="FFFFFF"/>
                </a:solidFill>
                <a:latin typeface="Trebuchet MS"/>
                <a:cs typeface="Trebuchet MS"/>
              </a:rPr>
              <a:t>n</a:t>
            </a:r>
            <a:r>
              <a:rPr sz="1400" b="1" spc="-135" dirty="0">
                <a:solidFill>
                  <a:srgbClr val="FFFFFF"/>
                </a:solidFill>
                <a:latin typeface="Trebuchet MS"/>
                <a:cs typeface="Trebuchet MS"/>
              </a:rPr>
              <a:t>c</a:t>
            </a:r>
            <a:r>
              <a:rPr sz="1400" b="1" spc="-70" dirty="0">
                <a:solidFill>
                  <a:srgbClr val="FFFFFF"/>
                </a:solidFill>
                <a:latin typeface="Trebuchet MS"/>
                <a:cs typeface="Trebuchet MS"/>
              </a:rPr>
              <a:t>e  </a:t>
            </a:r>
            <a:r>
              <a:rPr sz="1400" b="1" spc="-75" dirty="0">
                <a:solidFill>
                  <a:srgbClr val="FFFFFF"/>
                </a:solidFill>
                <a:latin typeface="Trebuchet MS"/>
                <a:cs typeface="Trebuchet MS"/>
              </a:rPr>
              <a:t>Human  Neuro-  </a:t>
            </a:r>
            <a:r>
              <a:rPr sz="1400" b="1" spc="-95" dirty="0">
                <a:solidFill>
                  <a:srgbClr val="FFFFFF"/>
                </a:solidFill>
                <a:latin typeface="Trebuchet MS"/>
                <a:cs typeface="Trebuchet MS"/>
              </a:rPr>
              <a:t>science</a:t>
            </a:r>
            <a:endParaRPr sz="1400">
              <a:latin typeface="Trebuchet MS"/>
              <a:cs typeface="Trebuchet MS"/>
            </a:endParaRPr>
          </a:p>
        </p:txBody>
      </p:sp>
      <p:sp>
        <p:nvSpPr>
          <p:cNvPr id="43" name="object 43"/>
          <p:cNvSpPr/>
          <p:nvPr/>
        </p:nvSpPr>
        <p:spPr>
          <a:xfrm>
            <a:off x="7791602" y="1038518"/>
            <a:ext cx="793750" cy="743585"/>
          </a:xfrm>
          <a:custGeom>
            <a:avLst/>
            <a:gdLst/>
            <a:ahLst/>
            <a:cxnLst/>
            <a:rect l="l" t="t" r="r" b="b"/>
            <a:pathLst>
              <a:path w="793750" h="743585">
                <a:moveTo>
                  <a:pt x="0" y="0"/>
                </a:moveTo>
                <a:lnTo>
                  <a:pt x="793445" y="0"/>
                </a:lnTo>
                <a:lnTo>
                  <a:pt x="793445" y="743064"/>
                </a:lnTo>
                <a:lnTo>
                  <a:pt x="0" y="743064"/>
                </a:lnTo>
                <a:lnTo>
                  <a:pt x="0" y="0"/>
                </a:lnTo>
                <a:close/>
              </a:path>
            </a:pathLst>
          </a:custGeom>
          <a:solidFill>
            <a:srgbClr val="7030A0"/>
          </a:solidFill>
        </p:spPr>
        <p:txBody>
          <a:bodyPr wrap="square" lIns="0" tIns="0" rIns="0" bIns="0" rtlCol="0"/>
          <a:lstStyle/>
          <a:p>
            <a:endParaRPr/>
          </a:p>
        </p:txBody>
      </p:sp>
      <p:sp>
        <p:nvSpPr>
          <p:cNvPr id="44" name="object 44"/>
          <p:cNvSpPr/>
          <p:nvPr/>
        </p:nvSpPr>
        <p:spPr>
          <a:xfrm>
            <a:off x="7791602" y="1038518"/>
            <a:ext cx="793750" cy="743585"/>
          </a:xfrm>
          <a:custGeom>
            <a:avLst/>
            <a:gdLst/>
            <a:ahLst/>
            <a:cxnLst/>
            <a:rect l="l" t="t" r="r" b="b"/>
            <a:pathLst>
              <a:path w="793750" h="743585">
                <a:moveTo>
                  <a:pt x="0" y="0"/>
                </a:moveTo>
                <a:lnTo>
                  <a:pt x="793448" y="0"/>
                </a:lnTo>
                <a:lnTo>
                  <a:pt x="793448" y="743061"/>
                </a:lnTo>
                <a:lnTo>
                  <a:pt x="0" y="743061"/>
                </a:lnTo>
                <a:lnTo>
                  <a:pt x="0" y="0"/>
                </a:lnTo>
                <a:close/>
              </a:path>
            </a:pathLst>
          </a:custGeom>
          <a:ln w="25400">
            <a:solidFill>
              <a:srgbClr val="7030A0"/>
            </a:solidFill>
          </a:ln>
        </p:spPr>
        <p:txBody>
          <a:bodyPr wrap="square" lIns="0" tIns="0" rIns="0" bIns="0" rtlCol="0"/>
          <a:lstStyle/>
          <a:p>
            <a:endParaRPr/>
          </a:p>
        </p:txBody>
      </p:sp>
      <p:sp>
        <p:nvSpPr>
          <p:cNvPr id="45" name="object 45"/>
          <p:cNvSpPr/>
          <p:nvPr/>
        </p:nvSpPr>
        <p:spPr>
          <a:xfrm>
            <a:off x="7802029" y="1079496"/>
            <a:ext cx="825500" cy="359832"/>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7713129" y="1261538"/>
            <a:ext cx="965200" cy="359832"/>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7708901" y="1443567"/>
            <a:ext cx="973667" cy="359832"/>
          </a:xfrm>
          <a:prstGeom prst="rect">
            <a:avLst/>
          </a:prstGeom>
          <a:blipFill>
            <a:blip r:embed="rId20" cstate="print"/>
            <a:stretch>
              <a:fillRect/>
            </a:stretch>
          </a:blipFill>
        </p:spPr>
        <p:txBody>
          <a:bodyPr wrap="square" lIns="0" tIns="0" rIns="0" bIns="0" rtlCol="0"/>
          <a:lstStyle/>
          <a:p>
            <a:endParaRPr/>
          </a:p>
        </p:txBody>
      </p:sp>
      <p:sp>
        <p:nvSpPr>
          <p:cNvPr id="48" name="object 48"/>
          <p:cNvSpPr txBox="1"/>
          <p:nvPr/>
        </p:nvSpPr>
        <p:spPr>
          <a:xfrm>
            <a:off x="7797000" y="1114577"/>
            <a:ext cx="783590" cy="572770"/>
          </a:xfrm>
          <a:prstGeom prst="rect">
            <a:avLst/>
          </a:prstGeom>
        </p:spPr>
        <p:txBody>
          <a:bodyPr vert="horz" wrap="square" lIns="0" tIns="12700" rIns="0" bIns="0" rtlCol="0">
            <a:spAutoFit/>
          </a:bodyPr>
          <a:lstStyle/>
          <a:p>
            <a:pPr marL="12700" marR="5080" indent="92075">
              <a:spcBef>
                <a:spcPts val="100"/>
              </a:spcBef>
            </a:pPr>
            <a:r>
              <a:rPr sz="1200" b="1" spc="-70" dirty="0">
                <a:solidFill>
                  <a:srgbClr val="FFFFFF"/>
                </a:solidFill>
                <a:latin typeface="Trebuchet MS"/>
                <a:cs typeface="Trebuchet MS"/>
              </a:rPr>
              <a:t>Integrate  </a:t>
            </a:r>
            <a:r>
              <a:rPr sz="1200" b="1" spc="-55" dirty="0">
                <a:solidFill>
                  <a:srgbClr val="FFFFFF"/>
                </a:solidFill>
                <a:latin typeface="Trebuchet MS"/>
                <a:cs typeface="Trebuchet MS"/>
              </a:rPr>
              <a:t>A</a:t>
            </a:r>
            <a:r>
              <a:rPr sz="1200" b="1" spc="-40" dirty="0">
                <a:solidFill>
                  <a:srgbClr val="FFFFFF"/>
                </a:solidFill>
                <a:latin typeface="Trebuchet MS"/>
                <a:cs typeface="Trebuchet MS"/>
              </a:rPr>
              <a:t>p</a:t>
            </a:r>
            <a:r>
              <a:rPr sz="1200" b="1" spc="-55" dirty="0">
                <a:solidFill>
                  <a:srgbClr val="FFFFFF"/>
                </a:solidFill>
                <a:latin typeface="Trebuchet MS"/>
                <a:cs typeface="Trebuchet MS"/>
              </a:rPr>
              <a:t>p</a:t>
            </a:r>
            <a:r>
              <a:rPr sz="1200" b="1" spc="-110" dirty="0">
                <a:solidFill>
                  <a:srgbClr val="FFFFFF"/>
                </a:solidFill>
                <a:latin typeface="Trebuchet MS"/>
                <a:cs typeface="Trebuchet MS"/>
              </a:rPr>
              <a:t>r</a:t>
            </a:r>
            <a:r>
              <a:rPr sz="1200" b="1" spc="-30" dirty="0">
                <a:solidFill>
                  <a:srgbClr val="FFFFFF"/>
                </a:solidFill>
                <a:latin typeface="Trebuchet MS"/>
                <a:cs typeface="Trebuchet MS"/>
              </a:rPr>
              <a:t>o</a:t>
            </a:r>
            <a:r>
              <a:rPr sz="1200" b="1" spc="-60" dirty="0">
                <a:solidFill>
                  <a:srgbClr val="FFFFFF"/>
                </a:solidFill>
                <a:latin typeface="Trebuchet MS"/>
                <a:cs typeface="Trebuchet MS"/>
              </a:rPr>
              <a:t>a</a:t>
            </a:r>
            <a:r>
              <a:rPr sz="1200" b="1" spc="-120" dirty="0">
                <a:solidFill>
                  <a:srgbClr val="FFFFFF"/>
                </a:solidFill>
                <a:latin typeface="Trebuchet MS"/>
                <a:cs typeface="Trebuchet MS"/>
              </a:rPr>
              <a:t>c</a:t>
            </a:r>
            <a:r>
              <a:rPr sz="1200" b="1" spc="-65" dirty="0">
                <a:solidFill>
                  <a:srgbClr val="FFFFFF"/>
                </a:solidFill>
                <a:latin typeface="Trebuchet MS"/>
                <a:cs typeface="Trebuchet MS"/>
              </a:rPr>
              <a:t>h</a:t>
            </a:r>
            <a:r>
              <a:rPr sz="1200" b="1" spc="-95" dirty="0">
                <a:solidFill>
                  <a:srgbClr val="FFFFFF"/>
                </a:solidFill>
                <a:latin typeface="Trebuchet MS"/>
                <a:cs typeface="Trebuchet MS"/>
              </a:rPr>
              <a:t>e</a:t>
            </a:r>
            <a:r>
              <a:rPr sz="1200" b="1" spc="-35" dirty="0">
                <a:solidFill>
                  <a:srgbClr val="FFFFFF"/>
                </a:solidFill>
                <a:latin typeface="Trebuchet MS"/>
                <a:cs typeface="Trebuchet MS"/>
              </a:rPr>
              <a:t>s  </a:t>
            </a:r>
            <a:r>
              <a:rPr sz="1200" b="1" spc="-5" dirty="0">
                <a:solidFill>
                  <a:srgbClr val="FFFFFF"/>
                </a:solidFill>
                <a:latin typeface="Trebuchet MS"/>
                <a:cs typeface="Trebuchet MS"/>
              </a:rPr>
              <a:t>&amp;</a:t>
            </a:r>
            <a:r>
              <a:rPr sz="1200" b="1" spc="-165" dirty="0">
                <a:solidFill>
                  <a:srgbClr val="FFFFFF"/>
                </a:solidFill>
                <a:latin typeface="Trebuchet MS"/>
                <a:cs typeface="Trebuchet MS"/>
              </a:rPr>
              <a:t> </a:t>
            </a:r>
            <a:r>
              <a:rPr sz="1200" b="1" spc="-70" dirty="0">
                <a:solidFill>
                  <a:srgbClr val="FFFFFF"/>
                </a:solidFill>
                <a:latin typeface="Trebuchet MS"/>
                <a:cs typeface="Trebuchet MS"/>
              </a:rPr>
              <a:t>Principles</a:t>
            </a:r>
            <a:endParaRPr sz="1200">
              <a:latin typeface="Trebuchet MS"/>
              <a:cs typeface="Trebuchet MS"/>
            </a:endParaRPr>
          </a:p>
        </p:txBody>
      </p:sp>
      <p:sp>
        <p:nvSpPr>
          <p:cNvPr id="49" name="object 49"/>
          <p:cNvSpPr txBox="1">
            <a:spLocks noGrp="1"/>
          </p:cNvSpPr>
          <p:nvPr>
            <p:ph type="body" idx="1"/>
          </p:nvPr>
        </p:nvSpPr>
        <p:spPr>
          <a:xfrm>
            <a:off x="1815413" y="1419032"/>
            <a:ext cx="11499452" cy="2909232"/>
          </a:xfrm>
          <a:prstGeom prst="rect">
            <a:avLst/>
          </a:prstGeom>
        </p:spPr>
        <p:txBody>
          <a:bodyPr vert="horz" wrap="square" lIns="0" tIns="287756" rIns="0" bIns="0" rtlCol="0">
            <a:spAutoFit/>
          </a:bodyPr>
          <a:lstStyle/>
          <a:p>
            <a:pPr marL="4159885" marR="5080">
              <a:lnSpc>
                <a:spcPts val="2370"/>
              </a:lnSpc>
              <a:spcBef>
                <a:spcPts val="400"/>
              </a:spcBef>
            </a:pPr>
            <a:r>
              <a:rPr spc="-80" dirty="0"/>
              <a:t>High </a:t>
            </a:r>
            <a:r>
              <a:rPr spc="-125" dirty="0"/>
              <a:t>level </a:t>
            </a:r>
            <a:r>
              <a:rPr spc="-114" dirty="0"/>
              <a:t>estimate </a:t>
            </a:r>
            <a:r>
              <a:rPr spc="-85" dirty="0"/>
              <a:t>of </a:t>
            </a:r>
            <a:r>
              <a:rPr spc="-110" dirty="0"/>
              <a:t>potential  </a:t>
            </a:r>
            <a:r>
              <a:rPr spc="-95" dirty="0"/>
              <a:t>distribution </a:t>
            </a:r>
            <a:r>
              <a:rPr spc="-85" dirty="0"/>
              <a:t>of </a:t>
            </a:r>
            <a:r>
              <a:rPr spc="-80" dirty="0"/>
              <a:t>Innovation </a:t>
            </a:r>
            <a:r>
              <a:rPr spc="-75" dirty="0"/>
              <a:t>Funds </a:t>
            </a:r>
            <a:r>
              <a:rPr spc="-85" dirty="0"/>
              <a:t>over</a:t>
            </a:r>
            <a:r>
              <a:rPr spc="-490" dirty="0"/>
              <a:t> </a:t>
            </a:r>
            <a:r>
              <a:rPr spc="-105" dirty="0"/>
              <a:t>the  </a:t>
            </a:r>
            <a:r>
              <a:rPr spc="-125" dirty="0"/>
              <a:t>next </a:t>
            </a:r>
            <a:r>
              <a:rPr spc="-40" dirty="0"/>
              <a:t>9</a:t>
            </a:r>
            <a:r>
              <a:rPr spc="-210" dirty="0"/>
              <a:t> </a:t>
            </a:r>
            <a:r>
              <a:rPr spc="-100" dirty="0"/>
              <a:t>years</a:t>
            </a:r>
          </a:p>
          <a:p>
            <a:pPr marL="4159885" marR="278130">
              <a:lnSpc>
                <a:spcPct val="89900"/>
              </a:lnSpc>
              <a:spcBef>
                <a:spcPts val="520"/>
              </a:spcBef>
            </a:pPr>
            <a:r>
              <a:rPr b="1" spc="-245" dirty="0">
                <a:solidFill>
                  <a:srgbClr val="FF0000"/>
                </a:solidFill>
                <a:latin typeface="Trebuchet MS"/>
                <a:cs typeface="Trebuchet MS"/>
              </a:rPr>
              <a:t>FY </a:t>
            </a:r>
            <a:r>
              <a:rPr b="1" spc="-195" dirty="0">
                <a:solidFill>
                  <a:srgbClr val="FF0000"/>
                </a:solidFill>
                <a:latin typeface="Trebuchet MS"/>
                <a:cs typeface="Trebuchet MS"/>
              </a:rPr>
              <a:t>2022, 2023, </a:t>
            </a:r>
            <a:r>
              <a:rPr b="1" spc="-180" dirty="0">
                <a:solidFill>
                  <a:srgbClr val="FF0000"/>
                </a:solidFill>
                <a:latin typeface="Trebuchet MS"/>
                <a:cs typeface="Trebuchet MS"/>
              </a:rPr>
              <a:t>2024 </a:t>
            </a:r>
            <a:r>
              <a:rPr b="1" spc="-130" dirty="0">
                <a:solidFill>
                  <a:srgbClr val="FF0000"/>
                </a:solidFill>
                <a:latin typeface="Trebuchet MS"/>
                <a:cs typeface="Trebuchet MS"/>
              </a:rPr>
              <a:t>large </a:t>
            </a:r>
            <a:r>
              <a:rPr b="1" spc="-114" dirty="0">
                <a:solidFill>
                  <a:srgbClr val="FF0000"/>
                </a:solidFill>
                <a:latin typeface="Trebuchet MS"/>
                <a:cs typeface="Trebuchet MS"/>
              </a:rPr>
              <a:t>funding  </a:t>
            </a:r>
            <a:r>
              <a:rPr b="1" spc="-135" dirty="0">
                <a:solidFill>
                  <a:srgbClr val="FF0000"/>
                </a:solidFill>
                <a:latin typeface="Trebuchet MS"/>
                <a:cs typeface="Trebuchet MS"/>
              </a:rPr>
              <a:t>increases </a:t>
            </a:r>
            <a:r>
              <a:rPr spc="-100" dirty="0"/>
              <a:t>may </a:t>
            </a:r>
            <a:r>
              <a:rPr spc="-90" dirty="0"/>
              <a:t>be </a:t>
            </a:r>
            <a:r>
              <a:rPr spc="-85" dirty="0"/>
              <a:t>opportunity </a:t>
            </a:r>
            <a:r>
              <a:rPr spc="-90" dirty="0"/>
              <a:t>to </a:t>
            </a:r>
            <a:r>
              <a:rPr spc="-145" dirty="0"/>
              <a:t>take  </a:t>
            </a:r>
            <a:r>
              <a:rPr spc="-110" dirty="0"/>
              <a:t>advantage </a:t>
            </a:r>
            <a:r>
              <a:rPr spc="-85" dirty="0"/>
              <a:t>of </a:t>
            </a:r>
            <a:r>
              <a:rPr spc="-120" dirty="0"/>
              <a:t>scientific </a:t>
            </a:r>
            <a:r>
              <a:rPr spc="-85" dirty="0"/>
              <a:t>opportunity </a:t>
            </a:r>
            <a:r>
              <a:rPr spc="-90" dirty="0"/>
              <a:t>to  </a:t>
            </a:r>
            <a:r>
              <a:rPr spc="-114" dirty="0"/>
              <a:t>rapidly </a:t>
            </a:r>
            <a:r>
              <a:rPr spc="-110" dirty="0"/>
              <a:t>advance </a:t>
            </a:r>
            <a:r>
              <a:rPr spc="-80" dirty="0"/>
              <a:t>an </a:t>
            </a:r>
            <a:r>
              <a:rPr spc="-110" dirty="0"/>
              <a:t>area </a:t>
            </a:r>
            <a:r>
              <a:rPr spc="-120" dirty="0"/>
              <a:t>and/or</a:t>
            </a:r>
            <a:r>
              <a:rPr spc="-409" dirty="0"/>
              <a:t> </a:t>
            </a:r>
            <a:r>
              <a:rPr spc="-100" dirty="0"/>
              <a:t>devote  additional </a:t>
            </a:r>
            <a:r>
              <a:rPr spc="-75" dirty="0"/>
              <a:t>funds </a:t>
            </a:r>
            <a:r>
              <a:rPr spc="-90" dirty="0"/>
              <a:t>to </a:t>
            </a:r>
            <a:r>
              <a:rPr spc="-65" dirty="0"/>
              <a:t>one </a:t>
            </a:r>
            <a:r>
              <a:rPr spc="-85" dirty="0"/>
              <a:t>of </a:t>
            </a:r>
            <a:r>
              <a:rPr spc="-100" dirty="0"/>
              <a:t>the </a:t>
            </a:r>
            <a:r>
              <a:rPr spc="-45" dirty="0"/>
              <a:t>BRAIN  </a:t>
            </a:r>
            <a:r>
              <a:rPr spc="-120" dirty="0"/>
              <a:t>initiative </a:t>
            </a:r>
            <a:r>
              <a:rPr spc="-110" dirty="0"/>
              <a:t>priorities, </a:t>
            </a:r>
            <a:r>
              <a:rPr spc="-114" dirty="0"/>
              <a:t>particularly </a:t>
            </a:r>
            <a:r>
              <a:rPr spc="-110" dirty="0"/>
              <a:t>costly  </a:t>
            </a:r>
            <a:r>
              <a:rPr spc="-80" dirty="0"/>
              <a:t>goals</a:t>
            </a:r>
            <a:r>
              <a:rPr spc="-170" dirty="0"/>
              <a:t> </a:t>
            </a:r>
            <a:r>
              <a:rPr spc="-180" dirty="0"/>
              <a:t>e.g.:</a:t>
            </a:r>
          </a:p>
        </p:txBody>
      </p:sp>
      <p:sp>
        <p:nvSpPr>
          <p:cNvPr id="50" name="object 50"/>
          <p:cNvSpPr txBox="1"/>
          <p:nvPr/>
        </p:nvSpPr>
        <p:spPr>
          <a:xfrm>
            <a:off x="5802973" y="4998209"/>
            <a:ext cx="4422775" cy="1736089"/>
          </a:xfrm>
          <a:prstGeom prst="rect">
            <a:avLst/>
          </a:prstGeom>
        </p:spPr>
        <p:txBody>
          <a:bodyPr vert="horz" wrap="square" lIns="0" tIns="76200" rIns="0" bIns="0" rtlCol="0">
            <a:spAutoFit/>
          </a:bodyPr>
          <a:lstStyle/>
          <a:p>
            <a:pPr marL="355600" indent="-342900">
              <a:spcBef>
                <a:spcPts val="600"/>
              </a:spcBef>
              <a:buFont typeface="Arial"/>
              <a:buChar char="•"/>
              <a:tabLst>
                <a:tab pos="354965" algn="l"/>
                <a:tab pos="355600" algn="l"/>
              </a:tabLst>
            </a:pPr>
            <a:r>
              <a:rPr sz="2000" spc="-65" dirty="0">
                <a:latin typeface="Trebuchet MS"/>
                <a:cs typeface="Trebuchet MS"/>
              </a:rPr>
              <a:t>Human</a:t>
            </a:r>
            <a:r>
              <a:rPr sz="2000" spc="-160" dirty="0">
                <a:latin typeface="Trebuchet MS"/>
                <a:cs typeface="Trebuchet MS"/>
              </a:rPr>
              <a:t> </a:t>
            </a:r>
            <a:r>
              <a:rPr sz="2000" spc="-75" dirty="0">
                <a:latin typeface="Trebuchet MS"/>
                <a:cs typeface="Trebuchet MS"/>
              </a:rPr>
              <a:t>studies</a:t>
            </a:r>
            <a:endParaRPr sz="2000">
              <a:latin typeface="Trebuchet MS"/>
              <a:cs typeface="Trebuchet MS"/>
            </a:endParaRPr>
          </a:p>
          <a:p>
            <a:pPr marL="355600" marR="1824989" indent="-342900">
              <a:spcBef>
                <a:spcPts val="500"/>
              </a:spcBef>
              <a:buFont typeface="Arial"/>
              <a:buChar char="•"/>
              <a:tabLst>
                <a:tab pos="354965" algn="l"/>
                <a:tab pos="355600" algn="l"/>
              </a:tabLst>
            </a:pPr>
            <a:r>
              <a:rPr sz="2000" spc="-70" dirty="0">
                <a:latin typeface="Trebuchet MS"/>
                <a:cs typeface="Trebuchet MS"/>
              </a:rPr>
              <a:t>Dissemination </a:t>
            </a:r>
            <a:r>
              <a:rPr sz="2000" spc="-80" dirty="0">
                <a:latin typeface="Trebuchet MS"/>
                <a:cs typeface="Trebuchet MS"/>
              </a:rPr>
              <a:t>of</a:t>
            </a:r>
            <a:r>
              <a:rPr sz="2000" spc="-300" dirty="0">
                <a:latin typeface="Trebuchet MS"/>
                <a:cs typeface="Trebuchet MS"/>
              </a:rPr>
              <a:t> </a:t>
            </a:r>
            <a:r>
              <a:rPr sz="2000" spc="-70" dirty="0">
                <a:latin typeface="Trebuchet MS"/>
                <a:cs typeface="Trebuchet MS"/>
              </a:rPr>
              <a:t>new  </a:t>
            </a:r>
            <a:r>
              <a:rPr sz="2000" spc="-95" dirty="0">
                <a:latin typeface="Trebuchet MS"/>
                <a:cs typeface="Trebuchet MS"/>
              </a:rPr>
              <a:t>technologies/training</a:t>
            </a:r>
            <a:endParaRPr sz="2000">
              <a:latin typeface="Trebuchet MS"/>
              <a:cs typeface="Trebuchet MS"/>
            </a:endParaRPr>
          </a:p>
          <a:p>
            <a:pPr marL="355600" marR="5080" indent="-342900">
              <a:spcBef>
                <a:spcPts val="465"/>
              </a:spcBef>
              <a:buFont typeface="Arial"/>
              <a:buChar char="•"/>
              <a:tabLst>
                <a:tab pos="354965" algn="l"/>
                <a:tab pos="355600" algn="l"/>
              </a:tabLst>
            </a:pPr>
            <a:r>
              <a:rPr sz="2000" spc="-90" dirty="0">
                <a:latin typeface="Trebuchet MS"/>
                <a:cs typeface="Trebuchet MS"/>
              </a:rPr>
              <a:t>Infrastructure </a:t>
            </a:r>
            <a:r>
              <a:rPr sz="2000" spc="-95" dirty="0">
                <a:latin typeface="Trebuchet MS"/>
                <a:cs typeface="Trebuchet MS"/>
              </a:rPr>
              <a:t>for </a:t>
            </a:r>
            <a:r>
              <a:rPr sz="2000" spc="-105" dirty="0">
                <a:latin typeface="Trebuchet MS"/>
                <a:cs typeface="Trebuchet MS"/>
              </a:rPr>
              <a:t>data </a:t>
            </a:r>
            <a:r>
              <a:rPr sz="2000" spc="-95" dirty="0">
                <a:latin typeface="Trebuchet MS"/>
                <a:cs typeface="Trebuchet MS"/>
              </a:rPr>
              <a:t>science </a:t>
            </a:r>
            <a:r>
              <a:rPr sz="2000" spc="-70" dirty="0">
                <a:latin typeface="Trebuchet MS"/>
                <a:cs typeface="Trebuchet MS"/>
              </a:rPr>
              <a:t>and</a:t>
            </a:r>
            <a:r>
              <a:rPr sz="2000" spc="-434" dirty="0">
                <a:latin typeface="Trebuchet MS"/>
                <a:cs typeface="Trebuchet MS"/>
              </a:rPr>
              <a:t> </a:t>
            </a:r>
            <a:r>
              <a:rPr sz="2000" spc="-70" dirty="0">
                <a:latin typeface="Trebuchet MS"/>
                <a:cs typeface="Trebuchet MS"/>
              </a:rPr>
              <a:t>new  </a:t>
            </a:r>
            <a:r>
              <a:rPr sz="2000" spc="-105" dirty="0">
                <a:latin typeface="Trebuchet MS"/>
                <a:cs typeface="Trebuchet MS"/>
              </a:rPr>
              <a:t>data </a:t>
            </a:r>
            <a:r>
              <a:rPr sz="2000" spc="-70" dirty="0">
                <a:latin typeface="Trebuchet MS"/>
                <a:cs typeface="Trebuchet MS"/>
              </a:rPr>
              <a:t>sharing</a:t>
            </a:r>
            <a:r>
              <a:rPr sz="2000" spc="-210" dirty="0">
                <a:latin typeface="Trebuchet MS"/>
                <a:cs typeface="Trebuchet MS"/>
              </a:rPr>
              <a:t> </a:t>
            </a:r>
            <a:r>
              <a:rPr sz="2000" spc="-90" dirty="0">
                <a:latin typeface="Trebuchet MS"/>
                <a:cs typeface="Trebuchet MS"/>
              </a:rPr>
              <a:t>platforms</a:t>
            </a:r>
            <a:endParaRPr sz="2000">
              <a:latin typeface="Trebuchet MS"/>
              <a:cs typeface="Trebuchet MS"/>
            </a:endParaRPr>
          </a:p>
        </p:txBody>
      </p:sp>
      <p:sp>
        <p:nvSpPr>
          <p:cNvPr id="51" name="object 51"/>
          <p:cNvSpPr txBox="1">
            <a:spLocks noGrp="1"/>
          </p:cNvSpPr>
          <p:nvPr>
            <p:ph type="title"/>
          </p:nvPr>
        </p:nvSpPr>
        <p:spPr>
          <a:xfrm>
            <a:off x="1917701" y="40106"/>
            <a:ext cx="9008216" cy="964367"/>
          </a:xfrm>
          <a:prstGeom prst="rect">
            <a:avLst/>
          </a:prstGeom>
        </p:spPr>
        <p:txBody>
          <a:bodyPr vert="horz" wrap="square" lIns="0" tIns="66040" rIns="0" bIns="0" rtlCol="0" anchor="ctr">
            <a:spAutoFit/>
          </a:bodyPr>
          <a:lstStyle/>
          <a:p>
            <a:pPr marL="4144645" marR="5080" indent="-160655">
              <a:lnSpc>
                <a:spcPts val="3470"/>
              </a:lnSpc>
              <a:spcBef>
                <a:spcPts val="520"/>
              </a:spcBef>
            </a:pPr>
            <a:r>
              <a:rPr spc="-170" dirty="0"/>
              <a:t>21</a:t>
            </a:r>
            <a:r>
              <a:rPr sz="3150" spc="-254" baseline="25132" dirty="0"/>
              <a:t>st </a:t>
            </a:r>
            <a:r>
              <a:rPr spc="-210" dirty="0"/>
              <a:t>Century Cures </a:t>
            </a:r>
            <a:r>
              <a:rPr spc="-150" dirty="0"/>
              <a:t>Innovation  </a:t>
            </a:r>
            <a:r>
              <a:rPr spc="-220" dirty="0"/>
              <a:t>Funds: </a:t>
            </a:r>
            <a:r>
              <a:rPr i="1" spc="-225" dirty="0">
                <a:solidFill>
                  <a:srgbClr val="FFFF99"/>
                </a:solidFill>
                <a:latin typeface="Trebuchet MS"/>
                <a:cs typeface="Trebuchet MS"/>
              </a:rPr>
              <a:t>Potential</a:t>
            </a:r>
            <a:r>
              <a:rPr i="1" spc="-295" dirty="0">
                <a:solidFill>
                  <a:srgbClr val="FFFF99"/>
                </a:solidFill>
                <a:latin typeface="Trebuchet MS"/>
                <a:cs typeface="Trebuchet MS"/>
              </a:rPr>
              <a:t> </a:t>
            </a:r>
            <a:r>
              <a:rPr i="1" spc="-210" dirty="0">
                <a:solidFill>
                  <a:srgbClr val="FFFF99"/>
                </a:solidFill>
                <a:latin typeface="Trebuchet MS"/>
                <a:cs typeface="Trebuchet MS"/>
              </a:rPr>
              <a:t>Distribution</a:t>
            </a:r>
            <a:endParaRPr dirty="0">
              <a:latin typeface="Trebuchet MS"/>
              <a:cs typeface="Trebuchet MS"/>
            </a:endParaRPr>
          </a:p>
        </p:txBody>
      </p:sp>
      <p:sp>
        <p:nvSpPr>
          <p:cNvPr id="52" name="object 52"/>
          <p:cNvSpPr txBox="1"/>
          <p:nvPr/>
        </p:nvSpPr>
        <p:spPr>
          <a:xfrm>
            <a:off x="3992512" y="6015531"/>
            <a:ext cx="1303655" cy="228268"/>
          </a:xfrm>
          <a:prstGeom prst="rect">
            <a:avLst/>
          </a:prstGeom>
        </p:spPr>
        <p:txBody>
          <a:bodyPr vert="horz" wrap="square" lIns="0" tIns="12700" rIns="0" bIns="0" rtlCol="0">
            <a:spAutoFit/>
          </a:bodyPr>
          <a:lstStyle/>
          <a:p>
            <a:pPr marL="12700">
              <a:spcBef>
                <a:spcPts val="100"/>
              </a:spcBef>
            </a:pPr>
            <a:r>
              <a:rPr sz="1400" spc="-55" dirty="0">
                <a:latin typeface="Trebuchet MS"/>
                <a:cs typeface="Trebuchet MS"/>
              </a:rPr>
              <a:t>Dollars in</a:t>
            </a:r>
            <a:r>
              <a:rPr sz="1400" spc="-210" dirty="0">
                <a:latin typeface="Trebuchet MS"/>
                <a:cs typeface="Trebuchet MS"/>
              </a:rPr>
              <a:t> </a:t>
            </a:r>
            <a:r>
              <a:rPr sz="1400" spc="-60" dirty="0">
                <a:latin typeface="Trebuchet MS"/>
                <a:cs typeface="Trebuchet MS"/>
              </a:rPr>
              <a:t>millions</a:t>
            </a:r>
            <a:endParaRPr sz="1400">
              <a:latin typeface="Trebuchet MS"/>
              <a:cs typeface="Trebuchet MS"/>
            </a:endParaRPr>
          </a:p>
        </p:txBody>
      </p:sp>
    </p:spTree>
    <p:extLst>
      <p:ext uri="{BB962C8B-B14F-4D97-AF65-F5344CB8AC3E}">
        <p14:creationId xmlns:p14="http://schemas.microsoft.com/office/powerpoint/2010/main" val="31287473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09537" y="370215"/>
            <a:ext cx="2671445" cy="320601"/>
          </a:xfrm>
          <a:prstGeom prst="rect">
            <a:avLst/>
          </a:prstGeom>
        </p:spPr>
        <p:txBody>
          <a:bodyPr vert="horz" wrap="square" lIns="0" tIns="0" rIns="0" bIns="0" rtlCol="0">
            <a:spAutoFit/>
          </a:bodyPr>
          <a:lstStyle/>
          <a:p>
            <a:pPr>
              <a:lnSpc>
                <a:spcPts val="2535"/>
              </a:lnSpc>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200"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00" y="4705351"/>
            <a:ext cx="9144000" cy="214629"/>
          </a:xfrm>
          <a:custGeom>
            <a:avLst/>
            <a:gdLst/>
            <a:ahLst/>
            <a:cxnLst/>
            <a:rect l="l" t="t" r="r" b="b"/>
            <a:pathLst>
              <a:path w="9144000" h="214629">
                <a:moveTo>
                  <a:pt x="0" y="0"/>
                </a:moveTo>
                <a:lnTo>
                  <a:pt x="9144000" y="0"/>
                </a:lnTo>
                <a:lnTo>
                  <a:pt x="9144000" y="214375"/>
                </a:lnTo>
                <a:lnTo>
                  <a:pt x="0" y="214375"/>
                </a:lnTo>
                <a:lnTo>
                  <a:pt x="0" y="0"/>
                </a:lnTo>
                <a:close/>
              </a:path>
            </a:pathLst>
          </a:custGeom>
          <a:solidFill>
            <a:srgbClr val="0070C0"/>
          </a:solidFill>
        </p:spPr>
        <p:txBody>
          <a:bodyPr wrap="square" lIns="0" tIns="0" rIns="0" bIns="0" rtlCol="0"/>
          <a:lstStyle/>
          <a:p>
            <a:endParaRPr/>
          </a:p>
        </p:txBody>
      </p:sp>
      <p:sp>
        <p:nvSpPr>
          <p:cNvPr id="5" name="object 5"/>
          <p:cNvSpPr/>
          <p:nvPr/>
        </p:nvSpPr>
        <p:spPr>
          <a:xfrm>
            <a:off x="1524000" y="0"/>
            <a:ext cx="9144000" cy="4705350"/>
          </a:xfrm>
          <a:custGeom>
            <a:avLst/>
            <a:gdLst/>
            <a:ahLst/>
            <a:cxnLst/>
            <a:rect l="l" t="t" r="r" b="b"/>
            <a:pathLst>
              <a:path w="9144000" h="4705350">
                <a:moveTo>
                  <a:pt x="0" y="0"/>
                </a:moveTo>
                <a:lnTo>
                  <a:pt x="9144000" y="0"/>
                </a:lnTo>
                <a:lnTo>
                  <a:pt x="9144000" y="4705350"/>
                </a:lnTo>
                <a:lnTo>
                  <a:pt x="0" y="470535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1524000" y="0"/>
            <a:ext cx="9144000" cy="4705350"/>
          </a:xfrm>
          <a:custGeom>
            <a:avLst/>
            <a:gdLst/>
            <a:ahLst/>
            <a:cxnLst/>
            <a:rect l="l" t="t" r="r" b="b"/>
            <a:pathLst>
              <a:path w="9144000" h="4705350">
                <a:moveTo>
                  <a:pt x="0" y="0"/>
                </a:moveTo>
                <a:lnTo>
                  <a:pt x="9144005" y="0"/>
                </a:lnTo>
                <a:lnTo>
                  <a:pt x="9144005" y="4705352"/>
                </a:lnTo>
                <a:lnTo>
                  <a:pt x="0" y="4705352"/>
                </a:lnTo>
                <a:lnTo>
                  <a:pt x="0" y="0"/>
                </a:lnTo>
                <a:close/>
              </a:path>
            </a:pathLst>
          </a:custGeom>
          <a:ln w="25400">
            <a:solidFill>
              <a:srgbClr val="000000"/>
            </a:solidFill>
          </a:ln>
        </p:spPr>
        <p:txBody>
          <a:bodyPr wrap="square" lIns="0" tIns="0" rIns="0" bIns="0" rtlCol="0"/>
          <a:lstStyle/>
          <a:p>
            <a:endParaRPr/>
          </a:p>
        </p:txBody>
      </p:sp>
      <p:sp>
        <p:nvSpPr>
          <p:cNvPr id="7" name="object 7"/>
          <p:cNvSpPr/>
          <p:nvPr/>
        </p:nvSpPr>
        <p:spPr>
          <a:xfrm>
            <a:off x="1524000" y="1532458"/>
            <a:ext cx="4605862" cy="266277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622801" y="1659471"/>
            <a:ext cx="2239429" cy="245109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044701" y="3060701"/>
            <a:ext cx="8310029" cy="135042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530600" y="3716871"/>
            <a:ext cx="5190070" cy="135042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2064702" y="1828141"/>
            <a:ext cx="7729220" cy="2794635"/>
          </a:xfrm>
          <a:prstGeom prst="rect">
            <a:avLst/>
          </a:prstGeom>
        </p:spPr>
        <p:txBody>
          <a:bodyPr vert="horz" wrap="square" lIns="0" tIns="12700" rIns="0" bIns="0" rtlCol="0" anchor="ctr">
            <a:spAutoFit/>
          </a:bodyPr>
          <a:lstStyle/>
          <a:p>
            <a:pPr marL="12700">
              <a:lnSpc>
                <a:spcPts val="11195"/>
              </a:lnSpc>
              <a:spcBef>
                <a:spcPts val="100"/>
              </a:spcBef>
            </a:pPr>
            <a:r>
              <a:rPr sz="9600" spc="-245" dirty="0"/>
              <a:t>BRAIN</a:t>
            </a:r>
            <a:r>
              <a:rPr sz="8800" spc="-245" dirty="0"/>
              <a:t>…</a:t>
            </a:r>
            <a:endParaRPr sz="8800" dirty="0"/>
          </a:p>
          <a:p>
            <a:pPr marL="1847850" marR="5080" indent="-1487170">
              <a:lnSpc>
                <a:spcPts val="5170"/>
              </a:lnSpc>
              <a:spcBef>
                <a:spcPts val="340"/>
              </a:spcBef>
            </a:pPr>
            <a:r>
              <a:rPr sz="4800" b="0" spc="-110" dirty="0">
                <a:solidFill>
                  <a:srgbClr val="66FF33"/>
                </a:solidFill>
              </a:rPr>
              <a:t>mapping </a:t>
            </a:r>
            <a:r>
              <a:rPr sz="4800" b="0" spc="-150" dirty="0">
                <a:solidFill>
                  <a:srgbClr val="66FF33"/>
                </a:solidFill>
              </a:rPr>
              <a:t>brain </a:t>
            </a:r>
            <a:r>
              <a:rPr sz="4800" b="0" spc="-204" dirty="0">
                <a:solidFill>
                  <a:srgbClr val="66FF33"/>
                </a:solidFill>
              </a:rPr>
              <a:t>activity </a:t>
            </a:r>
            <a:r>
              <a:rPr sz="4800" b="0" spc="-250" dirty="0">
                <a:solidFill>
                  <a:srgbClr val="66FF33"/>
                </a:solidFill>
              </a:rPr>
              <a:t>at</a:t>
            </a:r>
            <a:r>
              <a:rPr sz="4800" b="0" spc="-459" dirty="0">
                <a:solidFill>
                  <a:srgbClr val="66FF33"/>
                </a:solidFill>
              </a:rPr>
              <a:t> </a:t>
            </a:r>
            <a:r>
              <a:rPr sz="4800" b="0" spc="-165" dirty="0">
                <a:solidFill>
                  <a:srgbClr val="66FF33"/>
                </a:solidFill>
              </a:rPr>
              <a:t>the  </a:t>
            </a:r>
            <a:r>
              <a:rPr sz="4800" b="0" spc="-114" dirty="0">
                <a:solidFill>
                  <a:srgbClr val="66FF33"/>
                </a:solidFill>
              </a:rPr>
              <a:t>speed </a:t>
            </a:r>
            <a:r>
              <a:rPr sz="4800" b="0" spc="-140" dirty="0">
                <a:solidFill>
                  <a:srgbClr val="66FF33"/>
                </a:solidFill>
              </a:rPr>
              <a:t>of</a:t>
            </a:r>
            <a:r>
              <a:rPr sz="4800" b="0" spc="-335" dirty="0">
                <a:solidFill>
                  <a:srgbClr val="66FF33"/>
                </a:solidFill>
              </a:rPr>
              <a:t> </a:t>
            </a:r>
            <a:r>
              <a:rPr sz="4800" b="0" spc="-105" dirty="0">
                <a:solidFill>
                  <a:srgbClr val="66FF33"/>
                </a:solidFill>
              </a:rPr>
              <a:t>thought</a:t>
            </a:r>
            <a:endParaRPr sz="4800" dirty="0"/>
          </a:p>
        </p:txBody>
      </p:sp>
      <p:sp>
        <p:nvSpPr>
          <p:cNvPr id="12" name="object 12"/>
          <p:cNvSpPr/>
          <p:nvPr/>
        </p:nvSpPr>
        <p:spPr>
          <a:xfrm>
            <a:off x="3776130" y="182042"/>
            <a:ext cx="2709329" cy="2239429"/>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973513" y="381001"/>
            <a:ext cx="2117725" cy="1646237"/>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161871" y="182042"/>
            <a:ext cx="2506129" cy="2239429"/>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8361362" y="381001"/>
            <a:ext cx="2049462" cy="1646237"/>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1553633" y="182042"/>
            <a:ext cx="2548470" cy="223942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752600" y="381001"/>
            <a:ext cx="1955800" cy="1646237"/>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6159500" y="182042"/>
            <a:ext cx="2332570" cy="2239429"/>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6356350" y="381001"/>
            <a:ext cx="1739900" cy="1646237"/>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1524000" y="4876801"/>
            <a:ext cx="9144000" cy="1876425"/>
          </a:xfrm>
          <a:prstGeom prst="rect">
            <a:avLst/>
          </a:prstGeom>
          <a:blipFill>
            <a:blip r:embed="rId1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1281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30376" y="1006539"/>
            <a:ext cx="4460875" cy="368691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82575" y="1178293"/>
            <a:ext cx="4130875" cy="231326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05400" y="2768600"/>
            <a:ext cx="1532470" cy="28575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11814" y="2875687"/>
            <a:ext cx="1321117" cy="264488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313401" y="3076536"/>
            <a:ext cx="1110931" cy="200418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524001" y="5676901"/>
            <a:ext cx="9143999" cy="29763"/>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524000" y="5706663"/>
            <a:ext cx="9144000" cy="1151890"/>
          </a:xfrm>
          <a:custGeom>
            <a:avLst/>
            <a:gdLst/>
            <a:ahLst/>
            <a:cxnLst/>
            <a:rect l="l" t="t" r="r" b="b"/>
            <a:pathLst>
              <a:path w="9144000" h="1151890">
                <a:moveTo>
                  <a:pt x="0" y="0"/>
                </a:moveTo>
                <a:lnTo>
                  <a:pt x="9144000" y="0"/>
                </a:lnTo>
                <a:lnTo>
                  <a:pt x="9144000" y="1151336"/>
                </a:lnTo>
                <a:lnTo>
                  <a:pt x="0" y="1151336"/>
                </a:lnTo>
                <a:lnTo>
                  <a:pt x="0" y="0"/>
                </a:lnTo>
                <a:close/>
              </a:path>
            </a:pathLst>
          </a:custGeom>
          <a:solidFill>
            <a:srgbClr val="011532"/>
          </a:solidFill>
        </p:spPr>
        <p:txBody>
          <a:bodyPr wrap="square" lIns="0" tIns="0" rIns="0" bIns="0" rtlCol="0"/>
          <a:lstStyle/>
          <a:p>
            <a:endParaRPr/>
          </a:p>
        </p:txBody>
      </p:sp>
      <p:sp>
        <p:nvSpPr>
          <p:cNvPr id="11" name="object 11"/>
          <p:cNvSpPr/>
          <p:nvPr/>
        </p:nvSpPr>
        <p:spPr>
          <a:xfrm>
            <a:off x="1524000" y="5706663"/>
            <a:ext cx="9144000" cy="1151890"/>
          </a:xfrm>
          <a:custGeom>
            <a:avLst/>
            <a:gdLst/>
            <a:ahLst/>
            <a:cxnLst/>
            <a:rect l="l" t="t" r="r" b="b"/>
            <a:pathLst>
              <a:path w="9144000" h="1151890">
                <a:moveTo>
                  <a:pt x="0" y="0"/>
                </a:moveTo>
                <a:lnTo>
                  <a:pt x="9144005" y="0"/>
                </a:lnTo>
                <a:lnTo>
                  <a:pt x="9144005" y="1151340"/>
                </a:lnTo>
                <a:lnTo>
                  <a:pt x="0" y="1151340"/>
                </a:lnTo>
                <a:lnTo>
                  <a:pt x="0" y="0"/>
                </a:lnTo>
                <a:close/>
              </a:path>
            </a:pathLst>
          </a:custGeom>
          <a:ln w="9525">
            <a:solidFill>
              <a:srgbClr val="4A7EBB"/>
            </a:solidFill>
          </a:ln>
        </p:spPr>
        <p:txBody>
          <a:bodyPr wrap="square" lIns="0" tIns="0" rIns="0" bIns="0" rtlCol="0"/>
          <a:lstStyle/>
          <a:p>
            <a:endParaRPr/>
          </a:p>
        </p:txBody>
      </p:sp>
      <p:sp>
        <p:nvSpPr>
          <p:cNvPr id="12" name="object 12"/>
          <p:cNvSpPr/>
          <p:nvPr/>
        </p:nvSpPr>
        <p:spPr>
          <a:xfrm>
            <a:off x="1524001" y="5716580"/>
            <a:ext cx="4013085" cy="1141217"/>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479657" y="5714537"/>
            <a:ext cx="4156011" cy="109689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9356281" y="5717245"/>
            <a:ext cx="1274749" cy="8229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9423260" y="6559843"/>
            <a:ext cx="900474" cy="196446"/>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1557648" y="5252125"/>
            <a:ext cx="2219960" cy="299720"/>
          </a:xfrm>
          <a:prstGeom prst="rect">
            <a:avLst/>
          </a:prstGeom>
        </p:spPr>
        <p:txBody>
          <a:bodyPr vert="horz" wrap="square" lIns="0" tIns="12700" rIns="0" bIns="0" rtlCol="0">
            <a:spAutoFit/>
          </a:bodyPr>
          <a:lstStyle/>
          <a:p>
            <a:pPr marL="12700">
              <a:spcBef>
                <a:spcPts val="100"/>
              </a:spcBef>
            </a:pPr>
            <a:r>
              <a:rPr b="1" u="sng" spc="-114" dirty="0">
                <a:solidFill>
                  <a:srgbClr val="1F497D"/>
                </a:solidFill>
                <a:uFill>
                  <a:solidFill>
                    <a:srgbClr val="1F497D"/>
                  </a:solidFill>
                </a:uFill>
                <a:latin typeface="Trebuchet MS"/>
                <a:cs typeface="Trebuchet MS"/>
                <a:hlinkClick r:id="rId13"/>
              </a:rPr>
              <a:t>www.braininitative.org</a:t>
            </a:r>
            <a:endParaRPr dirty="0">
              <a:latin typeface="Trebuchet MS"/>
              <a:cs typeface="Trebuchet MS"/>
            </a:endParaRPr>
          </a:p>
        </p:txBody>
      </p:sp>
      <p:sp>
        <p:nvSpPr>
          <p:cNvPr id="17" name="object 17"/>
          <p:cNvSpPr txBox="1">
            <a:spLocks noGrp="1"/>
          </p:cNvSpPr>
          <p:nvPr>
            <p:ph type="title"/>
          </p:nvPr>
        </p:nvSpPr>
        <p:spPr>
          <a:xfrm>
            <a:off x="3497186" y="0"/>
            <a:ext cx="7138670" cy="513080"/>
          </a:xfrm>
          <a:prstGeom prst="rect">
            <a:avLst/>
          </a:prstGeom>
        </p:spPr>
        <p:txBody>
          <a:bodyPr vert="horz" wrap="square" lIns="0" tIns="12700" rIns="0" bIns="0" rtlCol="0" anchor="ctr">
            <a:spAutoFit/>
          </a:bodyPr>
          <a:lstStyle/>
          <a:p>
            <a:pPr marL="12700">
              <a:lnSpc>
                <a:spcPct val="100000"/>
              </a:lnSpc>
              <a:spcBef>
                <a:spcPts val="100"/>
              </a:spcBef>
            </a:pPr>
            <a:r>
              <a:rPr sz="3200" spc="-170" dirty="0"/>
              <a:t>Advancing </a:t>
            </a:r>
            <a:r>
              <a:rPr sz="3200" spc="-210" dirty="0"/>
              <a:t>Research </a:t>
            </a:r>
            <a:r>
              <a:rPr sz="3200" spc="-170" dirty="0"/>
              <a:t>through</a:t>
            </a:r>
            <a:r>
              <a:rPr sz="3200" spc="-375" dirty="0"/>
              <a:t> </a:t>
            </a:r>
            <a:r>
              <a:rPr sz="3200" spc="-190" dirty="0"/>
              <a:t>Partnerships:</a:t>
            </a:r>
            <a:endParaRPr sz="3200"/>
          </a:p>
        </p:txBody>
      </p:sp>
      <p:sp>
        <p:nvSpPr>
          <p:cNvPr id="18" name="object 18"/>
          <p:cNvSpPr txBox="1"/>
          <p:nvPr/>
        </p:nvSpPr>
        <p:spPr>
          <a:xfrm>
            <a:off x="6418477" y="883724"/>
            <a:ext cx="5635595" cy="3769750"/>
          </a:xfrm>
          <a:prstGeom prst="rect">
            <a:avLst/>
          </a:prstGeom>
        </p:spPr>
        <p:txBody>
          <a:bodyPr vert="horz" wrap="square" lIns="0" tIns="12700" rIns="0" bIns="0" rtlCol="0">
            <a:spAutoFit/>
          </a:bodyPr>
          <a:lstStyle/>
          <a:p>
            <a:pPr marL="12700">
              <a:spcBef>
                <a:spcPts val="100"/>
              </a:spcBef>
            </a:pPr>
            <a:r>
              <a:rPr sz="3200" b="1" i="1" spc="-75" dirty="0">
                <a:latin typeface="Trebuchet MS"/>
                <a:cs typeface="Trebuchet MS"/>
              </a:rPr>
              <a:t>BRAIN </a:t>
            </a:r>
            <a:r>
              <a:rPr sz="3200" b="1" i="1" spc="-220" dirty="0">
                <a:latin typeface="Trebuchet MS"/>
                <a:cs typeface="Trebuchet MS"/>
              </a:rPr>
              <a:t>Initiative</a:t>
            </a:r>
            <a:r>
              <a:rPr sz="3200" b="1" i="1" spc="-465" dirty="0">
                <a:latin typeface="Trebuchet MS"/>
                <a:cs typeface="Trebuchet MS"/>
              </a:rPr>
              <a:t> </a:t>
            </a:r>
            <a:r>
              <a:rPr sz="3200" b="1" i="1" spc="-200" dirty="0">
                <a:latin typeface="Trebuchet MS"/>
                <a:cs typeface="Trebuchet MS"/>
              </a:rPr>
              <a:t>Alliance</a:t>
            </a:r>
            <a:endParaRPr sz="3200" dirty="0">
              <a:latin typeface="Trebuchet MS"/>
              <a:cs typeface="Trebuchet MS"/>
            </a:endParaRPr>
          </a:p>
          <a:p>
            <a:pPr marL="448309" marR="229870">
              <a:lnSpc>
                <a:spcPct val="89900"/>
              </a:lnSpc>
              <a:spcBef>
                <a:spcPts val="2845"/>
              </a:spcBef>
            </a:pPr>
            <a:r>
              <a:rPr sz="2400" b="1" spc="-45" dirty="0">
                <a:latin typeface="Trebuchet MS"/>
                <a:cs typeface="Trebuchet MS"/>
              </a:rPr>
              <a:t>Mission </a:t>
            </a:r>
            <a:r>
              <a:rPr sz="2400" b="1" spc="-220" dirty="0">
                <a:latin typeface="Trebuchet MS"/>
                <a:cs typeface="Trebuchet MS"/>
              </a:rPr>
              <a:t>: </a:t>
            </a:r>
            <a:r>
              <a:rPr sz="2400" i="1" spc="-240" dirty="0">
                <a:latin typeface="Trebuchet MS"/>
                <a:cs typeface="Trebuchet MS"/>
              </a:rPr>
              <a:t>To </a:t>
            </a:r>
            <a:r>
              <a:rPr sz="2400" i="1" spc="-120" dirty="0">
                <a:latin typeface="Trebuchet MS"/>
                <a:cs typeface="Trebuchet MS"/>
              </a:rPr>
              <a:t>coordinate </a:t>
            </a:r>
            <a:r>
              <a:rPr sz="2400" i="1" spc="-70" dirty="0">
                <a:latin typeface="Trebuchet MS"/>
                <a:cs typeface="Trebuchet MS"/>
              </a:rPr>
              <a:t>and  </a:t>
            </a:r>
            <a:r>
              <a:rPr sz="2400" i="1" spc="-165" dirty="0">
                <a:latin typeface="Trebuchet MS"/>
                <a:cs typeface="Trebuchet MS"/>
              </a:rPr>
              <a:t>facilitate </a:t>
            </a:r>
            <a:r>
              <a:rPr sz="2400" i="1" spc="-105" dirty="0">
                <a:latin typeface="Trebuchet MS"/>
                <a:cs typeface="Trebuchet MS"/>
              </a:rPr>
              <a:t>communications  </a:t>
            </a:r>
            <a:r>
              <a:rPr sz="2400" i="1" spc="-140" dirty="0">
                <a:latin typeface="Trebuchet MS"/>
                <a:cs typeface="Trebuchet MS"/>
              </a:rPr>
              <a:t>from </a:t>
            </a:r>
            <a:r>
              <a:rPr sz="2400" i="1" spc="-150" dirty="0">
                <a:latin typeface="Trebuchet MS"/>
                <a:cs typeface="Trebuchet MS"/>
              </a:rPr>
              <a:t>its </a:t>
            </a:r>
            <a:r>
              <a:rPr sz="2400" i="1" spc="-114" dirty="0">
                <a:latin typeface="Trebuchet MS"/>
                <a:cs typeface="Trebuchet MS"/>
              </a:rPr>
              <a:t>members </a:t>
            </a:r>
            <a:r>
              <a:rPr sz="2400" i="1" spc="-150" dirty="0">
                <a:latin typeface="Trebuchet MS"/>
                <a:cs typeface="Trebuchet MS"/>
              </a:rPr>
              <a:t>related</a:t>
            </a:r>
            <a:r>
              <a:rPr sz="2400" i="1" spc="-390" dirty="0">
                <a:latin typeface="Trebuchet MS"/>
                <a:cs typeface="Trebuchet MS"/>
              </a:rPr>
              <a:t> </a:t>
            </a:r>
            <a:r>
              <a:rPr sz="2400" i="1" spc="-150" dirty="0">
                <a:latin typeface="Trebuchet MS"/>
                <a:cs typeface="Trebuchet MS"/>
              </a:rPr>
              <a:t>to  </a:t>
            </a:r>
            <a:r>
              <a:rPr sz="2400" i="1" spc="-155" dirty="0">
                <a:latin typeface="Trebuchet MS"/>
                <a:cs typeface="Trebuchet MS"/>
              </a:rPr>
              <a:t>the </a:t>
            </a:r>
            <a:r>
              <a:rPr sz="2400" i="1" spc="-60" dirty="0">
                <a:latin typeface="Trebuchet MS"/>
                <a:cs typeface="Trebuchet MS"/>
              </a:rPr>
              <a:t>BRAIN</a:t>
            </a:r>
            <a:r>
              <a:rPr sz="2400" i="1" spc="-225" dirty="0">
                <a:latin typeface="Trebuchet MS"/>
                <a:cs typeface="Trebuchet MS"/>
              </a:rPr>
              <a:t> </a:t>
            </a:r>
            <a:r>
              <a:rPr sz="2400" i="1" spc="-140" dirty="0">
                <a:latin typeface="Trebuchet MS"/>
                <a:cs typeface="Trebuchet MS"/>
              </a:rPr>
              <a:t>Initiative</a:t>
            </a:r>
            <a:endParaRPr sz="2400" dirty="0">
              <a:latin typeface="Trebuchet MS"/>
              <a:cs typeface="Trebuchet MS"/>
            </a:endParaRPr>
          </a:p>
          <a:p>
            <a:pPr>
              <a:spcBef>
                <a:spcPts val="5"/>
              </a:spcBef>
            </a:pPr>
            <a:endParaRPr sz="2500" dirty="0">
              <a:latin typeface="Times New Roman"/>
              <a:cs typeface="Times New Roman"/>
            </a:endParaRPr>
          </a:p>
          <a:p>
            <a:pPr marL="448309" marR="168275">
              <a:lnSpc>
                <a:spcPct val="90100"/>
              </a:lnSpc>
            </a:pPr>
            <a:r>
              <a:rPr sz="2200" spc="-90" dirty="0">
                <a:latin typeface="Trebuchet MS"/>
                <a:cs typeface="Trebuchet MS"/>
              </a:rPr>
              <a:t>Website </a:t>
            </a:r>
            <a:r>
              <a:rPr sz="2200" spc="-85" dirty="0">
                <a:latin typeface="Trebuchet MS"/>
                <a:cs typeface="Trebuchet MS"/>
              </a:rPr>
              <a:t>provides </a:t>
            </a:r>
            <a:r>
              <a:rPr sz="2200" spc="-110" dirty="0">
                <a:latin typeface="Trebuchet MS"/>
                <a:cs typeface="Trebuchet MS"/>
              </a:rPr>
              <a:t>platform </a:t>
            </a:r>
            <a:r>
              <a:rPr sz="2200" spc="-100" dirty="0">
                <a:latin typeface="Trebuchet MS"/>
                <a:cs typeface="Trebuchet MS"/>
              </a:rPr>
              <a:t>for  </a:t>
            </a:r>
            <a:r>
              <a:rPr sz="2200" spc="-85" dirty="0">
                <a:latin typeface="Trebuchet MS"/>
                <a:cs typeface="Trebuchet MS"/>
              </a:rPr>
              <a:t>funding </a:t>
            </a:r>
            <a:r>
              <a:rPr sz="2200" spc="-95" dirty="0">
                <a:latin typeface="Trebuchet MS"/>
                <a:cs typeface="Trebuchet MS"/>
              </a:rPr>
              <a:t>opportunities, </a:t>
            </a:r>
            <a:r>
              <a:rPr sz="2200" spc="-110" dirty="0">
                <a:latin typeface="Trebuchet MS"/>
                <a:cs typeface="Trebuchet MS"/>
              </a:rPr>
              <a:t>news,  </a:t>
            </a:r>
            <a:r>
              <a:rPr sz="2200" spc="-114" dirty="0">
                <a:latin typeface="Trebuchet MS"/>
                <a:cs typeface="Trebuchet MS"/>
              </a:rPr>
              <a:t>achievements, </a:t>
            </a:r>
            <a:r>
              <a:rPr sz="2200" spc="-105" dirty="0">
                <a:latin typeface="Trebuchet MS"/>
                <a:cs typeface="Trebuchet MS"/>
              </a:rPr>
              <a:t>resources, </a:t>
            </a:r>
            <a:r>
              <a:rPr sz="2200" spc="-80" dirty="0">
                <a:latin typeface="Trebuchet MS"/>
                <a:cs typeface="Trebuchet MS"/>
              </a:rPr>
              <a:t>and  more </a:t>
            </a:r>
            <a:r>
              <a:rPr sz="2200" spc="-105" dirty="0">
                <a:latin typeface="Trebuchet MS"/>
                <a:cs typeface="Trebuchet MS"/>
              </a:rPr>
              <a:t>gathered </a:t>
            </a:r>
            <a:r>
              <a:rPr sz="2200" spc="-95" dirty="0">
                <a:latin typeface="Trebuchet MS"/>
                <a:cs typeface="Trebuchet MS"/>
              </a:rPr>
              <a:t>from </a:t>
            </a:r>
            <a:r>
              <a:rPr sz="2200" spc="-80" dirty="0">
                <a:latin typeface="Trebuchet MS"/>
                <a:cs typeface="Trebuchet MS"/>
              </a:rPr>
              <a:t>across</a:t>
            </a:r>
            <a:r>
              <a:rPr sz="2200" spc="-434" dirty="0">
                <a:latin typeface="Trebuchet MS"/>
                <a:cs typeface="Trebuchet MS"/>
              </a:rPr>
              <a:t> </a:t>
            </a:r>
            <a:r>
              <a:rPr sz="2200" spc="-105" dirty="0">
                <a:latin typeface="Trebuchet MS"/>
                <a:cs typeface="Trebuchet MS"/>
              </a:rPr>
              <a:t>the  </a:t>
            </a:r>
            <a:r>
              <a:rPr sz="2200" spc="-125" dirty="0">
                <a:latin typeface="Trebuchet MS"/>
                <a:cs typeface="Trebuchet MS"/>
              </a:rPr>
              <a:t>federal </a:t>
            </a:r>
            <a:r>
              <a:rPr sz="2200" spc="-80" dirty="0">
                <a:latin typeface="Trebuchet MS"/>
                <a:cs typeface="Trebuchet MS"/>
              </a:rPr>
              <a:t>and </a:t>
            </a:r>
            <a:r>
              <a:rPr sz="2200" spc="-110" dirty="0">
                <a:latin typeface="Trebuchet MS"/>
                <a:cs typeface="Trebuchet MS"/>
              </a:rPr>
              <a:t>non-federal  participants </a:t>
            </a:r>
            <a:r>
              <a:rPr sz="2200" spc="-85" dirty="0">
                <a:latin typeface="Trebuchet MS"/>
                <a:cs typeface="Trebuchet MS"/>
              </a:rPr>
              <a:t>of </a:t>
            </a:r>
            <a:r>
              <a:rPr sz="2200" spc="-100" dirty="0">
                <a:latin typeface="Trebuchet MS"/>
                <a:cs typeface="Trebuchet MS"/>
              </a:rPr>
              <a:t>the </a:t>
            </a:r>
            <a:r>
              <a:rPr sz="2200" spc="-45" dirty="0">
                <a:latin typeface="Trebuchet MS"/>
                <a:cs typeface="Trebuchet MS"/>
              </a:rPr>
              <a:t>BRAIN  </a:t>
            </a:r>
            <a:r>
              <a:rPr sz="2200" spc="-114" dirty="0">
                <a:latin typeface="Trebuchet MS"/>
                <a:cs typeface="Trebuchet MS"/>
              </a:rPr>
              <a:t>Initiative</a:t>
            </a:r>
            <a:endParaRPr sz="2200" dirty="0">
              <a:latin typeface="Trebuchet MS"/>
              <a:cs typeface="Trebuchet MS"/>
            </a:endParaRPr>
          </a:p>
        </p:txBody>
      </p:sp>
    </p:spTree>
    <p:extLst>
      <p:ext uri="{BB962C8B-B14F-4D97-AF65-F5344CB8AC3E}">
        <p14:creationId xmlns:p14="http://schemas.microsoft.com/office/powerpoint/2010/main" val="37509139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0" y="6126166"/>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62416" y="252704"/>
            <a:ext cx="6242050" cy="543560"/>
          </a:xfrm>
          <a:prstGeom prst="rect">
            <a:avLst/>
          </a:prstGeom>
        </p:spPr>
        <p:txBody>
          <a:bodyPr vert="horz" wrap="square" lIns="0" tIns="12700" rIns="0" bIns="0" rtlCol="0" anchor="ctr">
            <a:spAutoFit/>
          </a:bodyPr>
          <a:lstStyle/>
          <a:p>
            <a:pPr marL="12700">
              <a:lnSpc>
                <a:spcPct val="100000"/>
              </a:lnSpc>
              <a:spcBef>
                <a:spcPts val="100"/>
              </a:spcBef>
            </a:pPr>
            <a:r>
              <a:rPr sz="3400" spc="-204" dirty="0"/>
              <a:t>Recruiting </a:t>
            </a:r>
            <a:r>
              <a:rPr sz="3400" spc="-160" dirty="0"/>
              <a:t>Outstanding</a:t>
            </a:r>
            <a:r>
              <a:rPr sz="3400" spc="-335" dirty="0"/>
              <a:t> </a:t>
            </a:r>
            <a:r>
              <a:rPr sz="3400" spc="-215" dirty="0"/>
              <a:t>Workforce:</a:t>
            </a:r>
            <a:endParaRPr sz="3400" dirty="0"/>
          </a:p>
        </p:txBody>
      </p:sp>
      <p:sp>
        <p:nvSpPr>
          <p:cNvPr id="5" name="object 5"/>
          <p:cNvSpPr txBox="1"/>
          <p:nvPr/>
        </p:nvSpPr>
        <p:spPr>
          <a:xfrm>
            <a:off x="5790691" y="287998"/>
            <a:ext cx="4815840" cy="543560"/>
          </a:xfrm>
          <a:prstGeom prst="rect">
            <a:avLst/>
          </a:prstGeom>
        </p:spPr>
        <p:txBody>
          <a:bodyPr vert="horz" wrap="square" lIns="0" tIns="12700" rIns="0" bIns="0" rtlCol="0">
            <a:spAutoFit/>
          </a:bodyPr>
          <a:lstStyle/>
          <a:p>
            <a:pPr marL="12700">
              <a:spcBef>
                <a:spcPts val="100"/>
              </a:spcBef>
            </a:pPr>
            <a:r>
              <a:rPr sz="3400" b="1" i="1" spc="-150" dirty="0">
                <a:latin typeface="Trebuchet MS"/>
                <a:cs typeface="Trebuchet MS"/>
              </a:rPr>
              <a:t>Engaging </a:t>
            </a:r>
            <a:r>
              <a:rPr sz="3400" b="1" i="1" spc="-105" dirty="0">
                <a:latin typeface="Trebuchet MS"/>
                <a:cs typeface="Trebuchet MS"/>
              </a:rPr>
              <a:t>Many</a:t>
            </a:r>
            <a:r>
              <a:rPr sz="3400" b="1" i="1" spc="-409" dirty="0">
                <a:latin typeface="Trebuchet MS"/>
                <a:cs typeface="Trebuchet MS"/>
              </a:rPr>
              <a:t> </a:t>
            </a:r>
            <a:r>
              <a:rPr sz="3400" b="1" i="1" spc="-220" dirty="0">
                <a:latin typeface="Trebuchet MS"/>
                <a:cs typeface="Trebuchet MS"/>
              </a:rPr>
              <a:t>Disciplines</a:t>
            </a:r>
            <a:endParaRPr sz="3400" dirty="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4207630162"/>
              </p:ext>
            </p:extLst>
          </p:nvPr>
        </p:nvGraphicFramePr>
        <p:xfrm>
          <a:off x="1225123" y="1015579"/>
          <a:ext cx="9381408" cy="4891272"/>
        </p:xfrm>
        <a:graphic>
          <a:graphicData uri="http://schemas.openxmlformats.org/drawingml/2006/table">
            <a:tbl>
              <a:tblPr firstRow="1" bandRow="1">
                <a:tableStyleId>{2D5ABB26-0587-4C30-8999-92F81FD0307C}</a:tableStyleId>
              </a:tblPr>
              <a:tblGrid>
                <a:gridCol w="6845642">
                  <a:extLst>
                    <a:ext uri="{9D8B030D-6E8A-4147-A177-3AD203B41FA5}">
                      <a16:colId xmlns:a16="http://schemas.microsoft.com/office/drawing/2014/main" val="20000"/>
                    </a:ext>
                  </a:extLst>
                </a:gridCol>
                <a:gridCol w="1445741">
                  <a:extLst>
                    <a:ext uri="{9D8B030D-6E8A-4147-A177-3AD203B41FA5}">
                      <a16:colId xmlns:a16="http://schemas.microsoft.com/office/drawing/2014/main" val="20001"/>
                    </a:ext>
                  </a:extLst>
                </a:gridCol>
                <a:gridCol w="1090025">
                  <a:extLst>
                    <a:ext uri="{9D8B030D-6E8A-4147-A177-3AD203B41FA5}">
                      <a16:colId xmlns:a16="http://schemas.microsoft.com/office/drawing/2014/main" val="20002"/>
                    </a:ext>
                  </a:extLst>
                </a:gridCol>
              </a:tblGrid>
              <a:tr h="502152">
                <a:tc>
                  <a:txBody>
                    <a:bodyPr/>
                    <a:lstStyle/>
                    <a:p>
                      <a:pPr marL="15240">
                        <a:lnSpc>
                          <a:spcPts val="2775"/>
                        </a:lnSpc>
                      </a:pPr>
                      <a:r>
                        <a:rPr sz="2000" b="1" spc="-130" dirty="0">
                          <a:solidFill>
                            <a:srgbClr val="FFFFFF"/>
                          </a:solidFill>
                          <a:latin typeface="游ゴシック" panose="020B0400000000000000" pitchFamily="50" charset="-128"/>
                          <a:ea typeface="游ゴシック" panose="020B0400000000000000" pitchFamily="50" charset="-128"/>
                          <a:cs typeface="Trebuchet MS"/>
                        </a:rPr>
                        <a:t>Department</a:t>
                      </a:r>
                      <a:r>
                        <a:rPr sz="2000" b="1" spc="-185" dirty="0">
                          <a:solidFill>
                            <a:srgbClr val="FFFFFF"/>
                          </a:solidFill>
                          <a:latin typeface="游ゴシック" panose="020B0400000000000000" pitchFamily="50" charset="-128"/>
                          <a:ea typeface="游ゴシック" panose="020B0400000000000000" pitchFamily="50" charset="-128"/>
                          <a:cs typeface="Trebuchet MS"/>
                        </a:rPr>
                        <a:t> </a:t>
                      </a:r>
                      <a:r>
                        <a:rPr sz="2000" b="1" spc="-140" dirty="0">
                          <a:solidFill>
                            <a:srgbClr val="FFFFFF"/>
                          </a:solidFill>
                          <a:latin typeface="游ゴシック" panose="020B0400000000000000" pitchFamily="50" charset="-128"/>
                          <a:ea typeface="游ゴシック" panose="020B0400000000000000" pitchFamily="50" charset="-128"/>
                          <a:cs typeface="Trebuchet MS"/>
                        </a:rPr>
                        <a:t>Category</a:t>
                      </a:r>
                      <a:r>
                        <a:rPr lang="en-US" sz="2000" b="1" spc="-140" dirty="0">
                          <a:solidFill>
                            <a:srgbClr val="FFFFFF"/>
                          </a:solidFill>
                          <a:latin typeface="游ゴシック" panose="020B0400000000000000" pitchFamily="50" charset="-128"/>
                          <a:ea typeface="游ゴシック" panose="020B0400000000000000" pitchFamily="50" charset="-128"/>
                          <a:cs typeface="Trebuchet MS"/>
                        </a:rPr>
                        <a:t> </a:t>
                      </a:r>
                      <a:r>
                        <a:rPr sz="2000" b="1" spc="-140" dirty="0">
                          <a:solidFill>
                            <a:srgbClr val="FFFFFF"/>
                          </a:solidFill>
                          <a:latin typeface="游ゴシック" panose="020B0400000000000000" pitchFamily="50" charset="-128"/>
                          <a:ea typeface="游ゴシック" panose="020B0400000000000000" pitchFamily="50" charset="-128"/>
                          <a:cs typeface="Trebuchet MS"/>
                        </a:rPr>
                        <a:t>(for </a:t>
                      </a:r>
                      <a:r>
                        <a:rPr sz="2000" b="1" spc="-145" dirty="0">
                          <a:solidFill>
                            <a:srgbClr val="FFFFFF"/>
                          </a:solidFill>
                          <a:latin typeface="游ゴシック" panose="020B0400000000000000" pitchFamily="50" charset="-128"/>
                          <a:ea typeface="游ゴシック" panose="020B0400000000000000" pitchFamily="50" charset="-128"/>
                          <a:cs typeface="Trebuchet MS"/>
                        </a:rPr>
                        <a:t>Contact </a:t>
                      </a:r>
                      <a:r>
                        <a:rPr sz="2000" b="1" spc="-110" dirty="0">
                          <a:solidFill>
                            <a:srgbClr val="FFFFFF"/>
                          </a:solidFill>
                          <a:latin typeface="游ゴシック" panose="020B0400000000000000" pitchFamily="50" charset="-128"/>
                          <a:ea typeface="游ゴシック" panose="020B0400000000000000" pitchFamily="50" charset="-128"/>
                          <a:cs typeface="Trebuchet MS"/>
                        </a:rPr>
                        <a:t>and </a:t>
                      </a:r>
                      <a:r>
                        <a:rPr sz="2000" b="1" spc="-40" dirty="0">
                          <a:solidFill>
                            <a:srgbClr val="FFFFFF"/>
                          </a:solidFill>
                          <a:latin typeface="游ゴシック" panose="020B0400000000000000" pitchFamily="50" charset="-128"/>
                          <a:ea typeface="游ゴシック" panose="020B0400000000000000" pitchFamily="50" charset="-128"/>
                          <a:cs typeface="Trebuchet MS"/>
                        </a:rPr>
                        <a:t>Multi</a:t>
                      </a:r>
                      <a:r>
                        <a:rPr sz="2000" b="1" spc="-370" dirty="0">
                          <a:solidFill>
                            <a:srgbClr val="FFFFFF"/>
                          </a:solidFill>
                          <a:latin typeface="游ゴシック" panose="020B0400000000000000" pitchFamily="50" charset="-128"/>
                          <a:ea typeface="游ゴシック" panose="020B0400000000000000" pitchFamily="50" charset="-128"/>
                          <a:cs typeface="Trebuchet MS"/>
                        </a:rPr>
                        <a:t> </a:t>
                      </a:r>
                      <a:r>
                        <a:rPr sz="2000" b="1" spc="-95" dirty="0">
                          <a:solidFill>
                            <a:srgbClr val="FFFFFF"/>
                          </a:solidFill>
                          <a:latin typeface="游ゴシック" panose="020B0400000000000000" pitchFamily="50" charset="-128"/>
                          <a:ea typeface="游ゴシック" panose="020B0400000000000000" pitchFamily="50" charset="-128"/>
                          <a:cs typeface="Trebuchet MS"/>
                        </a:rPr>
                        <a:t>PIs)</a:t>
                      </a:r>
                      <a:endParaRPr sz="2000" dirty="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4604">
                        <a:lnSpc>
                          <a:spcPct val="100000"/>
                        </a:lnSpc>
                      </a:pPr>
                      <a:r>
                        <a:rPr sz="2000" b="1" spc="-229" dirty="0">
                          <a:solidFill>
                            <a:srgbClr val="FFFFFF"/>
                          </a:solidFill>
                          <a:latin typeface="游ゴシック" panose="020B0400000000000000" pitchFamily="50" charset="-128"/>
                          <a:ea typeface="游ゴシック" panose="020B0400000000000000" pitchFamily="50" charset="-128"/>
                          <a:cs typeface="Trebuchet MS"/>
                        </a:rPr>
                        <a:t>FY15</a:t>
                      </a:r>
                      <a:endParaRPr sz="2000" dirty="0">
                        <a:latin typeface="游ゴシック" panose="020B0400000000000000" pitchFamily="50" charset="-128"/>
                        <a:ea typeface="游ゴシック" panose="020B0400000000000000" pitchFamily="50" charset="-128"/>
                        <a:cs typeface="Trebuchet MS"/>
                      </a:endParaRPr>
                    </a:p>
                  </a:txBody>
                  <a:tcPr marL="0" marR="0" marT="254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4604">
                        <a:lnSpc>
                          <a:spcPct val="100000"/>
                        </a:lnSpc>
                      </a:pPr>
                      <a:r>
                        <a:rPr sz="2000" b="1" spc="-225" dirty="0">
                          <a:solidFill>
                            <a:srgbClr val="FFFFFF"/>
                          </a:solidFill>
                          <a:latin typeface="游ゴシック" panose="020B0400000000000000" pitchFamily="50" charset="-128"/>
                          <a:ea typeface="游ゴシック" panose="020B0400000000000000" pitchFamily="50" charset="-128"/>
                          <a:cs typeface="Trebuchet MS"/>
                        </a:rPr>
                        <a:t>~FY16</a:t>
                      </a:r>
                      <a:endParaRPr sz="2000" dirty="0">
                        <a:latin typeface="游ゴシック" panose="020B0400000000000000" pitchFamily="50" charset="-128"/>
                        <a:ea typeface="游ゴシック" panose="020B0400000000000000" pitchFamily="50" charset="-128"/>
                        <a:cs typeface="Trebuchet MS"/>
                      </a:endParaRPr>
                    </a:p>
                  </a:txBody>
                  <a:tcPr marL="0" marR="0" marT="254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marL="15240">
                        <a:lnSpc>
                          <a:spcPct val="100000"/>
                        </a:lnSpc>
                        <a:spcBef>
                          <a:spcPts val="620"/>
                        </a:spcBef>
                      </a:pPr>
                      <a:r>
                        <a:rPr sz="1600" spc="-75" dirty="0">
                          <a:latin typeface="游ゴシック" panose="020B0400000000000000" pitchFamily="50" charset="-128"/>
                          <a:ea typeface="游ゴシック" panose="020B0400000000000000" pitchFamily="50" charset="-128"/>
                          <a:cs typeface="Trebuchet MS"/>
                        </a:rPr>
                        <a:t>Biochemistry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12</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marL="15240">
                        <a:lnSpc>
                          <a:spcPct val="100000"/>
                        </a:lnSpc>
                        <a:spcBef>
                          <a:spcPts val="620"/>
                        </a:spcBef>
                      </a:pPr>
                      <a:r>
                        <a:rPr sz="1600" spc="-100" dirty="0">
                          <a:latin typeface="游ゴシック" panose="020B0400000000000000" pitchFamily="50" charset="-128"/>
                          <a:ea typeface="游ゴシック" panose="020B0400000000000000" pitchFamily="50" charset="-128"/>
                          <a:cs typeface="Trebuchet MS"/>
                        </a:rPr>
                        <a:t>Biology/cell</a:t>
                      </a:r>
                      <a:r>
                        <a:rPr sz="1600" spc="-125" dirty="0">
                          <a:latin typeface="游ゴシック" panose="020B0400000000000000" pitchFamily="50" charset="-128"/>
                          <a:ea typeface="游ゴシック" panose="020B0400000000000000" pitchFamily="50" charset="-128"/>
                          <a:cs typeface="Trebuchet MS"/>
                        </a:rPr>
                        <a:t> </a:t>
                      </a:r>
                      <a:r>
                        <a:rPr sz="1600" spc="-75" dirty="0">
                          <a:latin typeface="游ゴシック" panose="020B0400000000000000" pitchFamily="50" charset="-128"/>
                          <a:ea typeface="游ゴシック" panose="020B0400000000000000" pitchFamily="50" charset="-128"/>
                          <a:cs typeface="Trebuchet MS"/>
                        </a:rPr>
                        <a:t>biology/Microbiology/Pathology/Immunology</a:t>
                      </a:r>
                      <a:endParaRPr sz="1600" dirty="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43</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36</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marL="15240">
                        <a:lnSpc>
                          <a:spcPct val="100000"/>
                        </a:lnSpc>
                        <a:spcBef>
                          <a:spcPts val="620"/>
                        </a:spcBef>
                      </a:pPr>
                      <a:r>
                        <a:rPr sz="1600" spc="-80" dirty="0">
                          <a:latin typeface="游ゴシック" panose="020B0400000000000000" pitchFamily="50" charset="-128"/>
                          <a:ea typeface="游ゴシック" panose="020B0400000000000000" pitchFamily="50" charset="-128"/>
                          <a:cs typeface="Trebuchet MS"/>
                        </a:rPr>
                        <a:t>Chemistry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17</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marL="15240">
                        <a:lnSpc>
                          <a:spcPct val="100000"/>
                        </a:lnSpc>
                        <a:spcBef>
                          <a:spcPts val="620"/>
                        </a:spcBef>
                      </a:pPr>
                      <a:r>
                        <a:rPr sz="1600" spc="-85" dirty="0">
                          <a:latin typeface="游ゴシック" panose="020B0400000000000000" pitchFamily="50" charset="-128"/>
                          <a:ea typeface="游ゴシック" panose="020B0400000000000000" pitchFamily="50" charset="-128"/>
                          <a:cs typeface="Trebuchet MS"/>
                        </a:rPr>
                        <a:t>Genetics</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4</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marL="15240">
                        <a:lnSpc>
                          <a:spcPct val="100000"/>
                        </a:lnSpc>
                        <a:spcBef>
                          <a:spcPts val="620"/>
                        </a:spcBef>
                      </a:pPr>
                      <a:r>
                        <a:rPr sz="1600" spc="-95" dirty="0">
                          <a:latin typeface="游ゴシック" panose="020B0400000000000000" pitchFamily="50" charset="-128"/>
                          <a:ea typeface="游ゴシック" panose="020B0400000000000000" pitchFamily="50" charset="-128"/>
                          <a:cs typeface="Trebuchet MS"/>
                        </a:rPr>
                        <a:t>Biostatistics/math/computer</a:t>
                      </a:r>
                      <a:r>
                        <a:rPr sz="1600" spc="-140" dirty="0">
                          <a:latin typeface="游ゴシック" panose="020B0400000000000000" pitchFamily="50" charset="-128"/>
                          <a:ea typeface="游ゴシック" panose="020B0400000000000000" pitchFamily="50" charset="-128"/>
                          <a:cs typeface="Trebuchet MS"/>
                        </a:rPr>
                        <a:t> </a:t>
                      </a:r>
                      <a:r>
                        <a:rPr sz="1600" spc="-90" dirty="0">
                          <a:latin typeface="游ゴシック" panose="020B0400000000000000" pitchFamily="50" charset="-128"/>
                          <a:ea typeface="游ゴシック" panose="020B0400000000000000" pitchFamily="50" charset="-128"/>
                          <a:cs typeface="Trebuchet MS"/>
                        </a:rPr>
                        <a:t>science</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12</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33</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marL="15240">
                        <a:lnSpc>
                          <a:spcPct val="100000"/>
                        </a:lnSpc>
                        <a:spcBef>
                          <a:spcPts val="620"/>
                        </a:spcBef>
                      </a:pPr>
                      <a:r>
                        <a:rPr sz="1600" spc="-80" dirty="0">
                          <a:latin typeface="游ゴシック" panose="020B0400000000000000" pitchFamily="50" charset="-128"/>
                          <a:ea typeface="游ゴシック" panose="020B0400000000000000" pitchFamily="50" charset="-128"/>
                          <a:cs typeface="Trebuchet MS"/>
                        </a:rPr>
                        <a:t>Physics</a:t>
                      </a:r>
                      <a:endParaRPr sz="1600" dirty="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16</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marL="15240">
                        <a:lnSpc>
                          <a:spcPct val="100000"/>
                        </a:lnSpc>
                        <a:spcBef>
                          <a:spcPts val="620"/>
                        </a:spcBef>
                      </a:pPr>
                      <a:r>
                        <a:rPr sz="1600" spc="-70" dirty="0">
                          <a:latin typeface="游ゴシック" panose="020B0400000000000000" pitchFamily="50" charset="-128"/>
                          <a:ea typeface="游ゴシック" panose="020B0400000000000000" pitchFamily="50" charset="-128"/>
                          <a:cs typeface="Trebuchet MS"/>
                        </a:rPr>
                        <a:t>Engineering </a:t>
                      </a:r>
                      <a:r>
                        <a:rPr sz="1600" spc="-110" dirty="0">
                          <a:latin typeface="游ゴシック" panose="020B0400000000000000" pitchFamily="50" charset="-128"/>
                          <a:ea typeface="游ゴシック" panose="020B0400000000000000" pitchFamily="50" charset="-128"/>
                          <a:cs typeface="Trebuchet MS"/>
                        </a:rPr>
                        <a:t>(all</a:t>
                      </a:r>
                      <a:r>
                        <a:rPr sz="1600" spc="-200" dirty="0">
                          <a:latin typeface="游ゴシック" panose="020B0400000000000000" pitchFamily="50" charset="-128"/>
                          <a:ea typeface="游ゴシック" panose="020B0400000000000000" pitchFamily="50" charset="-128"/>
                          <a:cs typeface="Trebuchet MS"/>
                        </a:rPr>
                        <a:t> </a:t>
                      </a:r>
                      <a:r>
                        <a:rPr sz="1600" spc="-90" dirty="0">
                          <a:latin typeface="游ゴシック" panose="020B0400000000000000" pitchFamily="50" charset="-128"/>
                          <a:ea typeface="游ゴシック" panose="020B0400000000000000" pitchFamily="50" charset="-128"/>
                          <a:cs typeface="Trebuchet MS"/>
                        </a:rPr>
                        <a:t>categories)</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119</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7"/>
                  </a:ext>
                </a:extLst>
              </a:tr>
              <a:tr h="365760">
                <a:tc>
                  <a:txBody>
                    <a:bodyPr/>
                    <a:lstStyle/>
                    <a:p>
                      <a:pPr marL="15240">
                        <a:lnSpc>
                          <a:spcPct val="100000"/>
                        </a:lnSpc>
                        <a:spcBef>
                          <a:spcPts val="620"/>
                        </a:spcBef>
                      </a:pPr>
                      <a:r>
                        <a:rPr sz="1600" spc="-85" dirty="0">
                          <a:latin typeface="游ゴシック" panose="020B0400000000000000" pitchFamily="50" charset="-128"/>
                          <a:ea typeface="游ゴシック" panose="020B0400000000000000" pitchFamily="50" charset="-128"/>
                          <a:cs typeface="Trebuchet MS"/>
                        </a:rPr>
                        <a:t>Neuroscience/</a:t>
                      </a:r>
                      <a:r>
                        <a:rPr sz="1600" spc="-135" dirty="0">
                          <a:latin typeface="游ゴシック" panose="020B0400000000000000" pitchFamily="50" charset="-128"/>
                          <a:ea typeface="游ゴシック" panose="020B0400000000000000" pitchFamily="50" charset="-128"/>
                          <a:cs typeface="Trebuchet MS"/>
                        </a:rPr>
                        <a:t> </a:t>
                      </a:r>
                      <a:r>
                        <a:rPr sz="1600" spc="-60" dirty="0">
                          <a:latin typeface="游ゴシック" panose="020B0400000000000000" pitchFamily="50" charset="-128"/>
                          <a:ea typeface="游ゴシック" panose="020B0400000000000000" pitchFamily="50" charset="-128"/>
                          <a:cs typeface="Trebuchet MS"/>
                        </a:rPr>
                        <a:t>Neurology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146</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8"/>
                  </a:ext>
                </a:extLst>
              </a:tr>
              <a:tr h="365760">
                <a:tc>
                  <a:txBody>
                    <a:bodyPr/>
                    <a:lstStyle/>
                    <a:p>
                      <a:pPr marL="15240">
                        <a:lnSpc>
                          <a:spcPct val="100000"/>
                        </a:lnSpc>
                        <a:spcBef>
                          <a:spcPts val="620"/>
                        </a:spcBef>
                      </a:pPr>
                      <a:r>
                        <a:rPr sz="1600" spc="-60" dirty="0">
                          <a:latin typeface="游ゴシック" panose="020B0400000000000000" pitchFamily="50" charset="-128"/>
                          <a:ea typeface="游ゴシック" panose="020B0400000000000000" pitchFamily="50" charset="-128"/>
                          <a:cs typeface="Trebuchet MS"/>
                        </a:rPr>
                        <a:t>Neurosurgery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47</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marL="15240">
                        <a:lnSpc>
                          <a:spcPct val="100000"/>
                        </a:lnSpc>
                        <a:spcBef>
                          <a:spcPts val="620"/>
                        </a:spcBef>
                      </a:pPr>
                      <a:r>
                        <a:rPr sz="1600" spc="-90" dirty="0">
                          <a:latin typeface="游ゴシック" panose="020B0400000000000000" pitchFamily="50" charset="-128"/>
                          <a:ea typeface="游ゴシック" panose="020B0400000000000000" pitchFamily="50" charset="-128"/>
                          <a:cs typeface="Trebuchet MS"/>
                        </a:rPr>
                        <a:t>Psychiatry/Psychology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17</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69</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marL="15240">
                        <a:lnSpc>
                          <a:spcPct val="100000"/>
                        </a:lnSpc>
                        <a:spcBef>
                          <a:spcPts val="620"/>
                        </a:spcBef>
                      </a:pPr>
                      <a:r>
                        <a:rPr sz="1600" spc="-85" dirty="0">
                          <a:latin typeface="游ゴシック" panose="020B0400000000000000" pitchFamily="50" charset="-128"/>
                          <a:ea typeface="游ゴシック" panose="020B0400000000000000" pitchFamily="50" charset="-128"/>
                          <a:cs typeface="Trebuchet MS"/>
                        </a:rPr>
                        <a:t>Radiology/</a:t>
                      </a:r>
                      <a:r>
                        <a:rPr sz="1600" spc="-125" dirty="0">
                          <a:latin typeface="游ゴシック" panose="020B0400000000000000" pitchFamily="50" charset="-128"/>
                          <a:ea typeface="游ゴシック" panose="020B0400000000000000" pitchFamily="50" charset="-128"/>
                          <a:cs typeface="Trebuchet MS"/>
                        </a:rPr>
                        <a:t> </a:t>
                      </a:r>
                      <a:r>
                        <a:rPr sz="1600" spc="-80" dirty="0">
                          <a:latin typeface="游ゴシック" panose="020B0400000000000000" pitchFamily="50" charset="-128"/>
                          <a:ea typeface="游ゴシック" panose="020B0400000000000000" pitchFamily="50" charset="-128"/>
                          <a:cs typeface="Trebuchet MS"/>
                        </a:rPr>
                        <a:t>Radiation-Diagnostic</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61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11"/>
                  </a:ext>
                </a:extLst>
              </a:tr>
              <a:tr h="365760">
                <a:tc>
                  <a:txBody>
                    <a:bodyPr/>
                    <a:lstStyle/>
                    <a:p>
                      <a:pPr marL="15240">
                        <a:lnSpc>
                          <a:spcPct val="100000"/>
                        </a:lnSpc>
                        <a:spcBef>
                          <a:spcPts val="620"/>
                        </a:spcBef>
                      </a:pPr>
                      <a:r>
                        <a:rPr sz="1600" spc="-80" dirty="0">
                          <a:latin typeface="游ゴシック" panose="020B0400000000000000" pitchFamily="50" charset="-128"/>
                          <a:ea typeface="游ゴシック" panose="020B0400000000000000" pitchFamily="50" charset="-128"/>
                          <a:cs typeface="Trebuchet MS"/>
                        </a:rPr>
                        <a:t>Bioimaging/</a:t>
                      </a:r>
                      <a:r>
                        <a:rPr sz="1600" spc="-135" dirty="0">
                          <a:latin typeface="游ゴシック" panose="020B0400000000000000" pitchFamily="50" charset="-128"/>
                          <a:ea typeface="游ゴシック" panose="020B0400000000000000" pitchFamily="50" charset="-128"/>
                          <a:cs typeface="Trebuchet MS"/>
                        </a:rPr>
                        <a:t> </a:t>
                      </a:r>
                      <a:r>
                        <a:rPr sz="1600" spc="-65" dirty="0">
                          <a:latin typeface="游ゴシック" panose="020B0400000000000000" pitchFamily="50" charset="-128"/>
                          <a:ea typeface="游ゴシック" panose="020B0400000000000000" pitchFamily="50" charset="-128"/>
                          <a:cs typeface="Trebuchet MS"/>
                        </a:rPr>
                        <a:t>Imaging</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15</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8</a:t>
                      </a: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264735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9303126" y="613255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43958" y="2713353"/>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5" name="object 5"/>
          <p:cNvSpPr/>
          <p:nvPr/>
        </p:nvSpPr>
        <p:spPr>
          <a:xfrm>
            <a:off x="1543958" y="2298513"/>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6" name="object 6"/>
          <p:cNvSpPr/>
          <p:nvPr/>
        </p:nvSpPr>
        <p:spPr>
          <a:xfrm>
            <a:off x="1543958" y="1887912"/>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7" name="object 7"/>
          <p:cNvSpPr/>
          <p:nvPr/>
        </p:nvSpPr>
        <p:spPr>
          <a:xfrm>
            <a:off x="1543958" y="1474622"/>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8" name="object 8"/>
          <p:cNvSpPr/>
          <p:nvPr/>
        </p:nvSpPr>
        <p:spPr>
          <a:xfrm>
            <a:off x="1543958" y="3125101"/>
            <a:ext cx="4527550" cy="0"/>
          </a:xfrm>
          <a:custGeom>
            <a:avLst/>
            <a:gdLst/>
            <a:ahLst/>
            <a:cxnLst/>
            <a:rect l="l" t="t" r="r" b="b"/>
            <a:pathLst>
              <a:path w="4527550">
                <a:moveTo>
                  <a:pt x="0" y="0"/>
                </a:moveTo>
                <a:lnTo>
                  <a:pt x="4527322" y="1"/>
                </a:lnTo>
              </a:path>
            </a:pathLst>
          </a:custGeom>
          <a:ln w="9525">
            <a:solidFill>
              <a:srgbClr val="D9D9D9"/>
            </a:solidFill>
          </a:ln>
        </p:spPr>
        <p:txBody>
          <a:bodyPr wrap="square" lIns="0" tIns="0" rIns="0" bIns="0" rtlCol="0"/>
          <a:lstStyle/>
          <a:p>
            <a:endParaRPr/>
          </a:p>
        </p:txBody>
      </p:sp>
      <p:sp>
        <p:nvSpPr>
          <p:cNvPr id="9" name="object 9"/>
          <p:cNvSpPr/>
          <p:nvPr/>
        </p:nvSpPr>
        <p:spPr>
          <a:xfrm>
            <a:off x="2109875" y="2397988"/>
            <a:ext cx="3395979" cy="726440"/>
          </a:xfrm>
          <a:custGeom>
            <a:avLst/>
            <a:gdLst/>
            <a:ahLst/>
            <a:cxnLst/>
            <a:rect l="l" t="t" r="r" b="b"/>
            <a:pathLst>
              <a:path w="3395979" h="726439">
                <a:moveTo>
                  <a:pt x="0" y="0"/>
                </a:moveTo>
                <a:lnTo>
                  <a:pt x="1130840" y="247638"/>
                </a:lnTo>
                <a:lnTo>
                  <a:pt x="2265281" y="535482"/>
                </a:lnTo>
                <a:lnTo>
                  <a:pt x="3395491" y="725898"/>
                </a:lnTo>
              </a:path>
            </a:pathLst>
          </a:custGeom>
          <a:ln w="76200">
            <a:solidFill>
              <a:srgbClr val="4F81BD"/>
            </a:solidFill>
          </a:ln>
        </p:spPr>
        <p:txBody>
          <a:bodyPr wrap="square" lIns="0" tIns="0" rIns="0" bIns="0" rtlCol="0"/>
          <a:lstStyle/>
          <a:p>
            <a:endParaRPr/>
          </a:p>
        </p:txBody>
      </p:sp>
      <p:sp>
        <p:nvSpPr>
          <p:cNvPr id="10" name="object 10"/>
          <p:cNvSpPr/>
          <p:nvPr/>
        </p:nvSpPr>
        <p:spPr>
          <a:xfrm>
            <a:off x="2109875" y="2309191"/>
            <a:ext cx="3395979" cy="744855"/>
          </a:xfrm>
          <a:custGeom>
            <a:avLst/>
            <a:gdLst/>
            <a:ahLst/>
            <a:cxnLst/>
            <a:rect l="l" t="t" r="r" b="b"/>
            <a:pathLst>
              <a:path w="3395979" h="744855">
                <a:moveTo>
                  <a:pt x="0" y="0"/>
                </a:moveTo>
                <a:lnTo>
                  <a:pt x="1130840" y="298337"/>
                </a:lnTo>
                <a:lnTo>
                  <a:pt x="2265281" y="539618"/>
                </a:lnTo>
                <a:lnTo>
                  <a:pt x="3395491" y="744773"/>
                </a:lnTo>
              </a:path>
            </a:pathLst>
          </a:custGeom>
          <a:ln w="76200">
            <a:solidFill>
              <a:srgbClr val="C0504D"/>
            </a:solidFill>
          </a:ln>
        </p:spPr>
        <p:txBody>
          <a:bodyPr wrap="square" lIns="0" tIns="0" rIns="0" bIns="0" rtlCol="0"/>
          <a:lstStyle/>
          <a:p>
            <a:endParaRPr/>
          </a:p>
        </p:txBody>
      </p:sp>
      <p:sp>
        <p:nvSpPr>
          <p:cNvPr id="11" name="object 11"/>
          <p:cNvSpPr/>
          <p:nvPr/>
        </p:nvSpPr>
        <p:spPr>
          <a:xfrm>
            <a:off x="2109875" y="1936203"/>
            <a:ext cx="3395979" cy="388620"/>
          </a:xfrm>
          <a:custGeom>
            <a:avLst/>
            <a:gdLst/>
            <a:ahLst/>
            <a:cxnLst/>
            <a:rect l="l" t="t" r="r" b="b"/>
            <a:pathLst>
              <a:path w="3395979" h="388619">
                <a:moveTo>
                  <a:pt x="0" y="0"/>
                </a:moveTo>
                <a:lnTo>
                  <a:pt x="1130840" y="239560"/>
                </a:lnTo>
                <a:lnTo>
                  <a:pt x="2265281" y="345385"/>
                </a:lnTo>
                <a:lnTo>
                  <a:pt x="3395491" y="388298"/>
                </a:lnTo>
              </a:path>
            </a:pathLst>
          </a:custGeom>
          <a:ln w="76200">
            <a:solidFill>
              <a:srgbClr val="00B050"/>
            </a:solidFill>
          </a:ln>
        </p:spPr>
        <p:txBody>
          <a:bodyPr wrap="square" lIns="0" tIns="0" rIns="0" bIns="0" rtlCol="0"/>
          <a:lstStyle/>
          <a:p>
            <a:endParaRPr/>
          </a:p>
        </p:txBody>
      </p:sp>
      <p:sp>
        <p:nvSpPr>
          <p:cNvPr id="12" name="object 12"/>
          <p:cNvSpPr/>
          <p:nvPr/>
        </p:nvSpPr>
        <p:spPr>
          <a:xfrm>
            <a:off x="2109875" y="1518932"/>
            <a:ext cx="3395979" cy="269240"/>
          </a:xfrm>
          <a:custGeom>
            <a:avLst/>
            <a:gdLst/>
            <a:ahLst/>
            <a:cxnLst/>
            <a:rect l="l" t="t" r="r" b="b"/>
            <a:pathLst>
              <a:path w="3395979" h="269239">
                <a:moveTo>
                  <a:pt x="0" y="0"/>
                </a:moveTo>
                <a:lnTo>
                  <a:pt x="1130840" y="93837"/>
                </a:lnTo>
                <a:lnTo>
                  <a:pt x="2265281" y="241992"/>
                </a:lnTo>
                <a:lnTo>
                  <a:pt x="3395491" y="268977"/>
                </a:lnTo>
              </a:path>
            </a:pathLst>
          </a:custGeom>
          <a:ln w="76200">
            <a:solidFill>
              <a:srgbClr val="D2771C"/>
            </a:solidFill>
          </a:ln>
        </p:spPr>
        <p:txBody>
          <a:bodyPr wrap="square" lIns="0" tIns="0" rIns="0" bIns="0" rtlCol="0"/>
          <a:lstStyle/>
          <a:p>
            <a:endParaRPr/>
          </a:p>
        </p:txBody>
      </p:sp>
      <p:sp>
        <p:nvSpPr>
          <p:cNvPr id="13" name="object 13"/>
          <p:cNvSpPr txBox="1"/>
          <p:nvPr/>
        </p:nvSpPr>
        <p:spPr>
          <a:xfrm>
            <a:off x="1146599" y="2995434"/>
            <a:ext cx="245745" cy="228268"/>
          </a:xfrm>
          <a:prstGeom prst="rect">
            <a:avLst/>
          </a:prstGeom>
        </p:spPr>
        <p:txBody>
          <a:bodyPr vert="horz" wrap="square" lIns="0" tIns="12700" rIns="0" bIns="0" rtlCol="0">
            <a:spAutoFit/>
          </a:bodyPr>
          <a:lstStyle/>
          <a:p>
            <a:pPr marL="12700">
              <a:spcBef>
                <a:spcPts val="100"/>
              </a:spcBef>
            </a:pPr>
            <a:r>
              <a:rPr sz="1400" b="1" spc="-30" dirty="0">
                <a:solidFill>
                  <a:srgbClr val="595959"/>
                </a:solidFill>
                <a:latin typeface="Trebuchet MS"/>
                <a:cs typeface="Trebuchet MS"/>
              </a:rPr>
              <a:t>0%</a:t>
            </a:r>
            <a:endParaRPr sz="1400">
              <a:latin typeface="Trebuchet MS"/>
              <a:cs typeface="Trebuchet MS"/>
            </a:endParaRPr>
          </a:p>
        </p:txBody>
      </p:sp>
      <p:sp>
        <p:nvSpPr>
          <p:cNvPr id="14" name="object 14"/>
          <p:cNvSpPr txBox="1"/>
          <p:nvPr/>
        </p:nvSpPr>
        <p:spPr>
          <a:xfrm>
            <a:off x="1056491" y="2582824"/>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10%</a:t>
            </a:r>
            <a:endParaRPr sz="1400">
              <a:latin typeface="Trebuchet MS"/>
              <a:cs typeface="Trebuchet MS"/>
            </a:endParaRPr>
          </a:p>
        </p:txBody>
      </p:sp>
      <p:sp>
        <p:nvSpPr>
          <p:cNvPr id="15" name="object 15"/>
          <p:cNvSpPr txBox="1"/>
          <p:nvPr/>
        </p:nvSpPr>
        <p:spPr>
          <a:xfrm>
            <a:off x="1056491" y="2170201"/>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20%</a:t>
            </a:r>
            <a:endParaRPr sz="1400">
              <a:latin typeface="Trebuchet MS"/>
              <a:cs typeface="Trebuchet MS"/>
            </a:endParaRPr>
          </a:p>
        </p:txBody>
      </p:sp>
      <p:sp>
        <p:nvSpPr>
          <p:cNvPr id="16" name="object 16"/>
          <p:cNvSpPr txBox="1"/>
          <p:nvPr/>
        </p:nvSpPr>
        <p:spPr>
          <a:xfrm>
            <a:off x="1056491" y="1757578"/>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30%</a:t>
            </a:r>
            <a:endParaRPr sz="1400">
              <a:latin typeface="Trebuchet MS"/>
              <a:cs typeface="Trebuchet MS"/>
            </a:endParaRPr>
          </a:p>
        </p:txBody>
      </p:sp>
      <p:sp>
        <p:nvSpPr>
          <p:cNvPr id="17" name="object 17"/>
          <p:cNvSpPr txBox="1"/>
          <p:nvPr/>
        </p:nvSpPr>
        <p:spPr>
          <a:xfrm>
            <a:off x="1056491" y="1344968"/>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40%</a:t>
            </a:r>
            <a:endParaRPr sz="1400">
              <a:latin typeface="Trebuchet MS"/>
              <a:cs typeface="Trebuchet MS"/>
            </a:endParaRPr>
          </a:p>
        </p:txBody>
      </p:sp>
      <p:sp>
        <p:nvSpPr>
          <p:cNvPr id="18" name="object 18"/>
          <p:cNvSpPr txBox="1"/>
          <p:nvPr/>
        </p:nvSpPr>
        <p:spPr>
          <a:xfrm>
            <a:off x="1811487" y="3180716"/>
            <a:ext cx="59690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Applications</a:t>
            </a:r>
            <a:endParaRPr sz="900">
              <a:latin typeface="Trebuchet MS"/>
              <a:cs typeface="Trebuchet MS"/>
            </a:endParaRPr>
          </a:p>
        </p:txBody>
      </p:sp>
      <p:sp>
        <p:nvSpPr>
          <p:cNvPr id="19" name="object 19"/>
          <p:cNvSpPr txBox="1"/>
          <p:nvPr/>
        </p:nvSpPr>
        <p:spPr>
          <a:xfrm>
            <a:off x="3070039" y="3180716"/>
            <a:ext cx="343535"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Scored</a:t>
            </a:r>
            <a:endParaRPr sz="900">
              <a:latin typeface="Trebuchet MS"/>
              <a:cs typeface="Trebuchet MS"/>
            </a:endParaRPr>
          </a:p>
        </p:txBody>
      </p:sp>
      <p:sp>
        <p:nvSpPr>
          <p:cNvPr id="20" name="object 20"/>
          <p:cNvSpPr txBox="1"/>
          <p:nvPr/>
        </p:nvSpPr>
        <p:spPr>
          <a:xfrm>
            <a:off x="5282899" y="3180716"/>
            <a:ext cx="445134" cy="151323"/>
          </a:xfrm>
          <a:prstGeom prst="rect">
            <a:avLst/>
          </a:prstGeom>
        </p:spPr>
        <p:txBody>
          <a:bodyPr vert="horz" wrap="square" lIns="0" tIns="12700" rIns="0" bIns="0" rtlCol="0">
            <a:spAutoFit/>
          </a:bodyPr>
          <a:lstStyle/>
          <a:p>
            <a:pPr marL="12700">
              <a:spcBef>
                <a:spcPts val="100"/>
              </a:spcBef>
            </a:pPr>
            <a:r>
              <a:rPr sz="900" spc="-15" dirty="0">
                <a:solidFill>
                  <a:srgbClr val="595959"/>
                </a:solidFill>
                <a:latin typeface="Trebuchet MS"/>
                <a:cs typeface="Trebuchet MS"/>
              </a:rPr>
              <a:t>A</a:t>
            </a:r>
            <a:r>
              <a:rPr sz="900" spc="-35" dirty="0">
                <a:solidFill>
                  <a:srgbClr val="595959"/>
                </a:solidFill>
                <a:latin typeface="Trebuchet MS"/>
                <a:cs typeface="Trebuchet MS"/>
              </a:rPr>
              <a:t>wa</a:t>
            </a:r>
            <a:r>
              <a:rPr sz="900" spc="-40" dirty="0">
                <a:solidFill>
                  <a:srgbClr val="595959"/>
                </a:solidFill>
                <a:latin typeface="Trebuchet MS"/>
                <a:cs typeface="Trebuchet MS"/>
              </a:rPr>
              <a:t>r</a:t>
            </a:r>
            <a:r>
              <a:rPr sz="900" spc="-30" dirty="0">
                <a:solidFill>
                  <a:srgbClr val="595959"/>
                </a:solidFill>
                <a:latin typeface="Trebuchet MS"/>
                <a:cs typeface="Trebuchet MS"/>
              </a:rPr>
              <a:t>d</a:t>
            </a:r>
            <a:r>
              <a:rPr sz="900" spc="-45" dirty="0">
                <a:solidFill>
                  <a:srgbClr val="595959"/>
                </a:solidFill>
                <a:latin typeface="Trebuchet MS"/>
                <a:cs typeface="Trebuchet MS"/>
              </a:rPr>
              <a:t>e</a:t>
            </a:r>
            <a:r>
              <a:rPr sz="900" spc="-30" dirty="0">
                <a:solidFill>
                  <a:srgbClr val="595959"/>
                </a:solidFill>
                <a:latin typeface="Trebuchet MS"/>
                <a:cs typeface="Trebuchet MS"/>
              </a:rPr>
              <a:t>d</a:t>
            </a:r>
            <a:endParaRPr sz="900">
              <a:latin typeface="Trebuchet MS"/>
              <a:cs typeface="Trebuchet MS"/>
            </a:endParaRPr>
          </a:p>
        </p:txBody>
      </p:sp>
      <p:sp>
        <p:nvSpPr>
          <p:cNvPr id="21" name="object 21"/>
          <p:cNvSpPr txBox="1"/>
          <p:nvPr/>
        </p:nvSpPr>
        <p:spPr>
          <a:xfrm>
            <a:off x="1585354" y="1014374"/>
            <a:ext cx="4046220" cy="269240"/>
          </a:xfrm>
          <a:prstGeom prst="rect">
            <a:avLst/>
          </a:prstGeom>
        </p:spPr>
        <p:txBody>
          <a:bodyPr vert="horz" wrap="square" lIns="0" tIns="12700" rIns="0" bIns="0" rtlCol="0">
            <a:spAutoFit/>
          </a:bodyPr>
          <a:lstStyle/>
          <a:p>
            <a:pPr marL="12700">
              <a:spcBef>
                <a:spcPts val="100"/>
              </a:spcBef>
            </a:pPr>
            <a:r>
              <a:rPr sz="1600" spc="-45" dirty="0">
                <a:solidFill>
                  <a:srgbClr val="595959"/>
                </a:solidFill>
                <a:latin typeface="Trebuchet MS"/>
                <a:cs typeface="Trebuchet MS"/>
              </a:rPr>
              <a:t>New </a:t>
            </a:r>
            <a:r>
              <a:rPr sz="1600" spc="-75" dirty="0">
                <a:solidFill>
                  <a:srgbClr val="595959"/>
                </a:solidFill>
                <a:latin typeface="Trebuchet MS"/>
                <a:cs typeface="Trebuchet MS"/>
              </a:rPr>
              <a:t>Investigator </a:t>
            </a:r>
            <a:r>
              <a:rPr sz="1600" spc="-85" dirty="0">
                <a:solidFill>
                  <a:srgbClr val="595959"/>
                </a:solidFill>
                <a:latin typeface="Trebuchet MS"/>
                <a:cs typeface="Trebuchet MS"/>
              </a:rPr>
              <a:t>(NI): Eligible Contact</a:t>
            </a:r>
            <a:r>
              <a:rPr sz="1600" spc="-310" dirty="0">
                <a:solidFill>
                  <a:srgbClr val="595959"/>
                </a:solidFill>
                <a:latin typeface="Trebuchet MS"/>
                <a:cs typeface="Trebuchet MS"/>
              </a:rPr>
              <a:t> </a:t>
            </a:r>
            <a:r>
              <a:rPr sz="1600" spc="-75" dirty="0">
                <a:solidFill>
                  <a:srgbClr val="595959"/>
                </a:solidFill>
                <a:latin typeface="Trebuchet MS"/>
                <a:cs typeface="Trebuchet MS"/>
              </a:rPr>
              <a:t>Applicants</a:t>
            </a:r>
            <a:endParaRPr sz="1600">
              <a:latin typeface="Trebuchet MS"/>
              <a:cs typeface="Trebuchet MS"/>
            </a:endParaRPr>
          </a:p>
        </p:txBody>
      </p:sp>
      <p:sp>
        <p:nvSpPr>
          <p:cNvPr id="22" name="object 22"/>
          <p:cNvSpPr/>
          <p:nvPr/>
        </p:nvSpPr>
        <p:spPr>
          <a:xfrm>
            <a:off x="2268414" y="3545928"/>
            <a:ext cx="243840" cy="0"/>
          </a:xfrm>
          <a:custGeom>
            <a:avLst/>
            <a:gdLst/>
            <a:ahLst/>
            <a:cxnLst/>
            <a:rect l="l" t="t" r="r" b="b"/>
            <a:pathLst>
              <a:path w="243840">
                <a:moveTo>
                  <a:pt x="0" y="0"/>
                </a:moveTo>
                <a:lnTo>
                  <a:pt x="243840" y="1"/>
                </a:lnTo>
              </a:path>
            </a:pathLst>
          </a:custGeom>
          <a:ln w="44450">
            <a:solidFill>
              <a:srgbClr val="4F81BD"/>
            </a:solidFill>
          </a:ln>
        </p:spPr>
        <p:txBody>
          <a:bodyPr wrap="square" lIns="0" tIns="0" rIns="0" bIns="0" rtlCol="0"/>
          <a:lstStyle/>
          <a:p>
            <a:endParaRPr/>
          </a:p>
        </p:txBody>
      </p:sp>
      <p:sp>
        <p:nvSpPr>
          <p:cNvPr id="23" name="object 23"/>
          <p:cNvSpPr txBox="1"/>
          <p:nvPr/>
        </p:nvSpPr>
        <p:spPr>
          <a:xfrm>
            <a:off x="2523684" y="3459227"/>
            <a:ext cx="60452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FY14-16</a:t>
            </a:r>
            <a:r>
              <a:rPr sz="900" spc="-120" dirty="0">
                <a:solidFill>
                  <a:srgbClr val="595959"/>
                </a:solidFill>
                <a:latin typeface="Trebuchet MS"/>
                <a:cs typeface="Trebuchet MS"/>
              </a:rPr>
              <a:t> </a:t>
            </a:r>
            <a:r>
              <a:rPr sz="900" spc="-30" dirty="0">
                <a:solidFill>
                  <a:srgbClr val="595959"/>
                </a:solidFill>
                <a:latin typeface="Trebuchet MS"/>
                <a:cs typeface="Trebuchet MS"/>
              </a:rPr>
              <a:t>R01</a:t>
            </a:r>
            <a:endParaRPr sz="900">
              <a:latin typeface="Trebuchet MS"/>
              <a:cs typeface="Trebuchet MS"/>
            </a:endParaRPr>
          </a:p>
        </p:txBody>
      </p:sp>
      <p:sp>
        <p:nvSpPr>
          <p:cNvPr id="24" name="object 24"/>
          <p:cNvSpPr/>
          <p:nvPr/>
        </p:nvSpPr>
        <p:spPr>
          <a:xfrm>
            <a:off x="3250556" y="3545928"/>
            <a:ext cx="243840" cy="0"/>
          </a:xfrm>
          <a:custGeom>
            <a:avLst/>
            <a:gdLst/>
            <a:ahLst/>
            <a:cxnLst/>
            <a:rect l="l" t="t" r="r" b="b"/>
            <a:pathLst>
              <a:path w="243839">
                <a:moveTo>
                  <a:pt x="0" y="0"/>
                </a:moveTo>
                <a:lnTo>
                  <a:pt x="243840" y="1"/>
                </a:lnTo>
              </a:path>
            </a:pathLst>
          </a:custGeom>
          <a:ln w="44450">
            <a:solidFill>
              <a:srgbClr val="C0504D"/>
            </a:solidFill>
          </a:ln>
        </p:spPr>
        <p:txBody>
          <a:bodyPr wrap="square" lIns="0" tIns="0" rIns="0" bIns="0" rtlCol="0"/>
          <a:lstStyle/>
          <a:p>
            <a:endParaRPr/>
          </a:p>
        </p:txBody>
      </p:sp>
      <p:sp>
        <p:nvSpPr>
          <p:cNvPr id="25" name="object 25"/>
          <p:cNvSpPr txBox="1"/>
          <p:nvPr/>
        </p:nvSpPr>
        <p:spPr>
          <a:xfrm>
            <a:off x="3505826" y="3459227"/>
            <a:ext cx="249554" cy="151323"/>
          </a:xfrm>
          <a:prstGeom prst="rect">
            <a:avLst/>
          </a:prstGeom>
        </p:spPr>
        <p:txBody>
          <a:bodyPr vert="horz" wrap="square" lIns="0" tIns="12700" rIns="0" bIns="0" rtlCol="0">
            <a:spAutoFit/>
          </a:bodyPr>
          <a:lstStyle/>
          <a:p>
            <a:pPr marL="12700">
              <a:spcBef>
                <a:spcPts val="100"/>
              </a:spcBef>
            </a:pPr>
            <a:r>
              <a:rPr sz="900" spc="-55" dirty="0">
                <a:solidFill>
                  <a:srgbClr val="595959"/>
                </a:solidFill>
                <a:latin typeface="Trebuchet MS"/>
                <a:cs typeface="Trebuchet MS"/>
              </a:rPr>
              <a:t>FY1</a:t>
            </a:r>
            <a:r>
              <a:rPr sz="900" spc="-20" dirty="0">
                <a:solidFill>
                  <a:srgbClr val="595959"/>
                </a:solidFill>
                <a:latin typeface="Trebuchet MS"/>
                <a:cs typeface="Trebuchet MS"/>
              </a:rPr>
              <a:t>4</a:t>
            </a:r>
            <a:endParaRPr sz="900">
              <a:latin typeface="Trebuchet MS"/>
              <a:cs typeface="Trebuchet MS"/>
            </a:endParaRPr>
          </a:p>
        </p:txBody>
      </p:sp>
      <p:sp>
        <p:nvSpPr>
          <p:cNvPr id="26" name="object 26"/>
          <p:cNvSpPr/>
          <p:nvPr/>
        </p:nvSpPr>
        <p:spPr>
          <a:xfrm>
            <a:off x="3878165" y="3545928"/>
            <a:ext cx="243840" cy="0"/>
          </a:xfrm>
          <a:custGeom>
            <a:avLst/>
            <a:gdLst/>
            <a:ahLst/>
            <a:cxnLst/>
            <a:rect l="l" t="t" r="r" b="b"/>
            <a:pathLst>
              <a:path w="243839">
                <a:moveTo>
                  <a:pt x="0" y="0"/>
                </a:moveTo>
                <a:lnTo>
                  <a:pt x="243840" y="1"/>
                </a:lnTo>
              </a:path>
            </a:pathLst>
          </a:custGeom>
          <a:ln w="44450">
            <a:solidFill>
              <a:srgbClr val="00B050"/>
            </a:solidFill>
          </a:ln>
        </p:spPr>
        <p:txBody>
          <a:bodyPr wrap="square" lIns="0" tIns="0" rIns="0" bIns="0" rtlCol="0"/>
          <a:lstStyle/>
          <a:p>
            <a:endParaRPr/>
          </a:p>
        </p:txBody>
      </p:sp>
      <p:sp>
        <p:nvSpPr>
          <p:cNvPr id="27" name="object 27"/>
          <p:cNvSpPr/>
          <p:nvPr/>
        </p:nvSpPr>
        <p:spPr>
          <a:xfrm>
            <a:off x="4505786" y="3545928"/>
            <a:ext cx="243840" cy="0"/>
          </a:xfrm>
          <a:custGeom>
            <a:avLst/>
            <a:gdLst/>
            <a:ahLst/>
            <a:cxnLst/>
            <a:rect l="l" t="t" r="r" b="b"/>
            <a:pathLst>
              <a:path w="243839">
                <a:moveTo>
                  <a:pt x="0" y="0"/>
                </a:moveTo>
                <a:lnTo>
                  <a:pt x="243840" y="1"/>
                </a:lnTo>
              </a:path>
            </a:pathLst>
          </a:custGeom>
          <a:ln w="44450">
            <a:solidFill>
              <a:srgbClr val="D2771C"/>
            </a:solidFill>
          </a:ln>
        </p:spPr>
        <p:txBody>
          <a:bodyPr wrap="square" lIns="0" tIns="0" rIns="0" bIns="0" rtlCol="0"/>
          <a:lstStyle/>
          <a:p>
            <a:endParaRPr/>
          </a:p>
        </p:txBody>
      </p:sp>
      <p:sp>
        <p:nvSpPr>
          <p:cNvPr id="28" name="object 28"/>
          <p:cNvSpPr txBox="1"/>
          <p:nvPr/>
        </p:nvSpPr>
        <p:spPr>
          <a:xfrm>
            <a:off x="3869504" y="3180716"/>
            <a:ext cx="1141095" cy="441325"/>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 </a:t>
            </a:r>
            <a:r>
              <a:rPr sz="900" spc="-45" dirty="0">
                <a:solidFill>
                  <a:srgbClr val="595959"/>
                </a:solidFill>
                <a:latin typeface="Trebuchet MS"/>
                <a:cs typeface="Trebuchet MS"/>
              </a:rPr>
              <a:t>Better </a:t>
            </a:r>
            <a:r>
              <a:rPr sz="900" spc="-35" dirty="0">
                <a:solidFill>
                  <a:srgbClr val="595959"/>
                </a:solidFill>
                <a:latin typeface="Trebuchet MS"/>
                <a:cs typeface="Trebuchet MS"/>
              </a:rPr>
              <a:t>than</a:t>
            </a:r>
            <a:r>
              <a:rPr sz="900" spc="-185" dirty="0">
                <a:solidFill>
                  <a:srgbClr val="595959"/>
                </a:solidFill>
                <a:latin typeface="Trebuchet MS"/>
                <a:cs typeface="Trebuchet MS"/>
              </a:rPr>
              <a:t> </a:t>
            </a:r>
            <a:r>
              <a:rPr sz="900" spc="-20" dirty="0">
                <a:solidFill>
                  <a:srgbClr val="595959"/>
                </a:solidFill>
                <a:latin typeface="Trebuchet MS"/>
                <a:cs typeface="Trebuchet MS"/>
              </a:rPr>
              <a:t>40</a:t>
            </a:r>
            <a:endParaRPr sz="900">
              <a:latin typeface="Trebuchet MS"/>
              <a:cs typeface="Trebuchet MS"/>
            </a:endParaRPr>
          </a:p>
          <a:p>
            <a:pPr>
              <a:spcBef>
                <a:spcPts val="20"/>
              </a:spcBef>
            </a:pPr>
            <a:endParaRPr sz="950">
              <a:latin typeface="Times New Roman"/>
              <a:cs typeface="Times New Roman"/>
            </a:endParaRPr>
          </a:p>
          <a:p>
            <a:pPr marL="276225">
              <a:tabLst>
                <a:tab pos="903605" algn="l"/>
              </a:tabLst>
            </a:pPr>
            <a:r>
              <a:rPr sz="900" spc="-50" dirty="0">
                <a:solidFill>
                  <a:srgbClr val="595959"/>
                </a:solidFill>
                <a:latin typeface="Trebuchet MS"/>
                <a:cs typeface="Trebuchet MS"/>
              </a:rPr>
              <a:t>FY15	FY16</a:t>
            </a:r>
            <a:endParaRPr sz="900">
              <a:latin typeface="Trebuchet MS"/>
              <a:cs typeface="Trebuchet MS"/>
            </a:endParaRPr>
          </a:p>
        </p:txBody>
      </p:sp>
      <p:sp>
        <p:nvSpPr>
          <p:cNvPr id="29" name="object 29"/>
          <p:cNvSpPr txBox="1">
            <a:spLocks noGrp="1"/>
          </p:cNvSpPr>
          <p:nvPr>
            <p:ph type="title"/>
          </p:nvPr>
        </p:nvSpPr>
        <p:spPr>
          <a:xfrm>
            <a:off x="224869" y="161292"/>
            <a:ext cx="6240780" cy="543560"/>
          </a:xfrm>
          <a:prstGeom prst="rect">
            <a:avLst/>
          </a:prstGeom>
        </p:spPr>
        <p:txBody>
          <a:bodyPr vert="horz" wrap="square" lIns="0" tIns="12700" rIns="0" bIns="0" rtlCol="0" anchor="ctr">
            <a:spAutoFit/>
          </a:bodyPr>
          <a:lstStyle/>
          <a:p>
            <a:pPr marL="12700">
              <a:lnSpc>
                <a:spcPct val="100000"/>
              </a:lnSpc>
              <a:spcBef>
                <a:spcPts val="100"/>
              </a:spcBef>
            </a:pPr>
            <a:r>
              <a:rPr sz="3400" spc="-204" dirty="0"/>
              <a:t>Recruiting </a:t>
            </a:r>
            <a:r>
              <a:rPr sz="3400" spc="-160" dirty="0"/>
              <a:t>Outstanding</a:t>
            </a:r>
            <a:r>
              <a:rPr sz="3400" spc="-340" dirty="0"/>
              <a:t> </a:t>
            </a:r>
            <a:r>
              <a:rPr sz="3400" spc="-215" dirty="0"/>
              <a:t>Workforce:</a:t>
            </a:r>
            <a:endParaRPr sz="3400" dirty="0"/>
          </a:p>
        </p:txBody>
      </p:sp>
      <p:sp>
        <p:nvSpPr>
          <p:cNvPr id="30" name="object 30"/>
          <p:cNvSpPr txBox="1"/>
          <p:nvPr/>
        </p:nvSpPr>
        <p:spPr>
          <a:xfrm>
            <a:off x="5675795" y="193696"/>
            <a:ext cx="5454650" cy="543560"/>
          </a:xfrm>
          <a:prstGeom prst="rect">
            <a:avLst/>
          </a:prstGeom>
        </p:spPr>
        <p:txBody>
          <a:bodyPr vert="horz" wrap="square" lIns="0" tIns="12700" rIns="0" bIns="0" rtlCol="0">
            <a:spAutoFit/>
          </a:bodyPr>
          <a:lstStyle/>
          <a:p>
            <a:pPr marL="12700">
              <a:spcBef>
                <a:spcPts val="100"/>
              </a:spcBef>
            </a:pPr>
            <a:r>
              <a:rPr sz="3400" b="1" i="1" spc="-220" dirty="0">
                <a:latin typeface="Trebuchet MS"/>
                <a:cs typeface="Trebuchet MS"/>
              </a:rPr>
              <a:t>New, </a:t>
            </a:r>
            <a:r>
              <a:rPr sz="3400" b="1" i="1" spc="-310" dirty="0">
                <a:latin typeface="Trebuchet MS"/>
                <a:cs typeface="Trebuchet MS"/>
              </a:rPr>
              <a:t>Early </a:t>
            </a:r>
            <a:r>
              <a:rPr sz="3400" b="1" i="1" spc="-185" dirty="0">
                <a:latin typeface="Trebuchet MS"/>
                <a:cs typeface="Trebuchet MS"/>
              </a:rPr>
              <a:t>Stage</a:t>
            </a:r>
            <a:r>
              <a:rPr sz="3400" b="1" i="1" spc="-315" dirty="0">
                <a:latin typeface="Trebuchet MS"/>
                <a:cs typeface="Trebuchet MS"/>
              </a:rPr>
              <a:t> </a:t>
            </a:r>
            <a:r>
              <a:rPr sz="3400" b="1" i="1" spc="-220" dirty="0">
                <a:latin typeface="Trebuchet MS"/>
                <a:cs typeface="Trebuchet MS"/>
              </a:rPr>
              <a:t>Investigators</a:t>
            </a:r>
            <a:endParaRPr sz="3400" dirty="0">
              <a:latin typeface="Trebuchet MS"/>
              <a:cs typeface="Trebuchet MS"/>
            </a:endParaRPr>
          </a:p>
        </p:txBody>
      </p:sp>
      <p:sp>
        <p:nvSpPr>
          <p:cNvPr id="31" name="object 31"/>
          <p:cNvSpPr/>
          <p:nvPr/>
        </p:nvSpPr>
        <p:spPr>
          <a:xfrm>
            <a:off x="1543959" y="5744180"/>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2" name="object 32"/>
          <p:cNvSpPr/>
          <p:nvPr/>
        </p:nvSpPr>
        <p:spPr>
          <a:xfrm>
            <a:off x="1543959" y="5350515"/>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3" name="object 33"/>
          <p:cNvSpPr/>
          <p:nvPr/>
        </p:nvSpPr>
        <p:spPr>
          <a:xfrm>
            <a:off x="1543959" y="4956846"/>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4" name="object 34"/>
          <p:cNvSpPr/>
          <p:nvPr/>
        </p:nvSpPr>
        <p:spPr>
          <a:xfrm>
            <a:off x="1543959" y="4566119"/>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5" name="object 35"/>
          <p:cNvSpPr/>
          <p:nvPr/>
        </p:nvSpPr>
        <p:spPr>
          <a:xfrm>
            <a:off x="1543959" y="6134427"/>
            <a:ext cx="4769485" cy="0"/>
          </a:xfrm>
          <a:custGeom>
            <a:avLst/>
            <a:gdLst/>
            <a:ahLst/>
            <a:cxnLst/>
            <a:rect l="l" t="t" r="r" b="b"/>
            <a:pathLst>
              <a:path w="4769485">
                <a:moveTo>
                  <a:pt x="0" y="0"/>
                </a:moveTo>
                <a:lnTo>
                  <a:pt x="4769462" y="1"/>
                </a:lnTo>
              </a:path>
            </a:pathLst>
          </a:custGeom>
          <a:ln w="9525">
            <a:solidFill>
              <a:srgbClr val="D9D9D9"/>
            </a:solidFill>
          </a:ln>
        </p:spPr>
        <p:txBody>
          <a:bodyPr wrap="square" lIns="0" tIns="0" rIns="0" bIns="0" rtlCol="0"/>
          <a:lstStyle/>
          <a:p>
            <a:endParaRPr/>
          </a:p>
        </p:txBody>
      </p:sp>
      <p:sp>
        <p:nvSpPr>
          <p:cNvPr id="36" name="object 36"/>
          <p:cNvSpPr/>
          <p:nvPr/>
        </p:nvSpPr>
        <p:spPr>
          <a:xfrm>
            <a:off x="2140141" y="5709007"/>
            <a:ext cx="3577590" cy="423545"/>
          </a:xfrm>
          <a:custGeom>
            <a:avLst/>
            <a:gdLst/>
            <a:ahLst/>
            <a:cxnLst/>
            <a:rect l="l" t="t" r="r" b="b"/>
            <a:pathLst>
              <a:path w="3577590" h="423545">
                <a:moveTo>
                  <a:pt x="0" y="0"/>
                </a:moveTo>
                <a:lnTo>
                  <a:pt x="1193700" y="140999"/>
                </a:lnTo>
                <a:lnTo>
                  <a:pt x="2383171" y="314552"/>
                </a:lnTo>
                <a:lnTo>
                  <a:pt x="3577092" y="423102"/>
                </a:lnTo>
              </a:path>
            </a:pathLst>
          </a:custGeom>
          <a:ln w="76200">
            <a:solidFill>
              <a:srgbClr val="4F81BD"/>
            </a:solidFill>
          </a:ln>
        </p:spPr>
        <p:txBody>
          <a:bodyPr wrap="square" lIns="0" tIns="0" rIns="0" bIns="0" rtlCol="0"/>
          <a:lstStyle/>
          <a:p>
            <a:endParaRPr/>
          </a:p>
        </p:txBody>
      </p:sp>
      <p:sp>
        <p:nvSpPr>
          <p:cNvPr id="37" name="object 37"/>
          <p:cNvSpPr/>
          <p:nvPr/>
        </p:nvSpPr>
        <p:spPr>
          <a:xfrm>
            <a:off x="2140141" y="5735704"/>
            <a:ext cx="3577590" cy="398780"/>
          </a:xfrm>
          <a:custGeom>
            <a:avLst/>
            <a:gdLst/>
            <a:ahLst/>
            <a:cxnLst/>
            <a:rect l="l" t="t" r="r" b="b"/>
            <a:pathLst>
              <a:path w="3577590" h="398779">
                <a:moveTo>
                  <a:pt x="0" y="0"/>
                </a:moveTo>
                <a:lnTo>
                  <a:pt x="1193700" y="55040"/>
                </a:lnTo>
                <a:lnTo>
                  <a:pt x="2383171" y="173564"/>
                </a:lnTo>
                <a:lnTo>
                  <a:pt x="3577092" y="398723"/>
                </a:lnTo>
              </a:path>
            </a:pathLst>
          </a:custGeom>
          <a:ln w="76200">
            <a:solidFill>
              <a:srgbClr val="C0504D"/>
            </a:solidFill>
          </a:ln>
        </p:spPr>
        <p:txBody>
          <a:bodyPr wrap="square" lIns="0" tIns="0" rIns="0" bIns="0" rtlCol="0"/>
          <a:lstStyle/>
          <a:p>
            <a:endParaRPr/>
          </a:p>
        </p:txBody>
      </p:sp>
      <p:sp>
        <p:nvSpPr>
          <p:cNvPr id="38" name="object 38"/>
          <p:cNvSpPr/>
          <p:nvPr/>
        </p:nvSpPr>
        <p:spPr>
          <a:xfrm>
            <a:off x="2140141" y="5270525"/>
            <a:ext cx="3577590" cy="527050"/>
          </a:xfrm>
          <a:custGeom>
            <a:avLst/>
            <a:gdLst/>
            <a:ahLst/>
            <a:cxnLst/>
            <a:rect l="l" t="t" r="r" b="b"/>
            <a:pathLst>
              <a:path w="3577590" h="527050">
                <a:moveTo>
                  <a:pt x="0" y="0"/>
                </a:moveTo>
                <a:lnTo>
                  <a:pt x="1193700" y="342431"/>
                </a:lnTo>
                <a:lnTo>
                  <a:pt x="2383171" y="526629"/>
                </a:lnTo>
                <a:lnTo>
                  <a:pt x="3577092" y="511751"/>
                </a:lnTo>
              </a:path>
            </a:pathLst>
          </a:custGeom>
          <a:ln w="76200">
            <a:solidFill>
              <a:srgbClr val="00B050"/>
            </a:solidFill>
          </a:ln>
        </p:spPr>
        <p:txBody>
          <a:bodyPr wrap="square" lIns="0" tIns="0" rIns="0" bIns="0" rtlCol="0"/>
          <a:lstStyle/>
          <a:p>
            <a:endParaRPr/>
          </a:p>
        </p:txBody>
      </p:sp>
      <p:sp>
        <p:nvSpPr>
          <p:cNvPr id="39" name="object 39"/>
          <p:cNvSpPr/>
          <p:nvPr/>
        </p:nvSpPr>
        <p:spPr>
          <a:xfrm>
            <a:off x="2140141" y="4845913"/>
            <a:ext cx="3577590" cy="166370"/>
          </a:xfrm>
          <a:custGeom>
            <a:avLst/>
            <a:gdLst/>
            <a:ahLst/>
            <a:cxnLst/>
            <a:rect l="l" t="t" r="r" b="b"/>
            <a:pathLst>
              <a:path w="3577590" h="166370">
                <a:moveTo>
                  <a:pt x="0" y="165790"/>
                </a:moveTo>
                <a:lnTo>
                  <a:pt x="1193700" y="0"/>
                </a:lnTo>
                <a:lnTo>
                  <a:pt x="2383171" y="77070"/>
                </a:lnTo>
                <a:lnTo>
                  <a:pt x="3577092" y="55905"/>
                </a:lnTo>
              </a:path>
            </a:pathLst>
          </a:custGeom>
          <a:ln w="76200">
            <a:solidFill>
              <a:srgbClr val="D2771C"/>
            </a:solidFill>
          </a:ln>
        </p:spPr>
        <p:txBody>
          <a:bodyPr wrap="square" lIns="0" tIns="0" rIns="0" bIns="0" rtlCol="0"/>
          <a:lstStyle/>
          <a:p>
            <a:endParaRPr/>
          </a:p>
        </p:txBody>
      </p:sp>
      <p:sp>
        <p:nvSpPr>
          <p:cNvPr id="40" name="object 40"/>
          <p:cNvSpPr txBox="1"/>
          <p:nvPr/>
        </p:nvSpPr>
        <p:spPr>
          <a:xfrm>
            <a:off x="1056492" y="4436452"/>
            <a:ext cx="335280" cy="1807210"/>
          </a:xfrm>
          <a:prstGeom prst="rect">
            <a:avLst/>
          </a:prstGeom>
        </p:spPr>
        <p:txBody>
          <a:bodyPr vert="horz" wrap="square" lIns="0" tIns="12700" rIns="0" bIns="0" rtlCol="0">
            <a:spAutoFit/>
          </a:bodyPr>
          <a:lstStyle/>
          <a:p>
            <a:pPr algn="ctr">
              <a:spcBef>
                <a:spcPts val="100"/>
              </a:spcBef>
            </a:pPr>
            <a:r>
              <a:rPr sz="1400" b="1" spc="-60" dirty="0">
                <a:solidFill>
                  <a:srgbClr val="595959"/>
                </a:solidFill>
                <a:latin typeface="Trebuchet MS"/>
                <a:cs typeface="Trebuchet MS"/>
              </a:rPr>
              <a:t>20%</a:t>
            </a:r>
            <a:endParaRPr sz="1400">
              <a:latin typeface="Trebuchet MS"/>
              <a:cs typeface="Trebuchet MS"/>
            </a:endParaRPr>
          </a:p>
          <a:p>
            <a:pPr algn="ctr">
              <a:spcBef>
                <a:spcPts val="1405"/>
              </a:spcBef>
            </a:pPr>
            <a:r>
              <a:rPr sz="1400" b="1" spc="-60" dirty="0">
                <a:solidFill>
                  <a:srgbClr val="595959"/>
                </a:solidFill>
                <a:latin typeface="Trebuchet MS"/>
                <a:cs typeface="Trebuchet MS"/>
              </a:rPr>
              <a:t>15%</a:t>
            </a:r>
            <a:endParaRPr sz="1400">
              <a:latin typeface="Trebuchet MS"/>
              <a:cs typeface="Trebuchet MS"/>
            </a:endParaRPr>
          </a:p>
          <a:p>
            <a:pPr algn="ctr">
              <a:spcBef>
                <a:spcPts val="1410"/>
              </a:spcBef>
            </a:pPr>
            <a:r>
              <a:rPr sz="1400" b="1" spc="-60" dirty="0">
                <a:solidFill>
                  <a:srgbClr val="595959"/>
                </a:solidFill>
                <a:latin typeface="Trebuchet MS"/>
                <a:cs typeface="Trebuchet MS"/>
              </a:rPr>
              <a:t>10%</a:t>
            </a:r>
            <a:endParaRPr sz="1400">
              <a:latin typeface="Trebuchet MS"/>
              <a:cs typeface="Trebuchet MS"/>
            </a:endParaRPr>
          </a:p>
          <a:p>
            <a:pPr marL="89535" algn="ctr">
              <a:spcBef>
                <a:spcPts val="1405"/>
              </a:spcBef>
            </a:pPr>
            <a:r>
              <a:rPr sz="1400" b="1" spc="-30" dirty="0">
                <a:solidFill>
                  <a:srgbClr val="595959"/>
                </a:solidFill>
                <a:latin typeface="Trebuchet MS"/>
                <a:cs typeface="Trebuchet MS"/>
              </a:rPr>
              <a:t>5%</a:t>
            </a:r>
            <a:endParaRPr sz="1400">
              <a:latin typeface="Trebuchet MS"/>
              <a:cs typeface="Trebuchet MS"/>
            </a:endParaRPr>
          </a:p>
          <a:p>
            <a:pPr marL="89535" algn="ctr">
              <a:spcBef>
                <a:spcPts val="1405"/>
              </a:spcBef>
            </a:pPr>
            <a:r>
              <a:rPr sz="1400" b="1" spc="-30" dirty="0">
                <a:solidFill>
                  <a:srgbClr val="595959"/>
                </a:solidFill>
                <a:latin typeface="Trebuchet MS"/>
                <a:cs typeface="Trebuchet MS"/>
              </a:rPr>
              <a:t>0%</a:t>
            </a:r>
            <a:endParaRPr sz="1400">
              <a:latin typeface="Trebuchet MS"/>
              <a:cs typeface="Trebuchet MS"/>
            </a:endParaRPr>
          </a:p>
        </p:txBody>
      </p:sp>
      <p:sp>
        <p:nvSpPr>
          <p:cNvPr id="41" name="object 41"/>
          <p:cNvSpPr txBox="1"/>
          <p:nvPr/>
        </p:nvSpPr>
        <p:spPr>
          <a:xfrm>
            <a:off x="1841754" y="6190032"/>
            <a:ext cx="59690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Applications</a:t>
            </a:r>
            <a:endParaRPr sz="900">
              <a:latin typeface="Trebuchet MS"/>
              <a:cs typeface="Trebuchet MS"/>
            </a:endParaRPr>
          </a:p>
        </p:txBody>
      </p:sp>
      <p:sp>
        <p:nvSpPr>
          <p:cNvPr id="42" name="object 42"/>
          <p:cNvSpPr txBox="1"/>
          <p:nvPr/>
        </p:nvSpPr>
        <p:spPr>
          <a:xfrm>
            <a:off x="3160832" y="6190032"/>
            <a:ext cx="343535"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Scored</a:t>
            </a:r>
            <a:endParaRPr sz="900">
              <a:latin typeface="Trebuchet MS"/>
              <a:cs typeface="Trebuchet MS"/>
            </a:endParaRPr>
          </a:p>
        </p:txBody>
      </p:sp>
      <p:sp>
        <p:nvSpPr>
          <p:cNvPr id="43" name="object 43"/>
          <p:cNvSpPr txBox="1"/>
          <p:nvPr/>
        </p:nvSpPr>
        <p:spPr>
          <a:xfrm>
            <a:off x="5494761" y="6190032"/>
            <a:ext cx="445134" cy="151323"/>
          </a:xfrm>
          <a:prstGeom prst="rect">
            <a:avLst/>
          </a:prstGeom>
        </p:spPr>
        <p:txBody>
          <a:bodyPr vert="horz" wrap="square" lIns="0" tIns="12700" rIns="0" bIns="0" rtlCol="0">
            <a:spAutoFit/>
          </a:bodyPr>
          <a:lstStyle/>
          <a:p>
            <a:pPr marL="12700">
              <a:spcBef>
                <a:spcPts val="100"/>
              </a:spcBef>
            </a:pPr>
            <a:r>
              <a:rPr sz="900" spc="-15" dirty="0">
                <a:solidFill>
                  <a:srgbClr val="595959"/>
                </a:solidFill>
                <a:latin typeface="Trebuchet MS"/>
                <a:cs typeface="Trebuchet MS"/>
              </a:rPr>
              <a:t>A</a:t>
            </a:r>
            <a:r>
              <a:rPr sz="900" spc="-35" dirty="0">
                <a:solidFill>
                  <a:srgbClr val="595959"/>
                </a:solidFill>
                <a:latin typeface="Trebuchet MS"/>
                <a:cs typeface="Trebuchet MS"/>
              </a:rPr>
              <a:t>wa</a:t>
            </a:r>
            <a:r>
              <a:rPr sz="900" spc="-40" dirty="0">
                <a:solidFill>
                  <a:srgbClr val="595959"/>
                </a:solidFill>
                <a:latin typeface="Trebuchet MS"/>
                <a:cs typeface="Trebuchet MS"/>
              </a:rPr>
              <a:t>r</a:t>
            </a:r>
            <a:r>
              <a:rPr sz="900" spc="-30" dirty="0">
                <a:solidFill>
                  <a:srgbClr val="595959"/>
                </a:solidFill>
                <a:latin typeface="Trebuchet MS"/>
                <a:cs typeface="Trebuchet MS"/>
              </a:rPr>
              <a:t>d</a:t>
            </a:r>
            <a:r>
              <a:rPr sz="900" spc="-45" dirty="0">
                <a:solidFill>
                  <a:srgbClr val="595959"/>
                </a:solidFill>
                <a:latin typeface="Trebuchet MS"/>
                <a:cs typeface="Trebuchet MS"/>
              </a:rPr>
              <a:t>e</a:t>
            </a:r>
            <a:r>
              <a:rPr sz="900" spc="-30" dirty="0">
                <a:solidFill>
                  <a:srgbClr val="595959"/>
                </a:solidFill>
                <a:latin typeface="Trebuchet MS"/>
                <a:cs typeface="Trebuchet MS"/>
              </a:rPr>
              <a:t>d</a:t>
            </a:r>
            <a:endParaRPr sz="900">
              <a:latin typeface="Trebuchet MS"/>
              <a:cs typeface="Trebuchet MS"/>
            </a:endParaRPr>
          </a:p>
        </p:txBody>
      </p:sp>
      <p:sp>
        <p:nvSpPr>
          <p:cNvPr id="44" name="object 44"/>
          <p:cNvSpPr txBox="1"/>
          <p:nvPr/>
        </p:nvSpPr>
        <p:spPr>
          <a:xfrm>
            <a:off x="1867106" y="3857841"/>
            <a:ext cx="3724910" cy="514984"/>
          </a:xfrm>
          <a:prstGeom prst="rect">
            <a:avLst/>
          </a:prstGeom>
        </p:spPr>
        <p:txBody>
          <a:bodyPr vert="horz" wrap="square" lIns="0" tIns="10795" rIns="0" bIns="0" rtlCol="0">
            <a:spAutoFit/>
          </a:bodyPr>
          <a:lstStyle/>
          <a:p>
            <a:pPr marL="1432560" marR="5080" indent="-1420495">
              <a:lnSpc>
                <a:spcPct val="100699"/>
              </a:lnSpc>
              <a:spcBef>
                <a:spcPts val="85"/>
              </a:spcBef>
            </a:pPr>
            <a:r>
              <a:rPr sz="1600" spc="-85" dirty="0">
                <a:solidFill>
                  <a:srgbClr val="595959"/>
                </a:solidFill>
                <a:latin typeface="Trebuchet MS"/>
                <a:cs typeface="Trebuchet MS"/>
              </a:rPr>
              <a:t>Early </a:t>
            </a:r>
            <a:r>
              <a:rPr sz="1600" spc="-75" dirty="0">
                <a:solidFill>
                  <a:srgbClr val="595959"/>
                </a:solidFill>
                <a:latin typeface="Trebuchet MS"/>
                <a:cs typeface="Trebuchet MS"/>
              </a:rPr>
              <a:t>Stage Investigator </a:t>
            </a:r>
            <a:r>
              <a:rPr sz="1600" spc="-95" dirty="0">
                <a:solidFill>
                  <a:srgbClr val="595959"/>
                </a:solidFill>
                <a:latin typeface="Trebuchet MS"/>
                <a:cs typeface="Trebuchet MS"/>
              </a:rPr>
              <a:t>(ESI): </a:t>
            </a:r>
            <a:r>
              <a:rPr sz="1600" spc="-85" dirty="0">
                <a:solidFill>
                  <a:srgbClr val="595959"/>
                </a:solidFill>
                <a:latin typeface="Trebuchet MS"/>
                <a:cs typeface="Trebuchet MS"/>
              </a:rPr>
              <a:t>Eligible</a:t>
            </a:r>
            <a:r>
              <a:rPr sz="1600" spc="-310" dirty="0">
                <a:solidFill>
                  <a:srgbClr val="595959"/>
                </a:solidFill>
                <a:latin typeface="Trebuchet MS"/>
                <a:cs typeface="Trebuchet MS"/>
              </a:rPr>
              <a:t> </a:t>
            </a:r>
            <a:r>
              <a:rPr sz="1600" spc="-85" dirty="0">
                <a:solidFill>
                  <a:srgbClr val="595959"/>
                </a:solidFill>
                <a:latin typeface="Trebuchet MS"/>
                <a:cs typeface="Trebuchet MS"/>
              </a:rPr>
              <a:t>Contact  </a:t>
            </a:r>
            <a:r>
              <a:rPr sz="1600" spc="-75" dirty="0">
                <a:solidFill>
                  <a:srgbClr val="595959"/>
                </a:solidFill>
                <a:latin typeface="Trebuchet MS"/>
                <a:cs typeface="Trebuchet MS"/>
              </a:rPr>
              <a:t>Applicants</a:t>
            </a:r>
            <a:endParaRPr sz="1600">
              <a:latin typeface="Trebuchet MS"/>
              <a:cs typeface="Trebuchet MS"/>
            </a:endParaRPr>
          </a:p>
        </p:txBody>
      </p:sp>
      <p:sp>
        <p:nvSpPr>
          <p:cNvPr id="45" name="object 45"/>
          <p:cNvSpPr/>
          <p:nvPr/>
        </p:nvSpPr>
        <p:spPr>
          <a:xfrm>
            <a:off x="2389483" y="6555252"/>
            <a:ext cx="243840" cy="0"/>
          </a:xfrm>
          <a:custGeom>
            <a:avLst/>
            <a:gdLst/>
            <a:ahLst/>
            <a:cxnLst/>
            <a:rect l="l" t="t" r="r" b="b"/>
            <a:pathLst>
              <a:path w="243839">
                <a:moveTo>
                  <a:pt x="0" y="0"/>
                </a:moveTo>
                <a:lnTo>
                  <a:pt x="243840" y="1"/>
                </a:lnTo>
              </a:path>
            </a:pathLst>
          </a:custGeom>
          <a:ln w="44450">
            <a:solidFill>
              <a:srgbClr val="4F81BD"/>
            </a:solidFill>
          </a:ln>
        </p:spPr>
        <p:txBody>
          <a:bodyPr wrap="square" lIns="0" tIns="0" rIns="0" bIns="0" rtlCol="0"/>
          <a:lstStyle/>
          <a:p>
            <a:endParaRPr/>
          </a:p>
        </p:txBody>
      </p:sp>
      <p:sp>
        <p:nvSpPr>
          <p:cNvPr id="46" name="object 46"/>
          <p:cNvSpPr txBox="1"/>
          <p:nvPr/>
        </p:nvSpPr>
        <p:spPr>
          <a:xfrm>
            <a:off x="2644741" y="6468544"/>
            <a:ext cx="60452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FY14-16</a:t>
            </a:r>
            <a:r>
              <a:rPr sz="900" spc="-120" dirty="0">
                <a:solidFill>
                  <a:srgbClr val="595959"/>
                </a:solidFill>
                <a:latin typeface="Trebuchet MS"/>
                <a:cs typeface="Trebuchet MS"/>
              </a:rPr>
              <a:t> </a:t>
            </a:r>
            <a:r>
              <a:rPr sz="900" spc="-30" dirty="0">
                <a:solidFill>
                  <a:srgbClr val="595959"/>
                </a:solidFill>
                <a:latin typeface="Trebuchet MS"/>
                <a:cs typeface="Trebuchet MS"/>
              </a:rPr>
              <a:t>R01</a:t>
            </a:r>
            <a:endParaRPr sz="900">
              <a:latin typeface="Trebuchet MS"/>
              <a:cs typeface="Trebuchet MS"/>
            </a:endParaRPr>
          </a:p>
        </p:txBody>
      </p:sp>
      <p:sp>
        <p:nvSpPr>
          <p:cNvPr id="47" name="object 47"/>
          <p:cNvSpPr/>
          <p:nvPr/>
        </p:nvSpPr>
        <p:spPr>
          <a:xfrm>
            <a:off x="3371613" y="6555252"/>
            <a:ext cx="243840" cy="0"/>
          </a:xfrm>
          <a:custGeom>
            <a:avLst/>
            <a:gdLst/>
            <a:ahLst/>
            <a:cxnLst/>
            <a:rect l="l" t="t" r="r" b="b"/>
            <a:pathLst>
              <a:path w="243839">
                <a:moveTo>
                  <a:pt x="0" y="0"/>
                </a:moveTo>
                <a:lnTo>
                  <a:pt x="243840" y="1"/>
                </a:lnTo>
              </a:path>
            </a:pathLst>
          </a:custGeom>
          <a:ln w="44450">
            <a:solidFill>
              <a:srgbClr val="C0504D"/>
            </a:solidFill>
          </a:ln>
        </p:spPr>
        <p:txBody>
          <a:bodyPr wrap="square" lIns="0" tIns="0" rIns="0" bIns="0" rtlCol="0"/>
          <a:lstStyle/>
          <a:p>
            <a:endParaRPr/>
          </a:p>
        </p:txBody>
      </p:sp>
      <p:sp>
        <p:nvSpPr>
          <p:cNvPr id="48" name="object 48"/>
          <p:cNvSpPr txBox="1"/>
          <p:nvPr/>
        </p:nvSpPr>
        <p:spPr>
          <a:xfrm>
            <a:off x="3626883" y="6468544"/>
            <a:ext cx="249554" cy="151323"/>
          </a:xfrm>
          <a:prstGeom prst="rect">
            <a:avLst/>
          </a:prstGeom>
        </p:spPr>
        <p:txBody>
          <a:bodyPr vert="horz" wrap="square" lIns="0" tIns="12700" rIns="0" bIns="0" rtlCol="0">
            <a:spAutoFit/>
          </a:bodyPr>
          <a:lstStyle/>
          <a:p>
            <a:pPr marL="12700">
              <a:spcBef>
                <a:spcPts val="100"/>
              </a:spcBef>
            </a:pPr>
            <a:r>
              <a:rPr sz="900" spc="-55" dirty="0">
                <a:solidFill>
                  <a:srgbClr val="595959"/>
                </a:solidFill>
                <a:latin typeface="Trebuchet MS"/>
                <a:cs typeface="Trebuchet MS"/>
              </a:rPr>
              <a:t>FY1</a:t>
            </a:r>
            <a:r>
              <a:rPr sz="900" spc="-20" dirty="0">
                <a:solidFill>
                  <a:srgbClr val="595959"/>
                </a:solidFill>
                <a:latin typeface="Trebuchet MS"/>
                <a:cs typeface="Trebuchet MS"/>
              </a:rPr>
              <a:t>4</a:t>
            </a:r>
            <a:endParaRPr sz="900">
              <a:latin typeface="Trebuchet MS"/>
              <a:cs typeface="Trebuchet MS"/>
            </a:endParaRPr>
          </a:p>
        </p:txBody>
      </p:sp>
      <p:sp>
        <p:nvSpPr>
          <p:cNvPr id="49" name="object 49"/>
          <p:cNvSpPr/>
          <p:nvPr/>
        </p:nvSpPr>
        <p:spPr>
          <a:xfrm>
            <a:off x="3999234" y="6555252"/>
            <a:ext cx="243840" cy="0"/>
          </a:xfrm>
          <a:custGeom>
            <a:avLst/>
            <a:gdLst/>
            <a:ahLst/>
            <a:cxnLst/>
            <a:rect l="l" t="t" r="r" b="b"/>
            <a:pathLst>
              <a:path w="243839">
                <a:moveTo>
                  <a:pt x="0" y="0"/>
                </a:moveTo>
                <a:lnTo>
                  <a:pt x="243840" y="1"/>
                </a:lnTo>
              </a:path>
            </a:pathLst>
          </a:custGeom>
          <a:ln w="44450">
            <a:solidFill>
              <a:srgbClr val="00B050"/>
            </a:solidFill>
          </a:ln>
        </p:spPr>
        <p:txBody>
          <a:bodyPr wrap="square" lIns="0" tIns="0" rIns="0" bIns="0" rtlCol="0"/>
          <a:lstStyle/>
          <a:p>
            <a:endParaRPr/>
          </a:p>
        </p:txBody>
      </p:sp>
      <p:sp>
        <p:nvSpPr>
          <p:cNvPr id="50" name="object 50"/>
          <p:cNvSpPr/>
          <p:nvPr/>
        </p:nvSpPr>
        <p:spPr>
          <a:xfrm>
            <a:off x="4626855" y="6555252"/>
            <a:ext cx="243840" cy="0"/>
          </a:xfrm>
          <a:custGeom>
            <a:avLst/>
            <a:gdLst/>
            <a:ahLst/>
            <a:cxnLst/>
            <a:rect l="l" t="t" r="r" b="b"/>
            <a:pathLst>
              <a:path w="243839">
                <a:moveTo>
                  <a:pt x="0" y="0"/>
                </a:moveTo>
                <a:lnTo>
                  <a:pt x="243840" y="1"/>
                </a:lnTo>
              </a:path>
            </a:pathLst>
          </a:custGeom>
          <a:ln w="44450">
            <a:solidFill>
              <a:srgbClr val="D2771C"/>
            </a:solidFill>
          </a:ln>
        </p:spPr>
        <p:txBody>
          <a:bodyPr wrap="square" lIns="0" tIns="0" rIns="0" bIns="0" rtlCol="0"/>
          <a:lstStyle/>
          <a:p>
            <a:endParaRPr/>
          </a:p>
        </p:txBody>
      </p:sp>
      <p:sp>
        <p:nvSpPr>
          <p:cNvPr id="51" name="object 51"/>
          <p:cNvSpPr txBox="1"/>
          <p:nvPr/>
        </p:nvSpPr>
        <p:spPr>
          <a:xfrm>
            <a:off x="4020837" y="6190032"/>
            <a:ext cx="1111250" cy="441325"/>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 </a:t>
            </a:r>
            <a:r>
              <a:rPr sz="900" spc="-45" dirty="0">
                <a:solidFill>
                  <a:srgbClr val="595959"/>
                </a:solidFill>
                <a:latin typeface="Trebuchet MS"/>
                <a:cs typeface="Trebuchet MS"/>
              </a:rPr>
              <a:t>Better </a:t>
            </a:r>
            <a:r>
              <a:rPr sz="900" spc="-35" dirty="0">
                <a:solidFill>
                  <a:srgbClr val="595959"/>
                </a:solidFill>
                <a:latin typeface="Trebuchet MS"/>
                <a:cs typeface="Trebuchet MS"/>
              </a:rPr>
              <a:t>than</a:t>
            </a:r>
            <a:r>
              <a:rPr sz="900" spc="-190" dirty="0">
                <a:solidFill>
                  <a:srgbClr val="595959"/>
                </a:solidFill>
                <a:latin typeface="Trebuchet MS"/>
                <a:cs typeface="Trebuchet MS"/>
              </a:rPr>
              <a:t> </a:t>
            </a:r>
            <a:r>
              <a:rPr sz="900" spc="-20" dirty="0">
                <a:solidFill>
                  <a:srgbClr val="595959"/>
                </a:solidFill>
                <a:latin typeface="Trebuchet MS"/>
                <a:cs typeface="Trebuchet MS"/>
              </a:rPr>
              <a:t>40</a:t>
            </a:r>
            <a:endParaRPr sz="900">
              <a:latin typeface="Trebuchet MS"/>
              <a:cs typeface="Trebuchet MS"/>
            </a:endParaRPr>
          </a:p>
          <a:p>
            <a:pPr>
              <a:spcBef>
                <a:spcPts val="20"/>
              </a:spcBef>
            </a:pPr>
            <a:endParaRPr sz="950">
              <a:latin typeface="Times New Roman"/>
              <a:cs typeface="Times New Roman"/>
            </a:endParaRPr>
          </a:p>
          <a:p>
            <a:pPr marL="245745">
              <a:tabLst>
                <a:tab pos="873760" algn="l"/>
              </a:tabLst>
            </a:pPr>
            <a:r>
              <a:rPr sz="900" spc="-50" dirty="0">
                <a:solidFill>
                  <a:srgbClr val="595959"/>
                </a:solidFill>
                <a:latin typeface="Trebuchet MS"/>
                <a:cs typeface="Trebuchet MS"/>
              </a:rPr>
              <a:t>FY15	FY16</a:t>
            </a:r>
            <a:endParaRPr sz="900">
              <a:latin typeface="Trebuchet MS"/>
              <a:cs typeface="Trebuchet MS"/>
            </a:endParaRPr>
          </a:p>
        </p:txBody>
      </p:sp>
      <p:sp>
        <p:nvSpPr>
          <p:cNvPr id="52" name="object 52"/>
          <p:cNvSpPr txBox="1"/>
          <p:nvPr/>
        </p:nvSpPr>
        <p:spPr>
          <a:xfrm>
            <a:off x="6253668" y="1459141"/>
            <a:ext cx="5938332" cy="4047903"/>
          </a:xfrm>
          <a:prstGeom prst="rect">
            <a:avLst/>
          </a:prstGeom>
        </p:spPr>
        <p:txBody>
          <a:bodyPr vert="horz" wrap="square" lIns="0" tIns="48895" rIns="0" bIns="0" rtlCol="0">
            <a:spAutoFit/>
          </a:bodyPr>
          <a:lstStyle/>
          <a:p>
            <a:pPr marL="355600" marR="634365" indent="-342900">
              <a:lnSpc>
                <a:spcPct val="90000"/>
              </a:lnSpc>
              <a:spcBef>
                <a:spcPts val="385"/>
              </a:spcBef>
              <a:buFont typeface="Arial"/>
              <a:buChar char="•"/>
              <a:tabLst>
                <a:tab pos="354965" algn="l"/>
                <a:tab pos="355600" algn="l"/>
              </a:tabLst>
            </a:pPr>
            <a:r>
              <a:rPr sz="2400" spc="-130" dirty="0">
                <a:latin typeface="游ゴシック" panose="020B0400000000000000" pitchFamily="50" charset="-128"/>
                <a:ea typeface="游ゴシック" panose="020B0400000000000000" pitchFamily="50" charset="-128"/>
                <a:cs typeface="Trebuchet MS"/>
              </a:rPr>
              <a:t>The </a:t>
            </a:r>
            <a:r>
              <a:rPr sz="2400" spc="-50" dirty="0">
                <a:latin typeface="游ゴシック" panose="020B0400000000000000" pitchFamily="50" charset="-128"/>
                <a:ea typeface="游ゴシック" panose="020B0400000000000000" pitchFamily="50" charset="-128"/>
                <a:cs typeface="Trebuchet MS"/>
              </a:rPr>
              <a:t>BRAIN </a:t>
            </a:r>
            <a:r>
              <a:rPr sz="2400" spc="-120" dirty="0">
                <a:latin typeface="游ゴシック" panose="020B0400000000000000" pitchFamily="50" charset="-128"/>
                <a:ea typeface="游ゴシック" panose="020B0400000000000000" pitchFamily="50" charset="-128"/>
                <a:cs typeface="Trebuchet MS"/>
              </a:rPr>
              <a:t>Initiative </a:t>
            </a:r>
            <a:r>
              <a:rPr sz="2400" spc="-85" dirty="0">
                <a:latin typeface="游ゴシック" panose="020B0400000000000000" pitchFamily="50" charset="-128"/>
                <a:ea typeface="游ゴシック" panose="020B0400000000000000" pitchFamily="50" charset="-128"/>
                <a:cs typeface="Trebuchet MS"/>
              </a:rPr>
              <a:t>is  </a:t>
            </a:r>
            <a:r>
              <a:rPr sz="2400" spc="-110" dirty="0">
                <a:latin typeface="游ゴシック" panose="020B0400000000000000" pitchFamily="50" charset="-128"/>
                <a:ea typeface="游ゴシック" panose="020B0400000000000000" pitchFamily="50" charset="-128"/>
                <a:cs typeface="Trebuchet MS"/>
              </a:rPr>
              <a:t>reaching </a:t>
            </a:r>
            <a:r>
              <a:rPr sz="2400" spc="-114" dirty="0">
                <a:latin typeface="游ゴシック" panose="020B0400000000000000" pitchFamily="50" charset="-128"/>
                <a:ea typeface="游ゴシック" panose="020B0400000000000000" pitchFamily="50" charset="-128"/>
                <a:cs typeface="Trebuchet MS"/>
              </a:rPr>
              <a:t>early stage  investigators </a:t>
            </a:r>
            <a:r>
              <a:rPr sz="2400" spc="-80" dirty="0">
                <a:latin typeface="游ゴシック" panose="020B0400000000000000" pitchFamily="50" charset="-128"/>
                <a:ea typeface="游ゴシック" panose="020B0400000000000000" pitchFamily="50" charset="-128"/>
                <a:cs typeface="Trebuchet MS"/>
              </a:rPr>
              <a:t>and</a:t>
            </a:r>
            <a:r>
              <a:rPr sz="2400" spc="-305" dirty="0">
                <a:latin typeface="游ゴシック" panose="020B0400000000000000" pitchFamily="50" charset="-128"/>
                <a:ea typeface="游ゴシック" panose="020B0400000000000000" pitchFamily="50" charset="-128"/>
                <a:cs typeface="Trebuchet MS"/>
              </a:rPr>
              <a:t> </a:t>
            </a:r>
            <a:r>
              <a:rPr sz="2400" spc="-110" dirty="0">
                <a:latin typeface="游ゴシック" panose="020B0400000000000000" pitchFamily="50" charset="-128"/>
                <a:ea typeface="游ゴシック" panose="020B0400000000000000" pitchFamily="50" charset="-128"/>
                <a:cs typeface="Trebuchet MS"/>
              </a:rPr>
              <a:t>their  applications </a:t>
            </a:r>
            <a:r>
              <a:rPr sz="2400" spc="-120" dirty="0">
                <a:latin typeface="游ゴシック" panose="020B0400000000000000" pitchFamily="50" charset="-128"/>
                <a:ea typeface="游ゴシック" panose="020B0400000000000000" pitchFamily="50" charset="-128"/>
                <a:cs typeface="Trebuchet MS"/>
              </a:rPr>
              <a:t>are </a:t>
            </a:r>
            <a:r>
              <a:rPr sz="2400" spc="-75" dirty="0">
                <a:latin typeface="游ゴシック" panose="020B0400000000000000" pitchFamily="50" charset="-128"/>
                <a:ea typeface="游ゴシック" panose="020B0400000000000000" pitchFamily="50" charset="-128"/>
                <a:cs typeface="Trebuchet MS"/>
              </a:rPr>
              <a:t>doing  </a:t>
            </a:r>
            <a:r>
              <a:rPr sz="2400" spc="-120" dirty="0">
                <a:latin typeface="游ゴシック" panose="020B0400000000000000" pitchFamily="50" charset="-128"/>
                <a:ea typeface="游ゴシック" panose="020B0400000000000000" pitchFamily="50" charset="-128"/>
                <a:cs typeface="Trebuchet MS"/>
              </a:rPr>
              <a:t>spectacularly</a:t>
            </a:r>
            <a:r>
              <a:rPr sz="2400" spc="-200" dirty="0">
                <a:latin typeface="游ゴシック" panose="020B0400000000000000" pitchFamily="50" charset="-128"/>
                <a:ea typeface="游ゴシック" panose="020B0400000000000000" pitchFamily="50" charset="-128"/>
                <a:cs typeface="Trebuchet MS"/>
              </a:rPr>
              <a:t> </a:t>
            </a:r>
            <a:r>
              <a:rPr sz="2400" spc="-135" dirty="0">
                <a:latin typeface="游ゴシック" panose="020B0400000000000000" pitchFamily="50" charset="-128"/>
                <a:ea typeface="游ゴシック" panose="020B0400000000000000" pitchFamily="50" charset="-128"/>
                <a:cs typeface="Trebuchet MS"/>
              </a:rPr>
              <a:t>well</a:t>
            </a:r>
            <a:endParaRPr sz="2400" dirty="0">
              <a:latin typeface="游ゴシック" panose="020B0400000000000000" pitchFamily="50" charset="-128"/>
              <a:ea typeface="游ゴシック" panose="020B0400000000000000" pitchFamily="50" charset="-128"/>
              <a:cs typeface="Trebuchet MS"/>
            </a:endParaRPr>
          </a:p>
          <a:p>
            <a:pPr marL="355600" marR="97155" indent="-342900">
              <a:lnSpc>
                <a:spcPct val="89900"/>
              </a:lnSpc>
              <a:spcBef>
                <a:spcPts val="1210"/>
              </a:spcBef>
              <a:buFont typeface="Arial"/>
              <a:buChar char="•"/>
              <a:tabLst>
                <a:tab pos="354965" algn="l"/>
                <a:tab pos="355600" algn="l"/>
              </a:tabLst>
            </a:pPr>
            <a:r>
              <a:rPr sz="2400" spc="-60" dirty="0">
                <a:latin typeface="游ゴシック" panose="020B0400000000000000" pitchFamily="50" charset="-128"/>
                <a:ea typeface="游ゴシック" panose="020B0400000000000000" pitchFamily="50" charset="-128"/>
                <a:cs typeface="Trebuchet MS"/>
              </a:rPr>
              <a:t>New </a:t>
            </a:r>
            <a:r>
              <a:rPr sz="2400" spc="-50" dirty="0">
                <a:latin typeface="游ゴシック" panose="020B0400000000000000" pitchFamily="50" charset="-128"/>
                <a:ea typeface="游ゴシック" panose="020B0400000000000000" pitchFamily="50" charset="-128"/>
                <a:cs typeface="Trebuchet MS"/>
              </a:rPr>
              <a:t>BRAIN </a:t>
            </a:r>
            <a:r>
              <a:rPr sz="2400" spc="-80" dirty="0">
                <a:latin typeface="游ゴシック" panose="020B0400000000000000" pitchFamily="50" charset="-128"/>
                <a:ea typeface="游ゴシック" panose="020B0400000000000000" pitchFamily="50" charset="-128"/>
                <a:cs typeface="Trebuchet MS"/>
              </a:rPr>
              <a:t>FOAs </a:t>
            </a:r>
            <a:r>
              <a:rPr sz="2400" spc="-155" dirty="0">
                <a:latin typeface="游ゴシック" panose="020B0400000000000000" pitchFamily="50" charset="-128"/>
                <a:ea typeface="游ゴシック" panose="020B0400000000000000" pitchFamily="50" charset="-128"/>
                <a:cs typeface="Trebuchet MS"/>
              </a:rPr>
              <a:t>attract  </a:t>
            </a:r>
            <a:r>
              <a:rPr sz="2400" spc="-80" dirty="0">
                <a:latin typeface="游ゴシック" panose="020B0400000000000000" pitchFamily="50" charset="-128"/>
                <a:ea typeface="游ゴシック" panose="020B0400000000000000" pitchFamily="50" charset="-128"/>
                <a:cs typeface="Trebuchet MS"/>
              </a:rPr>
              <a:t>both</a:t>
            </a:r>
            <a:r>
              <a:rPr sz="2400" spc="-204" dirty="0">
                <a:latin typeface="游ゴシック" panose="020B0400000000000000" pitchFamily="50" charset="-128"/>
                <a:ea typeface="游ゴシック" panose="020B0400000000000000" pitchFamily="50" charset="-128"/>
                <a:cs typeface="Trebuchet MS"/>
              </a:rPr>
              <a:t> </a:t>
            </a:r>
            <a:r>
              <a:rPr sz="2400" spc="-25" dirty="0">
                <a:latin typeface="游ゴシック" panose="020B0400000000000000" pitchFamily="50" charset="-128"/>
                <a:ea typeface="游ゴシック" panose="020B0400000000000000" pitchFamily="50" charset="-128"/>
                <a:cs typeface="Trebuchet MS"/>
              </a:rPr>
              <a:t>NI</a:t>
            </a:r>
            <a:r>
              <a:rPr sz="2400" spc="-210" dirty="0">
                <a:latin typeface="游ゴシック" panose="020B0400000000000000" pitchFamily="50" charset="-128"/>
                <a:ea typeface="游ゴシック" panose="020B0400000000000000" pitchFamily="50" charset="-128"/>
                <a:cs typeface="Trebuchet MS"/>
              </a:rPr>
              <a:t> </a:t>
            </a:r>
            <a:r>
              <a:rPr sz="2400" spc="-80" dirty="0">
                <a:latin typeface="游ゴシック" panose="020B0400000000000000" pitchFamily="50" charset="-128"/>
                <a:ea typeface="游ゴシック" panose="020B0400000000000000" pitchFamily="50" charset="-128"/>
                <a:cs typeface="Trebuchet MS"/>
              </a:rPr>
              <a:t>and</a:t>
            </a:r>
            <a:r>
              <a:rPr sz="2400" spc="-200" dirty="0">
                <a:latin typeface="游ゴシック" panose="020B0400000000000000" pitchFamily="50" charset="-128"/>
                <a:ea typeface="游ゴシック" panose="020B0400000000000000" pitchFamily="50" charset="-128"/>
                <a:cs typeface="Trebuchet MS"/>
              </a:rPr>
              <a:t> </a:t>
            </a:r>
            <a:r>
              <a:rPr sz="2400" spc="-85" dirty="0">
                <a:latin typeface="游ゴシック" panose="020B0400000000000000" pitchFamily="50" charset="-128"/>
                <a:ea typeface="游ゴシック" panose="020B0400000000000000" pitchFamily="50" charset="-128"/>
                <a:cs typeface="Trebuchet MS"/>
              </a:rPr>
              <a:t>ESI</a:t>
            </a:r>
            <a:r>
              <a:rPr sz="2400" spc="-210" dirty="0">
                <a:latin typeface="游ゴシック" panose="020B0400000000000000" pitchFamily="50" charset="-128"/>
                <a:ea typeface="游ゴシック" panose="020B0400000000000000" pitchFamily="50" charset="-128"/>
                <a:cs typeface="Trebuchet MS"/>
              </a:rPr>
              <a:t> </a:t>
            </a:r>
            <a:r>
              <a:rPr sz="2400" spc="-130" dirty="0">
                <a:latin typeface="游ゴシック" panose="020B0400000000000000" pitchFamily="50" charset="-128"/>
                <a:ea typeface="游ゴシック" panose="020B0400000000000000" pitchFamily="50" charset="-128"/>
                <a:cs typeface="Trebuchet MS"/>
              </a:rPr>
              <a:t>applicants.  </a:t>
            </a:r>
            <a:r>
              <a:rPr sz="2400" spc="-95" dirty="0">
                <a:latin typeface="游ゴシック" panose="020B0400000000000000" pitchFamily="50" charset="-128"/>
                <a:ea typeface="游ゴシック" panose="020B0400000000000000" pitchFamily="50" charset="-128"/>
                <a:cs typeface="Trebuchet MS"/>
              </a:rPr>
              <a:t>Source of </a:t>
            </a:r>
            <a:r>
              <a:rPr sz="2400" spc="-110" dirty="0">
                <a:latin typeface="游ゴシック" panose="020B0400000000000000" pitchFamily="50" charset="-128"/>
                <a:ea typeface="游ゴシック" panose="020B0400000000000000" pitchFamily="50" charset="-128"/>
                <a:cs typeface="Trebuchet MS"/>
              </a:rPr>
              <a:t>the increase </a:t>
            </a:r>
            <a:r>
              <a:rPr sz="2400" spc="-95" dirty="0">
                <a:latin typeface="游ゴシック" panose="020B0400000000000000" pitchFamily="50" charset="-128"/>
                <a:ea typeface="游ゴシック" panose="020B0400000000000000" pitchFamily="50" charset="-128"/>
                <a:cs typeface="Trebuchet MS"/>
              </a:rPr>
              <a:t>in  </a:t>
            </a:r>
            <a:r>
              <a:rPr sz="2400" spc="-185" dirty="0">
                <a:latin typeface="游ゴシック" panose="020B0400000000000000" pitchFamily="50" charset="-128"/>
                <a:ea typeface="游ゴシック" panose="020B0400000000000000" pitchFamily="50" charset="-128"/>
                <a:cs typeface="Trebuchet MS"/>
              </a:rPr>
              <a:t>FY </a:t>
            </a:r>
            <a:r>
              <a:rPr sz="2400" spc="-45" dirty="0">
                <a:latin typeface="游ゴシック" panose="020B0400000000000000" pitchFamily="50" charset="-128"/>
                <a:ea typeface="游ゴシック" panose="020B0400000000000000" pitchFamily="50" charset="-128"/>
                <a:cs typeface="Trebuchet MS"/>
              </a:rPr>
              <a:t>15 </a:t>
            </a:r>
            <a:r>
              <a:rPr sz="2400" spc="-80" dirty="0">
                <a:latin typeface="游ゴシック" panose="020B0400000000000000" pitchFamily="50" charset="-128"/>
                <a:ea typeface="游ゴシック" panose="020B0400000000000000" pitchFamily="50" charset="-128"/>
                <a:cs typeface="Trebuchet MS"/>
              </a:rPr>
              <a:t>and</a:t>
            </a:r>
            <a:r>
              <a:rPr sz="2400" spc="-340" dirty="0">
                <a:latin typeface="游ゴシック" panose="020B0400000000000000" pitchFamily="50" charset="-128"/>
                <a:ea typeface="游ゴシック" panose="020B0400000000000000" pitchFamily="50" charset="-128"/>
                <a:cs typeface="Trebuchet MS"/>
              </a:rPr>
              <a:t> </a:t>
            </a:r>
            <a:r>
              <a:rPr sz="2400" spc="-114" dirty="0">
                <a:latin typeface="游ゴシック" panose="020B0400000000000000" pitchFamily="50" charset="-128"/>
                <a:ea typeface="游ゴシック" panose="020B0400000000000000" pitchFamily="50" charset="-128"/>
                <a:cs typeface="Trebuchet MS"/>
              </a:rPr>
              <a:t>FY16</a:t>
            </a:r>
            <a:endParaRPr sz="2400" dirty="0">
              <a:latin typeface="游ゴシック" panose="020B0400000000000000" pitchFamily="50" charset="-128"/>
              <a:ea typeface="游ゴシック" panose="020B0400000000000000" pitchFamily="50" charset="-128"/>
              <a:cs typeface="Trebuchet MS"/>
            </a:endParaRPr>
          </a:p>
          <a:p>
            <a:pPr marL="355600" marR="125730" indent="-342900">
              <a:lnSpc>
                <a:spcPct val="90000"/>
              </a:lnSpc>
              <a:spcBef>
                <a:spcPts val="1210"/>
              </a:spcBef>
              <a:buFont typeface="Arial"/>
              <a:buChar char="•"/>
              <a:tabLst>
                <a:tab pos="354965" algn="l"/>
                <a:tab pos="355600" algn="l"/>
              </a:tabLst>
            </a:pPr>
            <a:r>
              <a:rPr sz="2400" spc="-130" dirty="0">
                <a:latin typeface="游ゴシック" panose="020B0400000000000000" pitchFamily="50" charset="-128"/>
                <a:ea typeface="游ゴシック" panose="020B0400000000000000" pitchFamily="50" charset="-128"/>
                <a:cs typeface="Trebuchet MS"/>
              </a:rPr>
              <a:t>The </a:t>
            </a:r>
            <a:r>
              <a:rPr sz="2400" spc="-65" dirty="0">
                <a:latin typeface="游ゴシック" panose="020B0400000000000000" pitchFamily="50" charset="-128"/>
                <a:ea typeface="游ゴシック" panose="020B0400000000000000" pitchFamily="50" charset="-128"/>
                <a:cs typeface="Trebuchet MS"/>
              </a:rPr>
              <a:t>R21 </a:t>
            </a:r>
            <a:r>
              <a:rPr sz="2400" spc="-90" dirty="0">
                <a:latin typeface="游ゴシック" panose="020B0400000000000000" pitchFamily="50" charset="-128"/>
                <a:ea typeface="游ゴシック" panose="020B0400000000000000" pitchFamily="50" charset="-128"/>
                <a:cs typeface="Trebuchet MS"/>
              </a:rPr>
              <a:t>Funding  opportunity </a:t>
            </a:r>
            <a:r>
              <a:rPr sz="2400" spc="-110" dirty="0">
                <a:latin typeface="游ゴシック" panose="020B0400000000000000" pitchFamily="50" charset="-128"/>
                <a:ea typeface="游ゴシック" panose="020B0400000000000000" pitchFamily="50" charset="-128"/>
                <a:cs typeface="Trebuchet MS"/>
              </a:rPr>
              <a:t>for </a:t>
            </a:r>
            <a:r>
              <a:rPr sz="2400" spc="-125" dirty="0">
                <a:latin typeface="游ゴシック" panose="020B0400000000000000" pitchFamily="50" charset="-128"/>
                <a:ea typeface="游ゴシック" panose="020B0400000000000000" pitchFamily="50" charset="-128"/>
                <a:cs typeface="Trebuchet MS"/>
              </a:rPr>
              <a:t>large</a:t>
            </a:r>
            <a:r>
              <a:rPr sz="2400" spc="-395" dirty="0">
                <a:latin typeface="游ゴシック" panose="020B0400000000000000" pitchFamily="50" charset="-128"/>
                <a:ea typeface="游ゴシック" panose="020B0400000000000000" pitchFamily="50" charset="-128"/>
                <a:cs typeface="Trebuchet MS"/>
              </a:rPr>
              <a:t> </a:t>
            </a:r>
            <a:r>
              <a:rPr sz="2400" spc="-125" dirty="0">
                <a:latin typeface="游ゴシック" panose="020B0400000000000000" pitchFamily="50" charset="-128"/>
                <a:ea typeface="游ゴシック" panose="020B0400000000000000" pitchFamily="50" charset="-128"/>
                <a:cs typeface="Trebuchet MS"/>
              </a:rPr>
              <a:t>scale  </a:t>
            </a:r>
            <a:r>
              <a:rPr sz="2400" spc="-105" dirty="0">
                <a:latin typeface="游ゴシック" panose="020B0400000000000000" pitchFamily="50" charset="-128"/>
                <a:ea typeface="游ゴシック" panose="020B0400000000000000" pitchFamily="50" charset="-128"/>
                <a:cs typeface="Trebuchet MS"/>
              </a:rPr>
              <a:t>recording </a:t>
            </a:r>
            <a:r>
              <a:rPr sz="2400" spc="-95" dirty="0">
                <a:latin typeface="游ゴシック" panose="020B0400000000000000" pitchFamily="50" charset="-128"/>
                <a:ea typeface="游ゴシック" panose="020B0400000000000000" pitchFamily="50" charset="-128"/>
                <a:cs typeface="Trebuchet MS"/>
              </a:rPr>
              <a:t>continues </a:t>
            </a:r>
            <a:r>
              <a:rPr sz="2400" spc="-114" dirty="0">
                <a:latin typeface="游ゴシック" panose="020B0400000000000000" pitchFamily="50" charset="-128"/>
                <a:ea typeface="游ゴシック" panose="020B0400000000000000" pitchFamily="50" charset="-128"/>
                <a:cs typeface="Trebuchet MS"/>
              </a:rPr>
              <a:t>to  </a:t>
            </a:r>
            <a:r>
              <a:rPr sz="2400" spc="-155" dirty="0">
                <a:latin typeface="游ゴシック" panose="020B0400000000000000" pitchFamily="50" charset="-128"/>
                <a:ea typeface="游ゴシック" panose="020B0400000000000000" pitchFamily="50" charset="-128"/>
                <a:cs typeface="Trebuchet MS"/>
              </a:rPr>
              <a:t>attract </a:t>
            </a:r>
            <a:r>
              <a:rPr sz="2400" spc="-25" dirty="0">
                <a:latin typeface="游ゴシック" panose="020B0400000000000000" pitchFamily="50" charset="-128"/>
                <a:ea typeface="游ゴシック" panose="020B0400000000000000" pitchFamily="50" charset="-128"/>
                <a:cs typeface="Trebuchet MS"/>
              </a:rPr>
              <a:t>NI </a:t>
            </a:r>
            <a:r>
              <a:rPr sz="2400" spc="-80" dirty="0">
                <a:latin typeface="游ゴシック" panose="020B0400000000000000" pitchFamily="50" charset="-128"/>
                <a:ea typeface="游ゴシック" panose="020B0400000000000000" pitchFamily="50" charset="-128"/>
                <a:cs typeface="Trebuchet MS"/>
              </a:rPr>
              <a:t>and </a:t>
            </a:r>
            <a:r>
              <a:rPr sz="2400" spc="-85" dirty="0">
                <a:latin typeface="游ゴシック" panose="020B0400000000000000" pitchFamily="50" charset="-128"/>
                <a:ea typeface="游ゴシック" panose="020B0400000000000000" pitchFamily="50" charset="-128"/>
                <a:cs typeface="Trebuchet MS"/>
              </a:rPr>
              <a:t>ESI  </a:t>
            </a:r>
            <a:r>
              <a:rPr sz="2400" spc="-114" dirty="0">
                <a:latin typeface="游ゴシック" panose="020B0400000000000000" pitchFamily="50" charset="-128"/>
                <a:ea typeface="游ゴシック" panose="020B0400000000000000" pitchFamily="50" charset="-128"/>
                <a:cs typeface="Trebuchet MS"/>
              </a:rPr>
              <a:t>applicants</a:t>
            </a:r>
            <a:endParaRPr sz="2400" dirty="0">
              <a:latin typeface="游ゴシック" panose="020B0400000000000000" pitchFamily="50" charset="-128"/>
              <a:ea typeface="游ゴシック" panose="020B0400000000000000" pitchFamily="50" charset="-128"/>
              <a:cs typeface="Trebuchet MS"/>
            </a:endParaRPr>
          </a:p>
          <a:p>
            <a:pPr marL="292735">
              <a:spcBef>
                <a:spcPts val="745"/>
              </a:spcBef>
            </a:pPr>
            <a:r>
              <a:rPr spc="-80" dirty="0">
                <a:latin typeface="游ゴシック" panose="020B0400000000000000" pitchFamily="50" charset="-128"/>
                <a:ea typeface="游ゴシック" panose="020B0400000000000000" pitchFamily="50" charset="-128"/>
                <a:cs typeface="Trebuchet MS"/>
              </a:rPr>
              <a:t>Control </a:t>
            </a:r>
            <a:r>
              <a:rPr spc="-65" dirty="0">
                <a:latin typeface="游ゴシック" panose="020B0400000000000000" pitchFamily="50" charset="-128"/>
                <a:ea typeface="游ゴシック" panose="020B0400000000000000" pitchFamily="50" charset="-128"/>
                <a:cs typeface="Trebuchet MS"/>
              </a:rPr>
              <a:t>is </a:t>
            </a:r>
            <a:r>
              <a:rPr spc="-75" dirty="0">
                <a:latin typeface="游ゴシック" panose="020B0400000000000000" pitchFamily="50" charset="-128"/>
                <a:ea typeface="游ゴシック" panose="020B0400000000000000" pitchFamily="50" charset="-128"/>
                <a:cs typeface="Trebuchet MS"/>
              </a:rPr>
              <a:t>neuroscience </a:t>
            </a:r>
            <a:r>
              <a:rPr spc="-70" dirty="0">
                <a:latin typeface="游ゴシック" panose="020B0400000000000000" pitchFamily="50" charset="-128"/>
                <a:ea typeface="游ゴシック" panose="020B0400000000000000" pitchFamily="50" charset="-128"/>
                <a:cs typeface="Trebuchet MS"/>
              </a:rPr>
              <a:t>across </a:t>
            </a:r>
            <a:r>
              <a:rPr spc="-110" dirty="0">
                <a:latin typeface="游ゴシック" panose="020B0400000000000000" pitchFamily="50" charset="-128"/>
                <a:ea typeface="游ゴシック" panose="020B0400000000000000" pitchFamily="50" charset="-128"/>
                <a:cs typeface="Trebuchet MS"/>
              </a:rPr>
              <a:t>all</a:t>
            </a:r>
            <a:r>
              <a:rPr spc="-390" dirty="0">
                <a:latin typeface="游ゴシック" panose="020B0400000000000000" pitchFamily="50" charset="-128"/>
                <a:ea typeface="游ゴシック" panose="020B0400000000000000" pitchFamily="50" charset="-128"/>
                <a:cs typeface="Trebuchet MS"/>
              </a:rPr>
              <a:t> </a:t>
            </a:r>
            <a:r>
              <a:rPr spc="-105" dirty="0">
                <a:latin typeface="游ゴシック" panose="020B0400000000000000" pitchFamily="50" charset="-128"/>
                <a:ea typeface="游ゴシック" panose="020B0400000000000000" pitchFamily="50" charset="-128"/>
                <a:cs typeface="Trebuchet MS"/>
              </a:rPr>
              <a:t>ICs.</a:t>
            </a:r>
            <a:endParaRPr dirty="0">
              <a:latin typeface="游ゴシック" panose="020B0400000000000000" pitchFamily="50" charset="-128"/>
              <a:ea typeface="游ゴシック" panose="020B0400000000000000" pitchFamily="50" charset="-128"/>
              <a:cs typeface="Trebuchet MS"/>
            </a:endParaRPr>
          </a:p>
        </p:txBody>
      </p:sp>
    </p:spTree>
    <p:extLst>
      <p:ext uri="{BB962C8B-B14F-4D97-AF65-F5344CB8AC3E}">
        <p14:creationId xmlns:p14="http://schemas.microsoft.com/office/powerpoint/2010/main" val="2966818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689932"/>
          </a:xfrm>
          <a:prstGeom prst="rect">
            <a:avLst/>
          </a:prstGeom>
        </p:spPr>
        <p:txBody>
          <a:bodyPr vert="horz" wrap="square" lIns="0" tIns="12700" rIns="0" bIns="0" rtlCol="0">
            <a:spAutoFit/>
          </a:bodyPr>
          <a:lstStyle/>
          <a:p>
            <a:pPr marL="12700">
              <a:spcBef>
                <a:spcPts val="100"/>
              </a:spcBef>
            </a:pPr>
            <a:r>
              <a:rPr sz="2200" b="1" spc="-190" dirty="0">
                <a:latin typeface="游ゴシック" panose="020B0400000000000000" pitchFamily="50" charset="-128"/>
                <a:ea typeface="游ゴシック" panose="020B0400000000000000" pitchFamily="50" charset="-128"/>
                <a:cs typeface="Trebuchet MS"/>
              </a:rPr>
              <a:t>THE </a:t>
            </a:r>
            <a:r>
              <a:rPr sz="2200" b="1" spc="-60" dirty="0">
                <a:latin typeface="游ゴシック" panose="020B0400000000000000" pitchFamily="50" charset="-128"/>
                <a:ea typeface="游ゴシック" panose="020B0400000000000000" pitchFamily="50" charset="-128"/>
                <a:cs typeface="Trebuchet MS"/>
              </a:rPr>
              <a:t>BRAIN</a:t>
            </a:r>
            <a:r>
              <a:rPr sz="2200" b="1" spc="-195" dirty="0">
                <a:latin typeface="游ゴシック" panose="020B0400000000000000" pitchFamily="50" charset="-128"/>
                <a:ea typeface="游ゴシック" panose="020B0400000000000000" pitchFamily="50" charset="-128"/>
                <a:cs typeface="Trebuchet MS"/>
              </a:rPr>
              <a:t> </a:t>
            </a:r>
            <a:r>
              <a:rPr sz="2200" b="1" spc="-145" dirty="0">
                <a:latin typeface="游ゴシック" panose="020B0400000000000000" pitchFamily="50" charset="-128"/>
                <a:ea typeface="游ゴシック" panose="020B0400000000000000" pitchFamily="50" charset="-128"/>
                <a:cs typeface="Trebuchet MS"/>
              </a:rPr>
              <a:t>INITIATIVE®</a:t>
            </a:r>
            <a:endParaRPr sz="2200">
              <a:latin typeface="游ゴシック" panose="020B0400000000000000" pitchFamily="50" charset="-128"/>
              <a:ea typeface="游ゴシック" panose="020B0400000000000000" pitchFamily="50" charset="-128"/>
              <a:cs typeface="Trebuchet MS"/>
            </a:endParaRPr>
          </a:p>
        </p:txBody>
      </p:sp>
      <p:sp>
        <p:nvSpPr>
          <p:cNvPr id="3" name="object 3"/>
          <p:cNvSpPr/>
          <p:nvPr/>
        </p:nvSpPr>
        <p:spPr>
          <a:xfrm>
            <a:off x="-13532" y="6126166"/>
            <a:ext cx="2894975" cy="731834"/>
          </a:xfrm>
          <a:prstGeom prst="rect">
            <a:avLst/>
          </a:prstGeom>
          <a:blipFill>
            <a:blip r:embed="rId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 name="object 4"/>
          <p:cNvSpPr/>
          <p:nvPr/>
        </p:nvSpPr>
        <p:spPr>
          <a:xfrm>
            <a:off x="1765042" y="1062426"/>
            <a:ext cx="2232802" cy="1533229"/>
          </a:xfrm>
          <a:prstGeom prst="rect">
            <a:avLst/>
          </a:prstGeom>
          <a:blipFill>
            <a:blip r:embed="rId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 name="object 5"/>
          <p:cNvSpPr/>
          <p:nvPr/>
        </p:nvSpPr>
        <p:spPr>
          <a:xfrm>
            <a:off x="3624415" y="1065644"/>
            <a:ext cx="374015" cy="571500"/>
          </a:xfrm>
          <a:custGeom>
            <a:avLst/>
            <a:gdLst/>
            <a:ahLst/>
            <a:cxnLst/>
            <a:rect l="l" t="t" r="r" b="b"/>
            <a:pathLst>
              <a:path w="374014" h="571500">
                <a:moveTo>
                  <a:pt x="0" y="0"/>
                </a:moveTo>
                <a:lnTo>
                  <a:pt x="373430" y="0"/>
                </a:lnTo>
                <a:lnTo>
                  <a:pt x="373430" y="571461"/>
                </a:lnTo>
                <a:lnTo>
                  <a:pt x="0" y="571461"/>
                </a:lnTo>
                <a:lnTo>
                  <a:pt x="0" y="0"/>
                </a:lnTo>
                <a:close/>
              </a:path>
            </a:pathLst>
          </a:custGeom>
          <a:solidFill>
            <a:srgbClr val="FFFFFF"/>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 name="object 6"/>
          <p:cNvSpPr txBox="1"/>
          <p:nvPr/>
        </p:nvSpPr>
        <p:spPr>
          <a:xfrm>
            <a:off x="4076586" y="1208076"/>
            <a:ext cx="6458585" cy="830356"/>
          </a:xfrm>
          <a:prstGeom prst="rect">
            <a:avLst/>
          </a:prstGeom>
        </p:spPr>
        <p:txBody>
          <a:bodyPr vert="horz" wrap="square" lIns="0" tIns="60325" rIns="0" bIns="0" rtlCol="0">
            <a:spAutoFit/>
          </a:bodyPr>
          <a:lstStyle/>
          <a:p>
            <a:pPr marL="12700" marR="5080">
              <a:lnSpc>
                <a:spcPts val="2030"/>
              </a:lnSpc>
              <a:spcBef>
                <a:spcPts val="475"/>
              </a:spcBef>
            </a:pPr>
            <a:r>
              <a:rPr sz="2000" b="1" spc="-90" dirty="0">
                <a:latin typeface="游ゴシック" panose="020B0400000000000000" pitchFamily="50" charset="-128"/>
                <a:ea typeface="游ゴシック" panose="020B0400000000000000" pitchFamily="50" charset="-128"/>
                <a:cs typeface="Trebuchet MS"/>
              </a:rPr>
              <a:t>Novel </a:t>
            </a:r>
            <a:r>
              <a:rPr sz="2000" b="1" spc="-105" dirty="0">
                <a:latin typeface="游ゴシック" panose="020B0400000000000000" pitchFamily="50" charset="-128"/>
                <a:ea typeface="游ゴシック" panose="020B0400000000000000" pitchFamily="50" charset="-128"/>
                <a:cs typeface="Trebuchet MS"/>
              </a:rPr>
              <a:t>method </a:t>
            </a:r>
            <a:r>
              <a:rPr sz="2000" b="1" spc="-114" dirty="0">
                <a:latin typeface="游ゴシック" panose="020B0400000000000000" pitchFamily="50" charset="-128"/>
                <a:ea typeface="游ゴシック" panose="020B0400000000000000" pitchFamily="50" charset="-128"/>
                <a:cs typeface="Trebuchet MS"/>
              </a:rPr>
              <a:t>for </a:t>
            </a:r>
            <a:r>
              <a:rPr sz="2000" b="1" spc="-105" dirty="0">
                <a:latin typeface="游ゴシック" panose="020B0400000000000000" pitchFamily="50" charset="-128"/>
                <a:ea typeface="游ゴシック" panose="020B0400000000000000" pitchFamily="50" charset="-128"/>
                <a:cs typeface="Trebuchet MS"/>
              </a:rPr>
              <a:t>classifying </a:t>
            </a:r>
            <a:r>
              <a:rPr sz="2000" b="1" spc="-135" dirty="0">
                <a:latin typeface="游ゴシック" panose="020B0400000000000000" pitchFamily="50" charset="-128"/>
                <a:ea typeface="游ゴシック" panose="020B0400000000000000" pitchFamily="50" charset="-128"/>
                <a:cs typeface="Trebuchet MS"/>
              </a:rPr>
              <a:t>cell </a:t>
            </a:r>
            <a:r>
              <a:rPr sz="2000" b="1" spc="-105" dirty="0">
                <a:latin typeface="游ゴシック" panose="020B0400000000000000" pitchFamily="50" charset="-128"/>
                <a:ea typeface="游ゴシック" panose="020B0400000000000000" pitchFamily="50" charset="-128"/>
                <a:cs typeface="Trebuchet MS"/>
              </a:rPr>
              <a:t>types </a:t>
            </a:r>
            <a:r>
              <a:rPr sz="2000" b="1" spc="-90" dirty="0">
                <a:latin typeface="游ゴシック" panose="020B0400000000000000" pitchFamily="50" charset="-128"/>
                <a:ea typeface="游ゴシック" panose="020B0400000000000000" pitchFamily="50" charset="-128"/>
                <a:cs typeface="Trebuchet MS"/>
              </a:rPr>
              <a:t>using</a:t>
            </a:r>
            <a:r>
              <a:rPr sz="2000" b="1" spc="-470" dirty="0">
                <a:latin typeface="游ゴシック" panose="020B0400000000000000" pitchFamily="50" charset="-128"/>
                <a:ea typeface="游ゴシック" panose="020B0400000000000000" pitchFamily="50" charset="-128"/>
                <a:cs typeface="Trebuchet MS"/>
              </a:rPr>
              <a:t> </a:t>
            </a:r>
            <a:r>
              <a:rPr sz="2000" b="1" spc="-100" dirty="0">
                <a:latin typeface="游ゴシック" panose="020B0400000000000000" pitchFamily="50" charset="-128"/>
                <a:ea typeface="游ゴシック" panose="020B0400000000000000" pitchFamily="50" charset="-128"/>
                <a:cs typeface="Trebuchet MS"/>
              </a:rPr>
              <a:t>high </a:t>
            </a:r>
            <a:r>
              <a:rPr sz="2000" b="1" spc="-105" dirty="0">
                <a:latin typeface="游ゴシック" panose="020B0400000000000000" pitchFamily="50" charset="-128"/>
                <a:ea typeface="游ゴシック" panose="020B0400000000000000" pitchFamily="50" charset="-128"/>
                <a:cs typeface="Trebuchet MS"/>
              </a:rPr>
              <a:t>throughput  </a:t>
            </a:r>
            <a:r>
              <a:rPr sz="2000" b="1" spc="-130" dirty="0">
                <a:latin typeface="游ゴシック" panose="020B0400000000000000" pitchFamily="50" charset="-128"/>
                <a:ea typeface="游ゴシック" panose="020B0400000000000000" pitchFamily="50" charset="-128"/>
                <a:cs typeface="Trebuchet MS"/>
              </a:rPr>
              <a:t>genetic </a:t>
            </a:r>
            <a:r>
              <a:rPr sz="2000" b="1" spc="-114" dirty="0">
                <a:latin typeface="游ゴシック" panose="020B0400000000000000" pitchFamily="50" charset="-128"/>
                <a:ea typeface="游ゴシック" panose="020B0400000000000000" pitchFamily="50" charset="-128"/>
                <a:cs typeface="Trebuchet MS"/>
              </a:rPr>
              <a:t>sequencing </a:t>
            </a:r>
            <a:r>
              <a:rPr sz="2000" b="1" spc="-100" dirty="0">
                <a:latin typeface="游ゴシック" panose="020B0400000000000000" pitchFamily="50" charset="-128"/>
                <a:ea typeface="游ゴシック" panose="020B0400000000000000" pitchFamily="50" charset="-128"/>
                <a:cs typeface="Trebuchet MS"/>
              </a:rPr>
              <a:t>allowed </a:t>
            </a:r>
            <a:r>
              <a:rPr sz="2000" b="1" spc="-85" dirty="0">
                <a:latin typeface="游ゴシック" panose="020B0400000000000000" pitchFamily="50" charset="-128"/>
                <a:ea typeface="游ゴシック" panose="020B0400000000000000" pitchFamily="50" charset="-128"/>
                <a:cs typeface="Trebuchet MS"/>
              </a:rPr>
              <a:t>c</a:t>
            </a:r>
            <a:r>
              <a:rPr sz="2000" spc="-85" dirty="0">
                <a:latin typeface="游ゴシック" panose="020B0400000000000000" pitchFamily="50" charset="-128"/>
                <a:ea typeface="游ゴシック" panose="020B0400000000000000" pitchFamily="50" charset="-128"/>
                <a:cs typeface="Trebuchet MS"/>
              </a:rPr>
              <a:t>omprehensive </a:t>
            </a:r>
            <a:r>
              <a:rPr sz="2000" spc="-95" dirty="0">
                <a:latin typeface="游ゴシック" panose="020B0400000000000000" pitchFamily="50" charset="-128"/>
                <a:ea typeface="游ゴシック" panose="020B0400000000000000" pitchFamily="50" charset="-128"/>
                <a:cs typeface="Trebuchet MS"/>
              </a:rPr>
              <a:t>classification</a:t>
            </a:r>
            <a:r>
              <a:rPr sz="2000" spc="-310"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of</a:t>
            </a:r>
            <a:endParaRPr sz="2000" dirty="0">
              <a:latin typeface="游ゴシック" panose="020B0400000000000000" pitchFamily="50" charset="-128"/>
              <a:ea typeface="游ゴシック" panose="020B0400000000000000" pitchFamily="50" charset="-128"/>
              <a:cs typeface="Trebuchet MS"/>
            </a:endParaRPr>
          </a:p>
        </p:txBody>
      </p:sp>
      <p:sp>
        <p:nvSpPr>
          <p:cNvPr id="7" name="object 7"/>
          <p:cNvSpPr txBox="1"/>
          <p:nvPr/>
        </p:nvSpPr>
        <p:spPr>
          <a:xfrm>
            <a:off x="4076586" y="1724545"/>
            <a:ext cx="2383155" cy="628377"/>
          </a:xfrm>
          <a:prstGeom prst="rect">
            <a:avLst/>
          </a:prstGeom>
        </p:spPr>
        <p:txBody>
          <a:bodyPr vert="horz" wrap="square" lIns="0" tIns="12700" rIns="0" bIns="0" rtlCol="0">
            <a:spAutoFit/>
          </a:bodyPr>
          <a:lstStyle/>
          <a:p>
            <a:pPr marL="12700">
              <a:spcBef>
                <a:spcPts val="100"/>
              </a:spcBef>
            </a:pPr>
            <a:r>
              <a:rPr sz="2000" spc="-105" dirty="0">
                <a:latin typeface="游ゴシック" panose="020B0400000000000000" pitchFamily="50" charset="-128"/>
                <a:ea typeface="游ゴシック" panose="020B0400000000000000" pitchFamily="50" charset="-128"/>
                <a:cs typeface="Trebuchet MS"/>
              </a:rPr>
              <a:t>retinal </a:t>
            </a:r>
            <a:r>
              <a:rPr sz="2000" spc="-85" dirty="0">
                <a:latin typeface="游ゴシック" panose="020B0400000000000000" pitchFamily="50" charset="-128"/>
                <a:ea typeface="游ゴシック" panose="020B0400000000000000" pitchFamily="50" charset="-128"/>
                <a:cs typeface="Trebuchet MS"/>
              </a:rPr>
              <a:t>bipolar</a:t>
            </a:r>
            <a:r>
              <a:rPr sz="2000" spc="-240" dirty="0">
                <a:latin typeface="游ゴシック" panose="020B0400000000000000" pitchFamily="50" charset="-128"/>
                <a:ea typeface="游ゴシック" panose="020B0400000000000000" pitchFamily="50" charset="-128"/>
                <a:cs typeface="Trebuchet MS"/>
              </a:rPr>
              <a:t> </a:t>
            </a:r>
            <a:r>
              <a:rPr sz="2000" spc="-60" dirty="0">
                <a:latin typeface="游ゴシック" panose="020B0400000000000000" pitchFamily="50" charset="-128"/>
                <a:ea typeface="游ゴシック" panose="020B0400000000000000" pitchFamily="50" charset="-128"/>
                <a:cs typeface="Trebuchet MS"/>
              </a:rPr>
              <a:t>neurons</a:t>
            </a:r>
            <a:endParaRPr sz="2000">
              <a:latin typeface="游ゴシック" panose="020B0400000000000000" pitchFamily="50" charset="-128"/>
              <a:ea typeface="游ゴシック" panose="020B0400000000000000" pitchFamily="50" charset="-128"/>
              <a:cs typeface="Trebuchet MS"/>
            </a:endParaRPr>
          </a:p>
        </p:txBody>
      </p:sp>
      <p:sp>
        <p:nvSpPr>
          <p:cNvPr id="8" name="object 8"/>
          <p:cNvSpPr txBox="1"/>
          <p:nvPr/>
        </p:nvSpPr>
        <p:spPr>
          <a:xfrm>
            <a:off x="1931446" y="2618841"/>
            <a:ext cx="8000365" cy="628377"/>
          </a:xfrm>
          <a:prstGeom prst="rect">
            <a:avLst/>
          </a:prstGeom>
        </p:spPr>
        <p:txBody>
          <a:bodyPr vert="horz" wrap="square" lIns="0" tIns="12700" rIns="0" bIns="0" rtlCol="0">
            <a:spAutoFit/>
          </a:bodyPr>
          <a:lstStyle/>
          <a:p>
            <a:pPr marL="12700">
              <a:spcBef>
                <a:spcPts val="100"/>
              </a:spcBef>
            </a:pPr>
            <a:r>
              <a:rPr sz="2000" spc="-70" dirty="0">
                <a:latin typeface="游ゴシック" panose="020B0400000000000000" pitchFamily="50" charset="-128"/>
                <a:ea typeface="游ゴシック" panose="020B0400000000000000" pitchFamily="50" charset="-128"/>
                <a:cs typeface="Trebuchet MS"/>
              </a:rPr>
              <a:t>Genome</a:t>
            </a:r>
            <a:r>
              <a:rPr sz="2000" spc="-150" dirty="0">
                <a:latin typeface="游ゴシック" panose="020B0400000000000000" pitchFamily="50" charset="-128"/>
                <a:ea typeface="游ゴシック" panose="020B0400000000000000" pitchFamily="50" charset="-128"/>
                <a:cs typeface="Trebuchet MS"/>
              </a:rPr>
              <a:t> </a:t>
            </a:r>
            <a:r>
              <a:rPr sz="2000" spc="-90" dirty="0">
                <a:latin typeface="游ゴシック" panose="020B0400000000000000" pitchFamily="50" charset="-128"/>
                <a:ea typeface="游ゴシック" panose="020B0400000000000000" pitchFamily="50" charset="-128"/>
                <a:cs typeface="Trebuchet MS"/>
              </a:rPr>
              <a:t>editing</a:t>
            </a:r>
            <a:r>
              <a:rPr sz="2000" spc="-15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of</a:t>
            </a:r>
            <a:r>
              <a:rPr sz="2000" spc="-155" dirty="0">
                <a:latin typeface="游ゴシック" panose="020B0400000000000000" pitchFamily="50" charset="-128"/>
                <a:ea typeface="游ゴシック" panose="020B0400000000000000" pitchFamily="50" charset="-128"/>
                <a:cs typeface="Trebuchet MS"/>
              </a:rPr>
              <a:t> </a:t>
            </a:r>
            <a:r>
              <a:rPr sz="2000" spc="-100" dirty="0">
                <a:latin typeface="游ゴシック" panose="020B0400000000000000" pitchFamily="50" charset="-128"/>
                <a:ea typeface="游ゴシック" panose="020B0400000000000000" pitchFamily="50" charset="-128"/>
                <a:cs typeface="Trebuchet MS"/>
              </a:rPr>
              <a:t>synthetic</a:t>
            </a:r>
            <a:r>
              <a:rPr sz="2000" spc="-145" dirty="0">
                <a:latin typeface="游ゴシック" panose="020B0400000000000000" pitchFamily="50" charset="-128"/>
                <a:ea typeface="游ゴシック" panose="020B0400000000000000" pitchFamily="50" charset="-128"/>
                <a:cs typeface="Trebuchet MS"/>
              </a:rPr>
              <a:t> </a:t>
            </a:r>
            <a:r>
              <a:rPr sz="2000" spc="-110" dirty="0">
                <a:latin typeface="游ゴシック" panose="020B0400000000000000" pitchFamily="50" charset="-128"/>
                <a:ea typeface="游ゴシック" panose="020B0400000000000000" pitchFamily="50" charset="-128"/>
                <a:cs typeface="Trebuchet MS"/>
              </a:rPr>
              <a:t>target</a:t>
            </a:r>
            <a:r>
              <a:rPr sz="2000" spc="-150"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arrays</a:t>
            </a:r>
            <a:r>
              <a:rPr sz="2000" spc="-145"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for</a:t>
            </a:r>
            <a:r>
              <a:rPr sz="2000" spc="-150"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lineage</a:t>
            </a:r>
            <a:r>
              <a:rPr sz="2000" spc="-145" dirty="0">
                <a:latin typeface="游ゴシック" panose="020B0400000000000000" pitchFamily="50" charset="-128"/>
                <a:ea typeface="游ゴシック" panose="020B0400000000000000" pitchFamily="50" charset="-128"/>
                <a:cs typeface="Trebuchet MS"/>
              </a:rPr>
              <a:t> </a:t>
            </a:r>
            <a:r>
              <a:rPr sz="2000" spc="-100" dirty="0">
                <a:latin typeface="游ゴシック" panose="020B0400000000000000" pitchFamily="50" charset="-128"/>
                <a:ea typeface="游ゴシック" panose="020B0400000000000000" pitchFamily="50" charset="-128"/>
                <a:cs typeface="Trebuchet MS"/>
              </a:rPr>
              <a:t>tracing</a:t>
            </a:r>
            <a:r>
              <a:rPr sz="2000" spc="-155" dirty="0">
                <a:latin typeface="游ゴシック" panose="020B0400000000000000" pitchFamily="50" charset="-128"/>
                <a:ea typeface="游ゴシック" panose="020B0400000000000000" pitchFamily="50" charset="-128"/>
                <a:cs typeface="Trebuchet MS"/>
              </a:rPr>
              <a:t> </a:t>
            </a:r>
            <a:r>
              <a:rPr sz="2000" b="1" spc="-185" dirty="0">
                <a:latin typeface="游ゴシック" panose="020B0400000000000000" pitchFamily="50" charset="-128"/>
                <a:ea typeface="游ゴシック" panose="020B0400000000000000" pitchFamily="50" charset="-128"/>
                <a:cs typeface="Trebuchet MS"/>
              </a:rPr>
              <a:t>(GESTALT)</a:t>
            </a:r>
            <a:r>
              <a:rPr sz="2000" b="1" spc="-150" dirty="0">
                <a:latin typeface="游ゴシック" panose="020B0400000000000000" pitchFamily="50" charset="-128"/>
                <a:ea typeface="游ゴシック" panose="020B0400000000000000" pitchFamily="50" charset="-128"/>
                <a:cs typeface="Trebuchet MS"/>
              </a:rPr>
              <a:t> </a:t>
            </a:r>
            <a:r>
              <a:rPr sz="2000" b="1" spc="-130" dirty="0">
                <a:latin typeface="游ゴシック" panose="020B0400000000000000" pitchFamily="50" charset="-128"/>
                <a:ea typeface="游ゴシック" panose="020B0400000000000000" pitchFamily="50" charset="-128"/>
                <a:cs typeface="Trebuchet MS"/>
              </a:rPr>
              <a:t>tracks</a:t>
            </a:r>
            <a:endParaRPr sz="2000" dirty="0">
              <a:latin typeface="游ゴシック" panose="020B0400000000000000" pitchFamily="50" charset="-128"/>
              <a:ea typeface="游ゴシック" panose="020B0400000000000000" pitchFamily="50" charset="-128"/>
              <a:cs typeface="Trebuchet MS"/>
            </a:endParaRPr>
          </a:p>
        </p:txBody>
      </p:sp>
      <p:sp>
        <p:nvSpPr>
          <p:cNvPr id="9" name="object 9"/>
          <p:cNvSpPr txBox="1"/>
          <p:nvPr/>
        </p:nvSpPr>
        <p:spPr>
          <a:xfrm>
            <a:off x="1159324" y="3271233"/>
            <a:ext cx="7068716" cy="320601"/>
          </a:xfrm>
          <a:prstGeom prst="rect">
            <a:avLst/>
          </a:prstGeom>
        </p:spPr>
        <p:txBody>
          <a:bodyPr vert="horz" wrap="square" lIns="0" tIns="12700" rIns="0" bIns="0" rtlCol="0">
            <a:spAutoFit/>
          </a:bodyPr>
          <a:lstStyle/>
          <a:p>
            <a:pPr marL="12700">
              <a:spcBef>
                <a:spcPts val="100"/>
              </a:spcBef>
            </a:pPr>
            <a:r>
              <a:rPr sz="2000" b="1" spc="-135" dirty="0">
                <a:latin typeface="游ゴシック" panose="020B0400000000000000" pitchFamily="50" charset="-128"/>
                <a:ea typeface="游ゴシック" panose="020B0400000000000000" pitchFamily="50" charset="-128"/>
                <a:cs typeface="Trebuchet MS"/>
              </a:rPr>
              <a:t>cell </a:t>
            </a:r>
            <a:r>
              <a:rPr sz="2000" b="1" spc="-130" dirty="0">
                <a:latin typeface="游ゴシック" panose="020B0400000000000000" pitchFamily="50" charset="-128"/>
                <a:ea typeface="游ゴシック" panose="020B0400000000000000" pitchFamily="50" charset="-128"/>
                <a:cs typeface="Trebuchet MS"/>
              </a:rPr>
              <a:t>fate </a:t>
            </a:r>
            <a:r>
              <a:rPr sz="2000" b="1" spc="-110" dirty="0">
                <a:latin typeface="游ゴシック" panose="020B0400000000000000" pitchFamily="50" charset="-128"/>
                <a:ea typeface="游ゴシック" panose="020B0400000000000000" pitchFamily="50" charset="-128"/>
                <a:cs typeface="Trebuchet MS"/>
              </a:rPr>
              <a:t>in </a:t>
            </a:r>
            <a:r>
              <a:rPr sz="2000" b="1" spc="-100" dirty="0">
                <a:latin typeface="游ゴシック" panose="020B0400000000000000" pitchFamily="50" charset="-128"/>
                <a:ea typeface="游ゴシック" panose="020B0400000000000000" pitchFamily="50" charset="-128"/>
                <a:cs typeface="Trebuchet MS"/>
              </a:rPr>
              <a:t>whole </a:t>
            </a:r>
            <a:r>
              <a:rPr sz="2000" b="1" spc="-140" dirty="0">
                <a:latin typeface="游ゴシック" panose="020B0400000000000000" pitchFamily="50" charset="-128"/>
                <a:ea typeface="游ゴシック" panose="020B0400000000000000" pitchFamily="50" charset="-128"/>
                <a:cs typeface="Trebuchet MS"/>
              </a:rPr>
              <a:t>complex, </a:t>
            </a:r>
            <a:r>
              <a:rPr sz="2000" b="1" spc="-114" dirty="0">
                <a:latin typeface="游ゴシック" panose="020B0400000000000000" pitchFamily="50" charset="-128"/>
                <a:ea typeface="游ゴシック" panose="020B0400000000000000" pitchFamily="50" charset="-128"/>
                <a:cs typeface="Trebuchet MS"/>
              </a:rPr>
              <a:t>multicellular</a:t>
            </a:r>
            <a:r>
              <a:rPr sz="2000" b="1" spc="-355" dirty="0">
                <a:latin typeface="游ゴシック" panose="020B0400000000000000" pitchFamily="50" charset="-128"/>
                <a:ea typeface="游ゴシック" panose="020B0400000000000000" pitchFamily="50" charset="-128"/>
                <a:cs typeface="Trebuchet MS"/>
              </a:rPr>
              <a:t> </a:t>
            </a:r>
            <a:r>
              <a:rPr sz="2000" b="1" spc="-95" dirty="0">
                <a:latin typeface="游ゴシック" panose="020B0400000000000000" pitchFamily="50" charset="-128"/>
                <a:ea typeface="游ゴシック" panose="020B0400000000000000" pitchFamily="50" charset="-128"/>
                <a:cs typeface="Trebuchet MS"/>
              </a:rPr>
              <a:t>organisms</a:t>
            </a:r>
            <a:endParaRPr sz="2000" dirty="0">
              <a:latin typeface="游ゴシック" panose="020B0400000000000000" pitchFamily="50" charset="-128"/>
              <a:ea typeface="游ゴシック" panose="020B0400000000000000" pitchFamily="50" charset="-128"/>
              <a:cs typeface="Trebuchet MS"/>
            </a:endParaRPr>
          </a:p>
        </p:txBody>
      </p:sp>
      <p:sp>
        <p:nvSpPr>
          <p:cNvPr id="10" name="object 10"/>
          <p:cNvSpPr txBox="1"/>
          <p:nvPr/>
        </p:nvSpPr>
        <p:spPr>
          <a:xfrm>
            <a:off x="4076586" y="3681984"/>
            <a:ext cx="6480175" cy="1174681"/>
          </a:xfrm>
          <a:prstGeom prst="rect">
            <a:avLst/>
          </a:prstGeom>
        </p:spPr>
        <p:txBody>
          <a:bodyPr vert="horz" wrap="square" lIns="0" tIns="45720" rIns="0" bIns="0" rtlCol="0">
            <a:spAutoFit/>
          </a:bodyPr>
          <a:lstStyle/>
          <a:p>
            <a:pPr marL="12700" marR="5080">
              <a:lnSpc>
                <a:spcPts val="2170"/>
              </a:lnSpc>
              <a:spcBef>
                <a:spcPts val="360"/>
              </a:spcBef>
            </a:pPr>
            <a:r>
              <a:rPr sz="2000" b="1" spc="-165" dirty="0">
                <a:latin typeface="游ゴシック" panose="020B0400000000000000" pitchFamily="50" charset="-128"/>
                <a:ea typeface="游ゴシック" panose="020B0400000000000000" pitchFamily="50" charset="-128"/>
                <a:cs typeface="Trebuchet MS"/>
              </a:rPr>
              <a:t>The </a:t>
            </a:r>
            <a:r>
              <a:rPr sz="2000" b="1" spc="-135" dirty="0">
                <a:latin typeface="游ゴシック" panose="020B0400000000000000" pitchFamily="50" charset="-128"/>
                <a:ea typeface="游ゴシック" panose="020B0400000000000000" pitchFamily="50" charset="-128"/>
                <a:cs typeface="Trebuchet MS"/>
              </a:rPr>
              <a:t>zebrafish </a:t>
            </a:r>
            <a:r>
              <a:rPr sz="2000" b="1" spc="-95" dirty="0">
                <a:latin typeface="游ゴシック" panose="020B0400000000000000" pitchFamily="50" charset="-128"/>
                <a:ea typeface="游ゴシック" panose="020B0400000000000000" pitchFamily="50" charset="-128"/>
                <a:cs typeface="Trebuchet MS"/>
              </a:rPr>
              <a:t>optomotor </a:t>
            </a:r>
            <a:r>
              <a:rPr sz="2000" b="1" spc="-114" dirty="0">
                <a:latin typeface="游ゴシック" panose="020B0400000000000000" pitchFamily="50" charset="-128"/>
                <a:ea typeface="游ゴシック" panose="020B0400000000000000" pitchFamily="50" charset="-128"/>
                <a:cs typeface="Trebuchet MS"/>
              </a:rPr>
              <a:t>response: </a:t>
            </a:r>
            <a:r>
              <a:rPr sz="2000" spc="-90" dirty="0">
                <a:latin typeface="游ゴシック" panose="020B0400000000000000" pitchFamily="50" charset="-128"/>
                <a:ea typeface="游ゴシック" panose="020B0400000000000000" pitchFamily="50" charset="-128"/>
                <a:cs typeface="Trebuchet MS"/>
              </a:rPr>
              <a:t>Integration </a:t>
            </a:r>
            <a:r>
              <a:rPr sz="2000" spc="-80" dirty="0">
                <a:latin typeface="游ゴシック" panose="020B0400000000000000" pitchFamily="50" charset="-128"/>
                <a:ea typeface="游ゴシック" panose="020B0400000000000000" pitchFamily="50" charset="-128"/>
                <a:cs typeface="Trebuchet MS"/>
              </a:rPr>
              <a:t>of</a:t>
            </a:r>
            <a:r>
              <a:rPr sz="2000" spc="-280" dirty="0">
                <a:latin typeface="游ゴシック" panose="020B0400000000000000" pitchFamily="50" charset="-128"/>
                <a:ea typeface="游ゴシック" panose="020B0400000000000000" pitchFamily="50" charset="-128"/>
                <a:cs typeface="Trebuchet MS"/>
              </a:rPr>
              <a:t> </a:t>
            </a:r>
            <a:r>
              <a:rPr sz="2000" spc="-85" dirty="0">
                <a:latin typeface="游ゴシック" panose="020B0400000000000000" pitchFamily="50" charset="-128"/>
                <a:ea typeface="游ゴシック" panose="020B0400000000000000" pitchFamily="50" charset="-128"/>
                <a:cs typeface="Trebuchet MS"/>
              </a:rPr>
              <a:t>whole-brain  </a:t>
            </a:r>
            <a:r>
              <a:rPr sz="2000" spc="-100" dirty="0">
                <a:latin typeface="游ゴシック" panose="020B0400000000000000" pitchFamily="50" charset="-128"/>
                <a:ea typeface="游ゴシック" panose="020B0400000000000000" pitchFamily="50" charset="-128"/>
                <a:cs typeface="Trebuchet MS"/>
              </a:rPr>
              <a:t>imaging, </a:t>
            </a:r>
            <a:r>
              <a:rPr sz="2000" spc="-90" dirty="0">
                <a:latin typeface="游ゴシック" panose="020B0400000000000000" pitchFamily="50" charset="-128"/>
                <a:ea typeface="游ゴシック" panose="020B0400000000000000" pitchFamily="50" charset="-128"/>
                <a:cs typeface="Trebuchet MS"/>
              </a:rPr>
              <a:t>behavioral </a:t>
            </a:r>
            <a:r>
              <a:rPr sz="2000" spc="-100" dirty="0">
                <a:latin typeface="游ゴシック" panose="020B0400000000000000" pitchFamily="50" charset="-128"/>
                <a:ea typeface="游ゴシック" panose="020B0400000000000000" pitchFamily="50" charset="-128"/>
                <a:cs typeface="Trebuchet MS"/>
              </a:rPr>
              <a:t>analysis, </a:t>
            </a:r>
            <a:r>
              <a:rPr sz="2000" spc="-90" dirty="0">
                <a:latin typeface="游ゴシック" panose="020B0400000000000000" pitchFamily="50" charset="-128"/>
                <a:ea typeface="游ゴシック" panose="020B0400000000000000" pitchFamily="50" charset="-128"/>
                <a:cs typeface="Trebuchet MS"/>
              </a:rPr>
              <a:t>functional perturbations, </a:t>
            </a:r>
            <a:r>
              <a:rPr sz="2000" spc="-70" dirty="0">
                <a:latin typeface="游ゴシック" panose="020B0400000000000000" pitchFamily="50" charset="-128"/>
                <a:ea typeface="游ゴシック" panose="020B0400000000000000" pitchFamily="50" charset="-128"/>
                <a:cs typeface="Trebuchet MS"/>
              </a:rPr>
              <a:t>and  </a:t>
            </a:r>
            <a:r>
              <a:rPr sz="2000" spc="-80" dirty="0">
                <a:latin typeface="游ゴシック" panose="020B0400000000000000" pitchFamily="50" charset="-128"/>
                <a:ea typeface="游ゴシック" panose="020B0400000000000000" pitchFamily="50" charset="-128"/>
                <a:cs typeface="Trebuchet MS"/>
              </a:rPr>
              <a:t>network</a:t>
            </a:r>
            <a:r>
              <a:rPr sz="2000" spc="-150"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modeling</a:t>
            </a:r>
            <a:r>
              <a:rPr sz="2000" spc="-15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to</a:t>
            </a:r>
            <a:r>
              <a:rPr sz="2000" spc="-160" dirty="0">
                <a:latin typeface="游ゴシック" panose="020B0400000000000000" pitchFamily="50" charset="-128"/>
                <a:ea typeface="游ゴシック" panose="020B0400000000000000" pitchFamily="50" charset="-128"/>
                <a:cs typeface="Trebuchet MS"/>
              </a:rPr>
              <a:t> </a:t>
            </a:r>
            <a:r>
              <a:rPr sz="2000" spc="-85" dirty="0">
                <a:latin typeface="游ゴシック" panose="020B0400000000000000" pitchFamily="50" charset="-128"/>
                <a:ea typeface="游ゴシック" panose="020B0400000000000000" pitchFamily="50" charset="-128"/>
                <a:cs typeface="Trebuchet MS"/>
              </a:rPr>
              <a:t>build</a:t>
            </a:r>
            <a:r>
              <a:rPr sz="2000" spc="-150"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a</a:t>
            </a:r>
            <a:r>
              <a:rPr sz="2000" spc="-150" dirty="0">
                <a:latin typeface="游ゴシック" panose="020B0400000000000000" pitchFamily="50" charset="-128"/>
                <a:ea typeface="游ゴシック" panose="020B0400000000000000" pitchFamily="50" charset="-128"/>
                <a:cs typeface="Trebuchet MS"/>
              </a:rPr>
              <a:t> </a:t>
            </a:r>
            <a:r>
              <a:rPr sz="2000" spc="-100" dirty="0">
                <a:latin typeface="游ゴシック" panose="020B0400000000000000" pitchFamily="50" charset="-128"/>
                <a:ea typeface="游ゴシック" panose="020B0400000000000000" pitchFamily="50" charset="-128"/>
                <a:cs typeface="Trebuchet MS"/>
              </a:rPr>
              <a:t>brain-scale</a:t>
            </a:r>
            <a:r>
              <a:rPr sz="2000" spc="-145" dirty="0">
                <a:latin typeface="游ゴシック" panose="020B0400000000000000" pitchFamily="50" charset="-128"/>
                <a:ea typeface="游ゴシック" panose="020B0400000000000000" pitchFamily="50" charset="-128"/>
                <a:cs typeface="Trebuchet MS"/>
              </a:rPr>
              <a:t> </a:t>
            </a:r>
            <a:r>
              <a:rPr sz="2000" spc="-114" dirty="0">
                <a:latin typeface="游ゴシック" panose="020B0400000000000000" pitchFamily="50" charset="-128"/>
                <a:ea typeface="游ゴシック" panose="020B0400000000000000" pitchFamily="50" charset="-128"/>
                <a:cs typeface="Trebuchet MS"/>
              </a:rPr>
              <a:t>circuit</a:t>
            </a:r>
            <a:r>
              <a:rPr sz="2000" spc="-150"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model</a:t>
            </a:r>
            <a:r>
              <a:rPr sz="2000" spc="-14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of</a:t>
            </a:r>
            <a:r>
              <a:rPr sz="2000" spc="-155" dirty="0">
                <a:latin typeface="游ゴシック" panose="020B0400000000000000" pitchFamily="50" charset="-128"/>
                <a:ea typeface="游ゴシック" panose="020B0400000000000000" pitchFamily="50" charset="-128"/>
                <a:cs typeface="Trebuchet MS"/>
              </a:rPr>
              <a:t> </a:t>
            </a:r>
            <a:r>
              <a:rPr sz="2000" spc="-70" dirty="0">
                <a:latin typeface="游ゴシック" panose="020B0400000000000000" pitchFamily="50" charset="-128"/>
                <a:ea typeface="游ゴシック" panose="020B0400000000000000" pitchFamily="50" charset="-128"/>
                <a:cs typeface="Trebuchet MS"/>
              </a:rPr>
              <a:t>an</a:t>
            </a:r>
            <a:endParaRPr sz="2000" dirty="0">
              <a:latin typeface="游ゴシック" panose="020B0400000000000000" pitchFamily="50" charset="-128"/>
              <a:ea typeface="游ゴシック" panose="020B0400000000000000" pitchFamily="50" charset="-128"/>
              <a:cs typeface="Trebuchet MS"/>
            </a:endParaRPr>
          </a:p>
        </p:txBody>
      </p:sp>
      <p:sp>
        <p:nvSpPr>
          <p:cNvPr id="11" name="object 11"/>
          <p:cNvSpPr txBox="1"/>
          <p:nvPr/>
        </p:nvSpPr>
        <p:spPr>
          <a:xfrm>
            <a:off x="4076585" y="4503255"/>
            <a:ext cx="1925320" cy="330200"/>
          </a:xfrm>
          <a:prstGeom prst="rect">
            <a:avLst/>
          </a:prstGeom>
        </p:spPr>
        <p:txBody>
          <a:bodyPr vert="horz" wrap="square" lIns="0" tIns="12700" rIns="0" bIns="0" rtlCol="0">
            <a:spAutoFit/>
          </a:bodyPr>
          <a:lstStyle/>
          <a:p>
            <a:pPr marL="12700">
              <a:spcBef>
                <a:spcPts val="100"/>
              </a:spcBef>
            </a:pPr>
            <a:r>
              <a:rPr sz="2000" spc="-80" dirty="0">
                <a:latin typeface="游ゴシック" panose="020B0400000000000000" pitchFamily="50" charset="-128"/>
                <a:ea typeface="游ゴシック" panose="020B0400000000000000" pitchFamily="50" charset="-128"/>
                <a:cs typeface="Trebuchet MS"/>
              </a:rPr>
              <a:t>orienting</a:t>
            </a:r>
            <a:r>
              <a:rPr sz="2000" spc="-22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behavior</a:t>
            </a:r>
            <a:endParaRPr sz="2000">
              <a:latin typeface="游ゴシック" panose="020B0400000000000000" pitchFamily="50" charset="-128"/>
              <a:ea typeface="游ゴシック" panose="020B0400000000000000" pitchFamily="50" charset="-128"/>
              <a:cs typeface="Trebuchet MS"/>
            </a:endParaRPr>
          </a:p>
        </p:txBody>
      </p:sp>
      <p:sp>
        <p:nvSpPr>
          <p:cNvPr id="12" name="object 12"/>
          <p:cNvSpPr/>
          <p:nvPr/>
        </p:nvSpPr>
        <p:spPr>
          <a:xfrm>
            <a:off x="1715974" y="3639457"/>
            <a:ext cx="2281870" cy="2187000"/>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3" name="object 13"/>
          <p:cNvSpPr/>
          <p:nvPr/>
        </p:nvSpPr>
        <p:spPr>
          <a:xfrm>
            <a:off x="8517140" y="5125596"/>
            <a:ext cx="1917204" cy="1451013"/>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4" name="object 14"/>
          <p:cNvSpPr txBox="1">
            <a:spLocks noGrp="1"/>
          </p:cNvSpPr>
          <p:nvPr>
            <p:ph type="title"/>
          </p:nvPr>
        </p:nvSpPr>
        <p:spPr>
          <a:xfrm>
            <a:off x="1917701" y="66330"/>
            <a:ext cx="9008216" cy="911916"/>
          </a:xfrm>
          <a:prstGeom prst="rect">
            <a:avLst/>
          </a:prstGeom>
        </p:spPr>
        <p:txBody>
          <a:bodyPr vert="horz" wrap="square" lIns="0" tIns="113030" rIns="0" bIns="0" rtlCol="0" anchor="ctr">
            <a:spAutoFit/>
          </a:bodyPr>
          <a:lstStyle/>
          <a:p>
            <a:pPr marL="3538220" marR="5080" indent="340360">
              <a:lnSpc>
                <a:spcPct val="80000"/>
              </a:lnSpc>
              <a:spcBef>
                <a:spcPts val="890"/>
              </a:spcBef>
            </a:pPr>
            <a:r>
              <a:rPr spc="-145" dirty="0">
                <a:latin typeface="游ゴシック" panose="020B0400000000000000" pitchFamily="50" charset="-128"/>
                <a:ea typeface="游ゴシック" panose="020B0400000000000000" pitchFamily="50" charset="-128"/>
              </a:rPr>
              <a:t>BRAIN-supported</a:t>
            </a:r>
            <a:r>
              <a:rPr spc="-285" dirty="0">
                <a:latin typeface="游ゴシック" panose="020B0400000000000000" pitchFamily="50" charset="-128"/>
                <a:ea typeface="游ゴシック" panose="020B0400000000000000" pitchFamily="50" charset="-128"/>
              </a:rPr>
              <a:t> </a:t>
            </a:r>
            <a:r>
              <a:rPr spc="-225" dirty="0">
                <a:latin typeface="游ゴシック" panose="020B0400000000000000" pitchFamily="50" charset="-128"/>
                <a:ea typeface="游ゴシック" panose="020B0400000000000000" pitchFamily="50" charset="-128"/>
              </a:rPr>
              <a:t>Technology  </a:t>
            </a:r>
            <a:r>
              <a:rPr spc="-215" dirty="0">
                <a:latin typeface="游ゴシック" panose="020B0400000000000000" pitchFamily="50" charset="-128"/>
                <a:ea typeface="游ゴシック" panose="020B0400000000000000" pitchFamily="50" charset="-128"/>
              </a:rPr>
              <a:t>Leaps </a:t>
            </a:r>
            <a:r>
              <a:rPr spc="-145" dirty="0">
                <a:latin typeface="游ゴシック" panose="020B0400000000000000" pitchFamily="50" charset="-128"/>
                <a:ea typeface="游ゴシック" panose="020B0400000000000000" pitchFamily="50" charset="-128"/>
              </a:rPr>
              <a:t>to </a:t>
            </a:r>
            <a:r>
              <a:rPr spc="-235" dirty="0">
                <a:latin typeface="游ゴシック" panose="020B0400000000000000" pitchFamily="50" charset="-128"/>
                <a:ea typeface="游ゴシック" panose="020B0400000000000000" pitchFamily="50" charset="-128"/>
              </a:rPr>
              <a:t>Catalyze</a:t>
            </a:r>
            <a:r>
              <a:rPr spc="-440" dirty="0">
                <a:latin typeface="游ゴシック" panose="020B0400000000000000" pitchFamily="50" charset="-128"/>
                <a:ea typeface="游ゴシック" panose="020B0400000000000000" pitchFamily="50" charset="-128"/>
              </a:rPr>
              <a:t> </a:t>
            </a:r>
            <a:r>
              <a:rPr spc="-200" dirty="0">
                <a:latin typeface="游ゴシック" panose="020B0400000000000000" pitchFamily="50" charset="-128"/>
                <a:ea typeface="游ゴシック" panose="020B0400000000000000" pitchFamily="50" charset="-128"/>
              </a:rPr>
              <a:t>Neuroscience</a:t>
            </a:r>
          </a:p>
        </p:txBody>
      </p:sp>
      <p:sp>
        <p:nvSpPr>
          <p:cNvPr id="15" name="object 15"/>
          <p:cNvSpPr txBox="1"/>
          <p:nvPr/>
        </p:nvSpPr>
        <p:spPr>
          <a:xfrm>
            <a:off x="8701926" y="1815477"/>
            <a:ext cx="1801495" cy="228268"/>
          </a:xfrm>
          <a:prstGeom prst="rect">
            <a:avLst/>
          </a:prstGeom>
        </p:spPr>
        <p:txBody>
          <a:bodyPr vert="horz" wrap="square" lIns="0" tIns="12700" rIns="0" bIns="0" rtlCol="0">
            <a:spAutoFit/>
          </a:bodyPr>
          <a:lstStyle/>
          <a:p>
            <a:pPr marL="12700">
              <a:spcBef>
                <a:spcPts val="100"/>
              </a:spcBef>
            </a:pPr>
            <a:r>
              <a:rPr sz="1400" spc="-55" dirty="0">
                <a:latin typeface="游ゴシック" panose="020B0400000000000000" pitchFamily="50" charset="-128"/>
                <a:ea typeface="游ゴシック" panose="020B0400000000000000" pitchFamily="50" charset="-128"/>
                <a:cs typeface="Trebuchet MS"/>
              </a:rPr>
              <a:t>Shekhar </a:t>
            </a:r>
            <a:r>
              <a:rPr sz="1400" spc="-80" dirty="0">
                <a:latin typeface="游ゴシック" panose="020B0400000000000000" pitchFamily="50" charset="-128"/>
                <a:ea typeface="游ゴシック" panose="020B0400000000000000" pitchFamily="50" charset="-128"/>
                <a:cs typeface="Trebuchet MS"/>
              </a:rPr>
              <a:t>et </a:t>
            </a:r>
            <a:r>
              <a:rPr sz="1400" spc="-125" dirty="0">
                <a:latin typeface="游ゴシック" panose="020B0400000000000000" pitchFamily="50" charset="-128"/>
                <a:ea typeface="游ゴシック" panose="020B0400000000000000" pitchFamily="50" charset="-128"/>
                <a:cs typeface="Trebuchet MS"/>
              </a:rPr>
              <a:t>al., </a:t>
            </a:r>
            <a:r>
              <a:rPr sz="1400" i="1" spc="-125" dirty="0">
                <a:latin typeface="游ゴシック" panose="020B0400000000000000" pitchFamily="50" charset="-128"/>
                <a:ea typeface="游ゴシック" panose="020B0400000000000000" pitchFamily="50" charset="-128"/>
                <a:cs typeface="Trebuchet MS"/>
              </a:rPr>
              <a:t>Cell,</a:t>
            </a:r>
            <a:r>
              <a:rPr sz="1400" i="1" spc="-215"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a:latin typeface="游ゴシック" panose="020B0400000000000000" pitchFamily="50" charset="-128"/>
              <a:ea typeface="游ゴシック" panose="020B0400000000000000" pitchFamily="50" charset="-128"/>
              <a:cs typeface="Trebuchet MS"/>
            </a:endParaRPr>
          </a:p>
        </p:txBody>
      </p:sp>
      <p:sp>
        <p:nvSpPr>
          <p:cNvPr id="16" name="object 16"/>
          <p:cNvSpPr txBox="1"/>
          <p:nvPr/>
        </p:nvSpPr>
        <p:spPr>
          <a:xfrm>
            <a:off x="8339202" y="2962173"/>
            <a:ext cx="2163445" cy="443711"/>
          </a:xfrm>
          <a:prstGeom prst="rect">
            <a:avLst/>
          </a:prstGeom>
        </p:spPr>
        <p:txBody>
          <a:bodyPr vert="horz" wrap="square" lIns="0" tIns="12700" rIns="0" bIns="0" rtlCol="0">
            <a:spAutoFit/>
          </a:bodyPr>
          <a:lstStyle/>
          <a:p>
            <a:pPr marL="12700">
              <a:spcBef>
                <a:spcPts val="100"/>
              </a:spcBef>
            </a:pPr>
            <a:r>
              <a:rPr sz="1400" spc="-30" dirty="0">
                <a:latin typeface="游ゴシック" panose="020B0400000000000000" pitchFamily="50" charset="-128"/>
                <a:ea typeface="游ゴシック" panose="020B0400000000000000" pitchFamily="50" charset="-128"/>
                <a:cs typeface="Trebuchet MS"/>
              </a:rPr>
              <a:t>McKenna </a:t>
            </a:r>
            <a:r>
              <a:rPr sz="1400" spc="-80" dirty="0">
                <a:latin typeface="游ゴシック" panose="020B0400000000000000" pitchFamily="50" charset="-128"/>
                <a:ea typeface="游ゴシック" panose="020B0400000000000000" pitchFamily="50" charset="-128"/>
                <a:cs typeface="Trebuchet MS"/>
              </a:rPr>
              <a:t>et </a:t>
            </a:r>
            <a:r>
              <a:rPr sz="1400" spc="-125" dirty="0">
                <a:latin typeface="游ゴシック" panose="020B0400000000000000" pitchFamily="50" charset="-128"/>
                <a:ea typeface="游ゴシック" panose="020B0400000000000000" pitchFamily="50" charset="-128"/>
                <a:cs typeface="Trebuchet MS"/>
              </a:rPr>
              <a:t>al., </a:t>
            </a:r>
            <a:r>
              <a:rPr sz="1400" i="1" spc="-85" dirty="0">
                <a:latin typeface="游ゴシック" panose="020B0400000000000000" pitchFamily="50" charset="-128"/>
                <a:ea typeface="游ゴシック" panose="020B0400000000000000" pitchFamily="50" charset="-128"/>
                <a:cs typeface="Trebuchet MS"/>
              </a:rPr>
              <a:t>Science,</a:t>
            </a:r>
            <a:r>
              <a:rPr sz="1400" i="1" spc="-254"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dirty="0">
              <a:latin typeface="游ゴシック" panose="020B0400000000000000" pitchFamily="50" charset="-128"/>
              <a:ea typeface="游ゴシック" panose="020B0400000000000000" pitchFamily="50" charset="-128"/>
              <a:cs typeface="Trebuchet MS"/>
            </a:endParaRPr>
          </a:p>
        </p:txBody>
      </p:sp>
      <p:sp>
        <p:nvSpPr>
          <p:cNvPr id="17" name="object 17"/>
          <p:cNvSpPr txBox="1"/>
          <p:nvPr/>
        </p:nvSpPr>
        <p:spPr>
          <a:xfrm>
            <a:off x="8603450" y="4617948"/>
            <a:ext cx="1878964" cy="228268"/>
          </a:xfrm>
          <a:prstGeom prst="rect">
            <a:avLst/>
          </a:prstGeom>
        </p:spPr>
        <p:txBody>
          <a:bodyPr vert="horz" wrap="square" lIns="0" tIns="12700" rIns="0" bIns="0" rtlCol="0">
            <a:spAutoFit/>
          </a:bodyPr>
          <a:lstStyle/>
          <a:p>
            <a:pPr marL="12700">
              <a:spcBef>
                <a:spcPts val="100"/>
              </a:spcBef>
            </a:pPr>
            <a:r>
              <a:rPr sz="1400" spc="-40" dirty="0">
                <a:latin typeface="游ゴシック" panose="020B0400000000000000" pitchFamily="50" charset="-128"/>
                <a:ea typeface="游ゴシック" panose="020B0400000000000000" pitchFamily="50" charset="-128"/>
                <a:cs typeface="Trebuchet MS"/>
              </a:rPr>
              <a:t>Naumann </a:t>
            </a:r>
            <a:r>
              <a:rPr sz="1400" spc="-80" dirty="0">
                <a:latin typeface="游ゴシック" panose="020B0400000000000000" pitchFamily="50" charset="-128"/>
                <a:ea typeface="游ゴシック" panose="020B0400000000000000" pitchFamily="50" charset="-128"/>
                <a:cs typeface="Trebuchet MS"/>
              </a:rPr>
              <a:t>et </a:t>
            </a:r>
            <a:r>
              <a:rPr sz="1400" spc="-125" dirty="0">
                <a:latin typeface="游ゴシック" panose="020B0400000000000000" pitchFamily="50" charset="-128"/>
                <a:ea typeface="游ゴシック" panose="020B0400000000000000" pitchFamily="50" charset="-128"/>
                <a:cs typeface="Trebuchet MS"/>
              </a:rPr>
              <a:t>al., </a:t>
            </a:r>
            <a:r>
              <a:rPr sz="1400" i="1" spc="-114" dirty="0">
                <a:latin typeface="游ゴシック" panose="020B0400000000000000" pitchFamily="50" charset="-128"/>
                <a:ea typeface="游ゴシック" panose="020B0400000000000000" pitchFamily="50" charset="-128"/>
                <a:cs typeface="Trebuchet MS"/>
              </a:rPr>
              <a:t>Cell</a:t>
            </a:r>
            <a:r>
              <a:rPr sz="1400" i="1" spc="-240"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a:latin typeface="游ゴシック" panose="020B0400000000000000" pitchFamily="50" charset="-128"/>
              <a:ea typeface="游ゴシック" panose="020B0400000000000000" pitchFamily="50" charset="-128"/>
              <a:cs typeface="Trebuchet MS"/>
            </a:endParaRPr>
          </a:p>
        </p:txBody>
      </p:sp>
      <p:sp>
        <p:nvSpPr>
          <p:cNvPr id="18" name="object 18"/>
          <p:cNvSpPr txBox="1"/>
          <p:nvPr/>
        </p:nvSpPr>
        <p:spPr>
          <a:xfrm>
            <a:off x="4695559" y="5181004"/>
            <a:ext cx="5807075" cy="1605915"/>
          </a:xfrm>
          <a:prstGeom prst="rect">
            <a:avLst/>
          </a:prstGeom>
        </p:spPr>
        <p:txBody>
          <a:bodyPr vert="horz" wrap="square" lIns="0" tIns="57785" rIns="0" bIns="0" rtlCol="0">
            <a:spAutoFit/>
          </a:bodyPr>
          <a:lstStyle/>
          <a:p>
            <a:pPr marL="12700" marR="2714625">
              <a:lnSpc>
                <a:spcPct val="85100"/>
              </a:lnSpc>
              <a:spcBef>
                <a:spcPts val="455"/>
              </a:spcBef>
            </a:pPr>
            <a:r>
              <a:rPr sz="2000" spc="-20" dirty="0">
                <a:latin typeface="游ゴシック" panose="020B0400000000000000" pitchFamily="50" charset="-128"/>
                <a:ea typeface="游ゴシック" panose="020B0400000000000000" pitchFamily="50" charset="-128"/>
                <a:cs typeface="Trebuchet MS"/>
              </a:rPr>
              <a:t>3D </a:t>
            </a:r>
            <a:r>
              <a:rPr sz="2000" spc="-75" dirty="0">
                <a:latin typeface="游ゴシック" panose="020B0400000000000000" pitchFamily="50" charset="-128"/>
                <a:ea typeface="游ゴシック" panose="020B0400000000000000" pitchFamily="50" charset="-128"/>
                <a:cs typeface="Trebuchet MS"/>
              </a:rPr>
              <a:t>map </a:t>
            </a:r>
            <a:r>
              <a:rPr sz="2000" spc="-80" dirty="0">
                <a:latin typeface="游ゴシック" panose="020B0400000000000000" pitchFamily="50" charset="-128"/>
                <a:ea typeface="游ゴシック" panose="020B0400000000000000" pitchFamily="50" charset="-128"/>
                <a:cs typeface="Trebuchet MS"/>
              </a:rPr>
              <a:t>of </a:t>
            </a:r>
            <a:r>
              <a:rPr sz="2000" spc="-70" dirty="0">
                <a:latin typeface="游ゴシック" panose="020B0400000000000000" pitchFamily="50" charset="-128"/>
                <a:ea typeface="游ゴシック" panose="020B0400000000000000" pitchFamily="50" charset="-128"/>
                <a:cs typeface="Trebuchet MS"/>
              </a:rPr>
              <a:t>motor </a:t>
            </a:r>
            <a:r>
              <a:rPr sz="2000" spc="-114" dirty="0">
                <a:latin typeface="游ゴシック" panose="020B0400000000000000" pitchFamily="50" charset="-128"/>
                <a:ea typeface="游ゴシック" panose="020B0400000000000000" pitchFamily="50" charset="-128"/>
                <a:cs typeface="Trebuchet MS"/>
              </a:rPr>
              <a:t>cortex </a:t>
            </a:r>
            <a:r>
              <a:rPr sz="2000" spc="-120" dirty="0">
                <a:latin typeface="游ゴシック" panose="020B0400000000000000" pitchFamily="50" charset="-128"/>
                <a:ea typeface="游ゴシック" panose="020B0400000000000000" pitchFamily="50" charset="-128"/>
                <a:cs typeface="Trebuchet MS"/>
              </a:rPr>
              <a:t>tract  </a:t>
            </a:r>
            <a:r>
              <a:rPr sz="2000" spc="-90" dirty="0">
                <a:latin typeface="游ゴシック" panose="020B0400000000000000" pitchFamily="50" charset="-128"/>
                <a:ea typeface="游ゴシック" panose="020B0400000000000000" pitchFamily="50" charset="-128"/>
                <a:cs typeface="Trebuchet MS"/>
              </a:rPr>
              <a:t>pathways </a:t>
            </a:r>
            <a:r>
              <a:rPr sz="2000" spc="-80" dirty="0">
                <a:latin typeface="游ゴシック" panose="020B0400000000000000" pitchFamily="50" charset="-128"/>
                <a:ea typeface="游ゴシック" panose="020B0400000000000000" pitchFamily="50" charset="-128"/>
                <a:cs typeface="Trebuchet MS"/>
              </a:rPr>
              <a:t>in </a:t>
            </a:r>
            <a:r>
              <a:rPr sz="2000" spc="-105" dirty="0">
                <a:latin typeface="游ゴシック" panose="020B0400000000000000" pitchFamily="50" charset="-128"/>
                <a:ea typeface="游ゴシック" panose="020B0400000000000000" pitchFamily="50" charset="-128"/>
                <a:cs typeface="Trebuchet MS"/>
              </a:rPr>
              <a:t>mice </a:t>
            </a:r>
            <a:r>
              <a:rPr sz="2000" b="1" spc="-130" dirty="0">
                <a:latin typeface="游ゴシック" panose="020B0400000000000000" pitchFamily="50" charset="-128"/>
                <a:ea typeface="游ゴシック" panose="020B0400000000000000" pitchFamily="50" charset="-128"/>
                <a:cs typeface="Trebuchet MS"/>
              </a:rPr>
              <a:t>reveal </a:t>
            </a:r>
            <a:r>
              <a:rPr sz="2000" b="1" spc="-80" dirty="0">
                <a:latin typeface="游ゴシック" panose="020B0400000000000000" pitchFamily="50" charset="-128"/>
                <a:ea typeface="游ゴシック" panose="020B0400000000000000" pitchFamily="50" charset="-128"/>
                <a:cs typeface="Trebuchet MS"/>
              </a:rPr>
              <a:t>a  </a:t>
            </a:r>
            <a:r>
              <a:rPr sz="2000" b="1" spc="-114" dirty="0">
                <a:latin typeface="游ゴシック" panose="020B0400000000000000" pitchFamily="50" charset="-128"/>
                <a:ea typeface="游ゴシック" panose="020B0400000000000000" pitchFamily="50" charset="-128"/>
                <a:cs typeface="Trebuchet MS"/>
              </a:rPr>
              <a:t>systematically </a:t>
            </a:r>
            <a:r>
              <a:rPr sz="2000" b="1" spc="-130" dirty="0">
                <a:latin typeface="游ゴシック" panose="020B0400000000000000" pitchFamily="50" charset="-128"/>
                <a:ea typeface="游ゴシック" panose="020B0400000000000000" pitchFamily="50" charset="-128"/>
                <a:cs typeface="Trebuchet MS"/>
              </a:rPr>
              <a:t>organized  </a:t>
            </a:r>
            <a:r>
              <a:rPr sz="2000" b="1" spc="-125" dirty="0">
                <a:latin typeface="游ゴシック" panose="020B0400000000000000" pitchFamily="50" charset="-128"/>
                <a:ea typeface="游ゴシック" panose="020B0400000000000000" pitchFamily="50" charset="-128"/>
                <a:cs typeface="Trebuchet MS"/>
              </a:rPr>
              <a:t>connectome </a:t>
            </a:r>
            <a:r>
              <a:rPr sz="2000" b="1" spc="-85" dirty="0">
                <a:latin typeface="游ゴシック" panose="020B0400000000000000" pitchFamily="50" charset="-128"/>
                <a:ea typeface="游ゴシック" panose="020B0400000000000000" pitchFamily="50" charset="-128"/>
                <a:cs typeface="Trebuchet MS"/>
              </a:rPr>
              <a:t>of </a:t>
            </a:r>
            <a:r>
              <a:rPr sz="2000" b="1" spc="-100" dirty="0">
                <a:latin typeface="游ゴシック" panose="020B0400000000000000" pitchFamily="50" charset="-128"/>
                <a:ea typeface="游ゴシック" panose="020B0400000000000000" pitchFamily="50" charset="-128"/>
                <a:cs typeface="Trebuchet MS"/>
              </a:rPr>
              <a:t>motor</a:t>
            </a:r>
            <a:r>
              <a:rPr sz="2000" b="1" spc="-280" dirty="0">
                <a:latin typeface="游ゴシック" panose="020B0400000000000000" pitchFamily="50" charset="-128"/>
                <a:ea typeface="游ゴシック" panose="020B0400000000000000" pitchFamily="50" charset="-128"/>
                <a:cs typeface="Trebuchet MS"/>
              </a:rPr>
              <a:t> </a:t>
            </a:r>
            <a:r>
              <a:rPr sz="2000" b="1" spc="-100" dirty="0">
                <a:latin typeface="游ゴシック" panose="020B0400000000000000" pitchFamily="50" charset="-128"/>
                <a:ea typeface="游ゴシック" panose="020B0400000000000000" pitchFamily="50" charset="-128"/>
                <a:cs typeface="Trebuchet MS"/>
              </a:rPr>
              <a:t>output  </a:t>
            </a:r>
            <a:r>
              <a:rPr sz="2000" b="1" spc="-125" dirty="0">
                <a:latin typeface="游ゴシック" panose="020B0400000000000000" pitchFamily="50" charset="-128"/>
                <a:ea typeface="游ゴシック" panose="020B0400000000000000" pitchFamily="50" charset="-128"/>
                <a:cs typeface="Trebuchet MS"/>
              </a:rPr>
              <a:t>projections</a:t>
            </a:r>
            <a:endParaRPr sz="2000" dirty="0">
              <a:latin typeface="游ゴシック" panose="020B0400000000000000" pitchFamily="50" charset="-128"/>
              <a:ea typeface="游ゴシック" panose="020B0400000000000000" pitchFamily="50" charset="-128"/>
              <a:cs typeface="Trebuchet MS"/>
            </a:endParaRPr>
          </a:p>
          <a:p>
            <a:pPr marL="3257550">
              <a:spcBef>
                <a:spcPts val="200"/>
              </a:spcBef>
            </a:pPr>
            <a:r>
              <a:rPr sz="1400" spc="-80" dirty="0">
                <a:latin typeface="游ゴシック" panose="020B0400000000000000" pitchFamily="50" charset="-128"/>
                <a:ea typeface="游ゴシック" panose="020B0400000000000000" pitchFamily="50" charset="-128"/>
                <a:cs typeface="Trebuchet MS"/>
              </a:rPr>
              <a:t>Jeong et </a:t>
            </a:r>
            <a:r>
              <a:rPr sz="1400" spc="-125" dirty="0">
                <a:latin typeface="游ゴシック" panose="020B0400000000000000" pitchFamily="50" charset="-128"/>
                <a:ea typeface="游ゴシック" panose="020B0400000000000000" pitchFamily="50" charset="-128"/>
                <a:cs typeface="Trebuchet MS"/>
              </a:rPr>
              <a:t>al., </a:t>
            </a:r>
            <a:r>
              <a:rPr sz="1400" i="1" spc="-90" dirty="0">
                <a:latin typeface="游ゴシック" panose="020B0400000000000000" pitchFamily="50" charset="-128"/>
                <a:ea typeface="游ゴシック" panose="020B0400000000000000" pitchFamily="50" charset="-128"/>
                <a:cs typeface="Trebuchet MS"/>
              </a:rPr>
              <a:t>Scientific </a:t>
            </a:r>
            <a:r>
              <a:rPr sz="1400" i="1" spc="-75" dirty="0">
                <a:latin typeface="游ゴシック" panose="020B0400000000000000" pitchFamily="50" charset="-128"/>
                <a:ea typeface="游ゴシック" panose="020B0400000000000000" pitchFamily="50" charset="-128"/>
                <a:cs typeface="Trebuchet MS"/>
              </a:rPr>
              <a:t>Reports</a:t>
            </a:r>
            <a:r>
              <a:rPr sz="1400" i="1" spc="-204"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dirty="0">
              <a:latin typeface="游ゴシック" panose="020B0400000000000000" pitchFamily="50" charset="-128"/>
              <a:ea typeface="游ゴシック" panose="020B0400000000000000" pitchFamily="50" charset="-128"/>
              <a:cs typeface="Trebuchet MS"/>
            </a:endParaRPr>
          </a:p>
        </p:txBody>
      </p:sp>
    </p:spTree>
    <p:extLst>
      <p:ext uri="{BB962C8B-B14F-4D97-AF65-F5344CB8AC3E}">
        <p14:creationId xmlns:p14="http://schemas.microsoft.com/office/powerpoint/2010/main" val="3086106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73795" y="1729947"/>
            <a:ext cx="5618205" cy="512805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21276" y="1027874"/>
            <a:ext cx="10070756" cy="3989810"/>
          </a:xfrm>
          <a:prstGeom prst="rect">
            <a:avLst/>
          </a:prstGeom>
        </p:spPr>
        <p:txBody>
          <a:bodyPr vert="horz" wrap="square" lIns="0" tIns="66040" rIns="0" bIns="0" rtlCol="0">
            <a:spAutoFit/>
          </a:bodyPr>
          <a:lstStyle/>
          <a:p>
            <a:pPr marL="177800" marR="5080">
              <a:lnSpc>
                <a:spcPts val="2470"/>
              </a:lnSpc>
              <a:spcBef>
                <a:spcPts val="520"/>
              </a:spcBef>
            </a:pPr>
            <a:r>
              <a:rPr sz="2400" b="1" spc="-225" dirty="0">
                <a:latin typeface="游ゴシック" panose="020B0400000000000000" pitchFamily="50" charset="-128"/>
                <a:ea typeface="游ゴシック" panose="020B0400000000000000" pitchFamily="50" charset="-128"/>
                <a:cs typeface="Trebuchet MS"/>
              </a:rPr>
              <a:t>Dr. </a:t>
            </a:r>
            <a:r>
              <a:rPr sz="2400" b="1" spc="-114" dirty="0">
                <a:latin typeface="游ゴシック" panose="020B0400000000000000" pitchFamily="50" charset="-128"/>
                <a:ea typeface="游ゴシック" panose="020B0400000000000000" pitchFamily="50" charset="-128"/>
                <a:cs typeface="Trebuchet MS"/>
              </a:rPr>
              <a:t>Arnold </a:t>
            </a:r>
            <a:r>
              <a:rPr sz="2400" b="1" spc="-145" dirty="0">
                <a:latin typeface="游ゴシック" panose="020B0400000000000000" pitchFamily="50" charset="-128"/>
                <a:ea typeface="游ゴシック" panose="020B0400000000000000" pitchFamily="50" charset="-128"/>
                <a:cs typeface="Trebuchet MS"/>
              </a:rPr>
              <a:t>Kriegstein </a:t>
            </a:r>
            <a:r>
              <a:rPr sz="2400" b="1" spc="-114" dirty="0">
                <a:latin typeface="游ゴシック" panose="020B0400000000000000" pitchFamily="50" charset="-128"/>
                <a:ea typeface="游ゴシック" panose="020B0400000000000000" pitchFamily="50" charset="-128"/>
                <a:cs typeface="Trebuchet MS"/>
              </a:rPr>
              <a:t>and </a:t>
            </a:r>
            <a:r>
              <a:rPr sz="2400" b="1" spc="-130" dirty="0">
                <a:latin typeface="游ゴシック" panose="020B0400000000000000" pitchFamily="50" charset="-128"/>
                <a:ea typeface="游ゴシック" panose="020B0400000000000000" pitchFamily="50" charset="-128"/>
                <a:cs typeface="Trebuchet MS"/>
              </a:rPr>
              <a:t>colleagues </a:t>
            </a:r>
            <a:r>
              <a:rPr sz="2400" b="1" spc="-135" dirty="0">
                <a:latin typeface="游ゴシック" panose="020B0400000000000000" pitchFamily="50" charset="-128"/>
                <a:ea typeface="游ゴシック" panose="020B0400000000000000" pitchFamily="50" charset="-128"/>
                <a:cs typeface="Trebuchet MS"/>
              </a:rPr>
              <a:t>identify </a:t>
            </a:r>
            <a:r>
              <a:rPr sz="2400" b="1" spc="-140" dirty="0">
                <a:latin typeface="游ゴシック" panose="020B0400000000000000" pitchFamily="50" charset="-128"/>
                <a:ea typeface="游ゴシック" panose="020B0400000000000000" pitchFamily="50" charset="-128"/>
                <a:cs typeface="Trebuchet MS"/>
              </a:rPr>
              <a:t>candidate</a:t>
            </a:r>
            <a:r>
              <a:rPr sz="2400" b="1" spc="-434" dirty="0">
                <a:latin typeface="游ゴシック" panose="020B0400000000000000" pitchFamily="50" charset="-128"/>
                <a:ea typeface="游ゴシック" panose="020B0400000000000000" pitchFamily="50" charset="-128"/>
                <a:cs typeface="Trebuchet MS"/>
              </a:rPr>
              <a:t> </a:t>
            </a:r>
            <a:r>
              <a:rPr sz="2400" b="1" spc="-155" dirty="0">
                <a:latin typeface="游ゴシック" panose="020B0400000000000000" pitchFamily="50" charset="-128"/>
                <a:ea typeface="游ゴシック" panose="020B0400000000000000" pitchFamily="50" charset="-128"/>
                <a:cs typeface="Trebuchet MS"/>
              </a:rPr>
              <a:t>entry  </a:t>
            </a:r>
            <a:r>
              <a:rPr sz="2400" b="1" spc="-160" dirty="0">
                <a:latin typeface="游ゴシック" panose="020B0400000000000000" pitchFamily="50" charset="-128"/>
                <a:ea typeface="游ゴシック" panose="020B0400000000000000" pitchFamily="50" charset="-128"/>
                <a:cs typeface="Trebuchet MS"/>
              </a:rPr>
              <a:t>receptor </a:t>
            </a:r>
            <a:r>
              <a:rPr sz="2400" b="1" spc="-140" dirty="0">
                <a:latin typeface="游ゴシック" panose="020B0400000000000000" pitchFamily="50" charset="-128"/>
                <a:ea typeface="游ゴシック" panose="020B0400000000000000" pitchFamily="50" charset="-128"/>
                <a:cs typeface="Trebuchet MS"/>
              </a:rPr>
              <a:t>for </a:t>
            </a:r>
            <a:r>
              <a:rPr sz="2400" b="1" spc="-155" dirty="0">
                <a:latin typeface="游ゴシック" panose="020B0400000000000000" pitchFamily="50" charset="-128"/>
                <a:ea typeface="游ゴシック" panose="020B0400000000000000" pitchFamily="50" charset="-128"/>
                <a:cs typeface="Trebuchet MS"/>
              </a:rPr>
              <a:t>Zika </a:t>
            </a:r>
            <a:r>
              <a:rPr sz="2400" b="1" spc="-130" dirty="0">
                <a:latin typeface="游ゴシック" panose="020B0400000000000000" pitchFamily="50" charset="-128"/>
                <a:ea typeface="游ゴシック" panose="020B0400000000000000" pitchFamily="50" charset="-128"/>
                <a:cs typeface="Trebuchet MS"/>
              </a:rPr>
              <a:t>virus </a:t>
            </a:r>
            <a:r>
              <a:rPr sz="2400" b="1" spc="-135" dirty="0">
                <a:latin typeface="游ゴシック" panose="020B0400000000000000" pitchFamily="50" charset="-128"/>
                <a:ea typeface="游ゴシック" panose="020B0400000000000000" pitchFamily="50" charset="-128"/>
                <a:cs typeface="Trebuchet MS"/>
              </a:rPr>
              <a:t>in </a:t>
            </a:r>
            <a:r>
              <a:rPr sz="2400" b="1" spc="-150" dirty="0">
                <a:latin typeface="游ゴシック" panose="020B0400000000000000" pitchFamily="50" charset="-128"/>
                <a:ea typeface="游ゴシック" panose="020B0400000000000000" pitchFamily="50" charset="-128"/>
                <a:cs typeface="Trebuchet MS"/>
              </a:rPr>
              <a:t>neural </a:t>
            </a:r>
            <a:r>
              <a:rPr sz="2400" b="1" spc="-135" dirty="0">
                <a:latin typeface="游ゴシック" panose="020B0400000000000000" pitchFamily="50" charset="-128"/>
                <a:ea typeface="游ゴシック" panose="020B0400000000000000" pitchFamily="50" charset="-128"/>
                <a:cs typeface="Trebuchet MS"/>
              </a:rPr>
              <a:t>stem</a:t>
            </a:r>
            <a:r>
              <a:rPr sz="2400" b="1" spc="-459" dirty="0">
                <a:latin typeface="游ゴシック" panose="020B0400000000000000" pitchFamily="50" charset="-128"/>
                <a:ea typeface="游ゴシック" panose="020B0400000000000000" pitchFamily="50" charset="-128"/>
                <a:cs typeface="Trebuchet MS"/>
              </a:rPr>
              <a:t> </a:t>
            </a:r>
            <a:r>
              <a:rPr sz="2400" b="1" spc="-145" dirty="0">
                <a:latin typeface="游ゴシック" panose="020B0400000000000000" pitchFamily="50" charset="-128"/>
                <a:ea typeface="游ゴシック" panose="020B0400000000000000" pitchFamily="50" charset="-128"/>
                <a:cs typeface="Trebuchet MS"/>
              </a:rPr>
              <a:t>cells</a:t>
            </a:r>
            <a:endParaRPr sz="2400" dirty="0">
              <a:latin typeface="游ゴシック" panose="020B0400000000000000" pitchFamily="50" charset="-128"/>
              <a:ea typeface="游ゴシック" panose="020B0400000000000000" pitchFamily="50" charset="-128"/>
              <a:cs typeface="Trebuchet MS"/>
            </a:endParaRPr>
          </a:p>
          <a:p>
            <a:pPr marL="12700" marR="3968115">
              <a:lnSpc>
                <a:spcPct val="85100"/>
              </a:lnSpc>
              <a:spcBef>
                <a:spcPts val="705"/>
              </a:spcBef>
            </a:pPr>
            <a:r>
              <a:rPr sz="2400" u="heavy" spc="-105" dirty="0">
                <a:uFill>
                  <a:solidFill>
                    <a:srgbClr val="000000"/>
                  </a:solidFill>
                </a:uFill>
                <a:latin typeface="游ゴシック" panose="020B0400000000000000" pitchFamily="50" charset="-128"/>
                <a:ea typeface="游ゴシック" panose="020B0400000000000000" pitchFamily="50" charset="-128"/>
                <a:cs typeface="Trebuchet MS"/>
              </a:rPr>
              <a:t>Single </a:t>
            </a:r>
            <a:r>
              <a:rPr sz="2400" u="heavy" spc="-155" dirty="0">
                <a:uFill>
                  <a:solidFill>
                    <a:srgbClr val="000000"/>
                  </a:solidFill>
                </a:uFill>
                <a:latin typeface="游ゴシック" panose="020B0400000000000000" pitchFamily="50" charset="-128"/>
                <a:ea typeface="游ゴシック" panose="020B0400000000000000" pitchFamily="50" charset="-128"/>
                <a:cs typeface="Trebuchet MS"/>
              </a:rPr>
              <a:t>cell </a:t>
            </a:r>
            <a:r>
              <a:rPr sz="2400" u="heavy" spc="-75" dirty="0">
                <a:uFill>
                  <a:solidFill>
                    <a:srgbClr val="000000"/>
                  </a:solidFill>
                </a:uFill>
                <a:latin typeface="游ゴシック" panose="020B0400000000000000" pitchFamily="50" charset="-128"/>
                <a:ea typeface="游ゴシック" panose="020B0400000000000000" pitchFamily="50" charset="-128"/>
                <a:cs typeface="Trebuchet MS"/>
              </a:rPr>
              <a:t>RNA-seq</a:t>
            </a:r>
            <a:r>
              <a:rPr sz="2400" spc="-75" dirty="0">
                <a:latin typeface="游ゴシック" panose="020B0400000000000000" pitchFamily="50" charset="-128"/>
                <a:ea typeface="游ゴシック" panose="020B0400000000000000" pitchFamily="50" charset="-128"/>
                <a:cs typeface="Trebuchet MS"/>
              </a:rPr>
              <a:t> </a:t>
            </a:r>
            <a:r>
              <a:rPr sz="2400" spc="-100" dirty="0">
                <a:latin typeface="游ゴシック" panose="020B0400000000000000" pitchFamily="50" charset="-128"/>
                <a:ea typeface="游ゴシック" panose="020B0400000000000000" pitchFamily="50" charset="-128"/>
                <a:cs typeface="Trebuchet MS"/>
              </a:rPr>
              <a:t>analysis </a:t>
            </a:r>
            <a:r>
              <a:rPr sz="2400" spc="-95" dirty="0">
                <a:latin typeface="游ゴシック" panose="020B0400000000000000" pitchFamily="50" charset="-128"/>
                <a:ea typeface="游ゴシック" panose="020B0400000000000000" pitchFamily="50" charset="-128"/>
                <a:cs typeface="Trebuchet MS"/>
              </a:rPr>
              <a:t>of  </a:t>
            </a:r>
            <a:r>
              <a:rPr sz="2400" spc="-130" dirty="0">
                <a:latin typeface="游ゴシック" panose="020B0400000000000000" pitchFamily="50" charset="-128"/>
                <a:ea typeface="游ゴシック" panose="020B0400000000000000" pitchFamily="50" charset="-128"/>
                <a:cs typeface="Trebuchet MS"/>
              </a:rPr>
              <a:t>different </a:t>
            </a:r>
            <a:r>
              <a:rPr sz="2400" spc="-155" dirty="0">
                <a:latin typeface="游ゴシック" panose="020B0400000000000000" pitchFamily="50" charset="-128"/>
                <a:ea typeface="游ゴシック" panose="020B0400000000000000" pitchFamily="50" charset="-128"/>
                <a:cs typeface="Trebuchet MS"/>
              </a:rPr>
              <a:t>cell </a:t>
            </a:r>
            <a:r>
              <a:rPr sz="2400" spc="-95" dirty="0">
                <a:latin typeface="游ゴシック" panose="020B0400000000000000" pitchFamily="50" charset="-128"/>
                <a:ea typeface="游ゴシック" panose="020B0400000000000000" pitchFamily="50" charset="-128"/>
                <a:cs typeface="Trebuchet MS"/>
              </a:rPr>
              <a:t>types </a:t>
            </a:r>
            <a:r>
              <a:rPr sz="2400" spc="-85" dirty="0">
                <a:latin typeface="游ゴシック" panose="020B0400000000000000" pitchFamily="50" charset="-128"/>
                <a:ea typeface="游ゴシック" panose="020B0400000000000000" pitchFamily="50" charset="-128"/>
                <a:cs typeface="Trebuchet MS"/>
              </a:rPr>
              <a:t>during</a:t>
            </a:r>
            <a:r>
              <a:rPr sz="2400" spc="-434" dirty="0">
                <a:latin typeface="游ゴシック" panose="020B0400000000000000" pitchFamily="50" charset="-128"/>
                <a:ea typeface="游ゴシック" panose="020B0400000000000000" pitchFamily="50" charset="-128"/>
                <a:cs typeface="Trebuchet MS"/>
              </a:rPr>
              <a:t> </a:t>
            </a:r>
            <a:r>
              <a:rPr sz="2400" spc="-114" dirty="0">
                <a:latin typeface="游ゴシック" panose="020B0400000000000000" pitchFamily="50" charset="-128"/>
                <a:ea typeface="游ゴシック" panose="020B0400000000000000" pitchFamily="50" charset="-128"/>
                <a:cs typeface="Trebuchet MS"/>
              </a:rPr>
              <a:t>early  </a:t>
            </a:r>
            <a:r>
              <a:rPr sz="2400" spc="-105" dirty="0">
                <a:latin typeface="游ゴシック" panose="020B0400000000000000" pitchFamily="50" charset="-128"/>
                <a:ea typeface="游ゴシック" panose="020B0400000000000000" pitchFamily="50" charset="-128"/>
                <a:cs typeface="Trebuchet MS"/>
              </a:rPr>
              <a:t>development </a:t>
            </a:r>
            <a:r>
              <a:rPr sz="2400" spc="-185" dirty="0">
                <a:latin typeface="游ゴシック" panose="020B0400000000000000" pitchFamily="50" charset="-128"/>
                <a:ea typeface="游ゴシック" panose="020B0400000000000000" pitchFamily="50" charset="-128"/>
                <a:cs typeface="Trebuchet MS"/>
              </a:rPr>
              <a:t>(</a:t>
            </a:r>
            <a:r>
              <a:rPr sz="2400" i="1" spc="-185" dirty="0">
                <a:latin typeface="游ゴシック" panose="020B0400000000000000" pitchFamily="50" charset="-128"/>
                <a:ea typeface="游ゴシック" panose="020B0400000000000000" pitchFamily="50" charset="-128"/>
                <a:cs typeface="Trebuchet MS"/>
              </a:rPr>
              <a:t>Cell </a:t>
            </a:r>
            <a:r>
              <a:rPr sz="2400" i="1" spc="-135" dirty="0">
                <a:latin typeface="游ゴシック" panose="020B0400000000000000" pitchFamily="50" charset="-128"/>
                <a:ea typeface="游ゴシック" panose="020B0400000000000000" pitchFamily="50" charset="-128"/>
                <a:cs typeface="Trebuchet MS"/>
              </a:rPr>
              <a:t>Stem</a:t>
            </a:r>
            <a:r>
              <a:rPr sz="2400" i="1" spc="-300" dirty="0">
                <a:latin typeface="游ゴシック" panose="020B0400000000000000" pitchFamily="50" charset="-128"/>
                <a:ea typeface="游ゴシック" panose="020B0400000000000000" pitchFamily="50" charset="-128"/>
                <a:cs typeface="Trebuchet MS"/>
              </a:rPr>
              <a:t> </a:t>
            </a:r>
            <a:r>
              <a:rPr sz="2400" i="1" spc="-185" dirty="0">
                <a:latin typeface="游ゴシック" panose="020B0400000000000000" pitchFamily="50" charset="-128"/>
                <a:ea typeface="游ゴシック" panose="020B0400000000000000" pitchFamily="50" charset="-128"/>
                <a:cs typeface="Trebuchet MS"/>
              </a:rPr>
              <a:t>Cell</a:t>
            </a:r>
            <a:r>
              <a:rPr sz="2400" spc="-185" dirty="0">
                <a:latin typeface="游ゴシック" panose="020B0400000000000000" pitchFamily="50" charset="-128"/>
                <a:ea typeface="游ゴシック" panose="020B0400000000000000" pitchFamily="50" charset="-128"/>
                <a:cs typeface="Trebuchet MS"/>
              </a:rPr>
              <a:t>)</a:t>
            </a:r>
            <a:endParaRPr sz="2400" dirty="0">
              <a:latin typeface="游ゴシック" panose="020B0400000000000000" pitchFamily="50" charset="-128"/>
              <a:ea typeface="游ゴシック" panose="020B0400000000000000" pitchFamily="50" charset="-128"/>
              <a:cs typeface="Trebuchet MS"/>
            </a:endParaRPr>
          </a:p>
          <a:p>
            <a:pPr marL="355600" marR="3938904" indent="-342900">
              <a:lnSpc>
                <a:spcPts val="2230"/>
              </a:lnSpc>
              <a:spcBef>
                <a:spcPts val="570"/>
              </a:spcBef>
              <a:buFont typeface="Arial"/>
              <a:buChar char="•"/>
              <a:tabLst>
                <a:tab pos="354965" algn="l"/>
                <a:tab pos="355600" algn="l"/>
              </a:tabLst>
            </a:pPr>
            <a:r>
              <a:rPr sz="2200" spc="-105" dirty="0">
                <a:latin typeface="游ゴシック" panose="020B0400000000000000" pitchFamily="50" charset="-128"/>
                <a:ea typeface="游ゴシック" panose="020B0400000000000000" pitchFamily="50" charset="-128"/>
                <a:cs typeface="Trebuchet MS"/>
              </a:rPr>
              <a:t>Examined </a:t>
            </a:r>
            <a:r>
              <a:rPr sz="2200" spc="-90" dirty="0">
                <a:latin typeface="游ゴシック" panose="020B0400000000000000" pitchFamily="50" charset="-128"/>
                <a:ea typeface="游ゴシック" panose="020B0400000000000000" pitchFamily="50" charset="-128"/>
                <a:cs typeface="Trebuchet MS"/>
              </a:rPr>
              <a:t>expression </a:t>
            </a:r>
            <a:r>
              <a:rPr sz="2200" spc="-85" dirty="0">
                <a:latin typeface="游ゴシック" panose="020B0400000000000000" pitchFamily="50" charset="-128"/>
                <a:ea typeface="游ゴシック" panose="020B0400000000000000" pitchFamily="50" charset="-128"/>
                <a:cs typeface="Trebuchet MS"/>
              </a:rPr>
              <a:t>of</a:t>
            </a:r>
            <a:r>
              <a:rPr sz="2200" spc="-320" dirty="0">
                <a:latin typeface="游ゴシック" panose="020B0400000000000000" pitchFamily="50" charset="-128"/>
                <a:ea typeface="游ゴシック" panose="020B0400000000000000" pitchFamily="50" charset="-128"/>
                <a:cs typeface="Trebuchet MS"/>
              </a:rPr>
              <a:t> </a:t>
            </a:r>
            <a:r>
              <a:rPr sz="2200" spc="-110" dirty="0">
                <a:latin typeface="游ゴシック" panose="020B0400000000000000" pitchFamily="50" charset="-128"/>
                <a:ea typeface="游ゴシック" panose="020B0400000000000000" pitchFamily="50" charset="-128"/>
                <a:cs typeface="Trebuchet MS"/>
              </a:rPr>
              <a:t>several  </a:t>
            </a:r>
            <a:r>
              <a:rPr sz="2200" spc="-114" dirty="0">
                <a:latin typeface="游ゴシック" panose="020B0400000000000000" pitchFamily="50" charset="-128"/>
                <a:ea typeface="游ゴシック" panose="020B0400000000000000" pitchFamily="50" charset="-128"/>
                <a:cs typeface="Trebuchet MS"/>
              </a:rPr>
              <a:t>candidate </a:t>
            </a:r>
            <a:r>
              <a:rPr sz="2200" spc="-100" dirty="0">
                <a:latin typeface="游ゴシック" panose="020B0400000000000000" pitchFamily="50" charset="-128"/>
                <a:ea typeface="游ゴシック" panose="020B0400000000000000" pitchFamily="50" charset="-128"/>
                <a:cs typeface="Trebuchet MS"/>
              </a:rPr>
              <a:t>entry </a:t>
            </a:r>
            <a:r>
              <a:rPr sz="2200" spc="-105" dirty="0">
                <a:latin typeface="游ゴシック" panose="020B0400000000000000" pitchFamily="50" charset="-128"/>
                <a:ea typeface="游ゴシック" panose="020B0400000000000000" pitchFamily="50" charset="-128"/>
                <a:cs typeface="Trebuchet MS"/>
              </a:rPr>
              <a:t>receptors </a:t>
            </a:r>
            <a:r>
              <a:rPr sz="2200" spc="-100" dirty="0">
                <a:latin typeface="游ゴシック" panose="020B0400000000000000" pitchFamily="50" charset="-128"/>
                <a:ea typeface="游ゴシック" panose="020B0400000000000000" pitchFamily="50" charset="-128"/>
                <a:cs typeface="Trebuchet MS"/>
              </a:rPr>
              <a:t>for  </a:t>
            </a:r>
            <a:r>
              <a:rPr sz="2200" spc="-145" dirty="0">
                <a:latin typeface="游ゴシック" panose="020B0400000000000000" pitchFamily="50" charset="-128"/>
                <a:ea typeface="游ゴシック" panose="020B0400000000000000" pitchFamily="50" charset="-128"/>
                <a:cs typeface="Trebuchet MS"/>
              </a:rPr>
              <a:t>Zika</a:t>
            </a:r>
            <a:r>
              <a:rPr sz="2200" spc="-175" dirty="0">
                <a:latin typeface="游ゴシック" panose="020B0400000000000000" pitchFamily="50" charset="-128"/>
                <a:ea typeface="游ゴシック" panose="020B0400000000000000" pitchFamily="50" charset="-128"/>
                <a:cs typeface="Trebuchet MS"/>
              </a:rPr>
              <a:t> </a:t>
            </a:r>
            <a:r>
              <a:rPr sz="2200" spc="-85" dirty="0">
                <a:latin typeface="游ゴシック" panose="020B0400000000000000" pitchFamily="50" charset="-128"/>
                <a:ea typeface="游ゴシック" panose="020B0400000000000000" pitchFamily="50" charset="-128"/>
                <a:cs typeface="Trebuchet MS"/>
              </a:rPr>
              <a:t>virus</a:t>
            </a:r>
            <a:endParaRPr sz="2200" dirty="0">
              <a:latin typeface="游ゴシック" panose="020B0400000000000000" pitchFamily="50" charset="-128"/>
              <a:ea typeface="游ゴシック" panose="020B0400000000000000" pitchFamily="50" charset="-128"/>
              <a:cs typeface="Trebuchet MS"/>
            </a:endParaRPr>
          </a:p>
          <a:p>
            <a:pPr marL="355600" marR="3662679" indent="-342900">
              <a:lnSpc>
                <a:spcPct val="85200"/>
              </a:lnSpc>
              <a:spcBef>
                <a:spcPts val="520"/>
              </a:spcBef>
              <a:buFont typeface="Arial"/>
              <a:buChar char="•"/>
              <a:tabLst>
                <a:tab pos="354965" algn="l"/>
                <a:tab pos="355600" algn="l"/>
              </a:tabLst>
            </a:pPr>
            <a:r>
              <a:rPr sz="2200" spc="-110" dirty="0">
                <a:latin typeface="游ゴシック" panose="020B0400000000000000" pitchFamily="50" charset="-128"/>
                <a:ea typeface="游ゴシック" panose="020B0400000000000000" pitchFamily="50" charset="-128"/>
                <a:cs typeface="Trebuchet MS"/>
              </a:rPr>
              <a:t>Candidate </a:t>
            </a:r>
            <a:r>
              <a:rPr sz="2200" spc="-105" dirty="0">
                <a:latin typeface="游ゴシック" panose="020B0400000000000000" pitchFamily="50" charset="-128"/>
                <a:ea typeface="游ゴシック" panose="020B0400000000000000" pitchFamily="50" charset="-128"/>
                <a:cs typeface="Trebuchet MS"/>
              </a:rPr>
              <a:t>AXL </a:t>
            </a:r>
            <a:r>
              <a:rPr sz="2200" spc="-85" dirty="0">
                <a:latin typeface="游ゴシック" panose="020B0400000000000000" pitchFamily="50" charset="-128"/>
                <a:ea typeface="游ゴシック" panose="020B0400000000000000" pitchFamily="50" charset="-128"/>
                <a:cs typeface="Trebuchet MS"/>
              </a:rPr>
              <a:t>is </a:t>
            </a:r>
            <a:r>
              <a:rPr sz="2200" spc="-95" dirty="0">
                <a:latin typeface="游ゴシック" panose="020B0400000000000000" pitchFamily="50" charset="-128"/>
                <a:ea typeface="游ゴシック" panose="020B0400000000000000" pitchFamily="50" charset="-128"/>
                <a:cs typeface="Trebuchet MS"/>
              </a:rPr>
              <a:t>highly</a:t>
            </a:r>
            <a:r>
              <a:rPr sz="2200" spc="-360" dirty="0">
                <a:latin typeface="游ゴシック" panose="020B0400000000000000" pitchFamily="50" charset="-128"/>
                <a:ea typeface="游ゴシック" panose="020B0400000000000000" pitchFamily="50" charset="-128"/>
                <a:cs typeface="Trebuchet MS"/>
              </a:rPr>
              <a:t> </a:t>
            </a:r>
            <a:r>
              <a:rPr sz="2200" spc="-95" dirty="0">
                <a:latin typeface="游ゴシック" panose="020B0400000000000000" pitchFamily="50" charset="-128"/>
                <a:ea typeface="游ゴシック" panose="020B0400000000000000" pitchFamily="50" charset="-128"/>
                <a:cs typeface="Trebuchet MS"/>
              </a:rPr>
              <a:t>expressed  </a:t>
            </a:r>
            <a:r>
              <a:rPr sz="2200" spc="-90" dirty="0">
                <a:latin typeface="游ゴシック" panose="020B0400000000000000" pitchFamily="50" charset="-128"/>
                <a:ea typeface="游ゴシック" panose="020B0400000000000000" pitchFamily="50" charset="-128"/>
                <a:cs typeface="Trebuchet MS"/>
              </a:rPr>
              <a:t>in </a:t>
            </a:r>
            <a:r>
              <a:rPr sz="2200" spc="-110" dirty="0">
                <a:latin typeface="游ゴシック" panose="020B0400000000000000" pitchFamily="50" charset="-128"/>
                <a:ea typeface="游ゴシック" panose="020B0400000000000000" pitchFamily="50" charset="-128"/>
                <a:cs typeface="Trebuchet MS"/>
              </a:rPr>
              <a:t>several </a:t>
            </a:r>
            <a:r>
              <a:rPr sz="2200" spc="-145" dirty="0">
                <a:latin typeface="游ゴシック" panose="020B0400000000000000" pitchFamily="50" charset="-128"/>
                <a:ea typeface="游ゴシック" panose="020B0400000000000000" pitchFamily="50" charset="-128"/>
                <a:cs typeface="Trebuchet MS"/>
              </a:rPr>
              <a:t>cell </a:t>
            </a:r>
            <a:r>
              <a:rPr sz="2200" spc="-120" dirty="0">
                <a:latin typeface="游ゴシック" panose="020B0400000000000000" pitchFamily="50" charset="-128"/>
                <a:ea typeface="游ゴシック" panose="020B0400000000000000" pitchFamily="50" charset="-128"/>
                <a:cs typeface="Trebuchet MS"/>
              </a:rPr>
              <a:t>types, </a:t>
            </a:r>
            <a:r>
              <a:rPr sz="2200" spc="-100" dirty="0">
                <a:latin typeface="游ゴシック" panose="020B0400000000000000" pitchFamily="50" charset="-128"/>
                <a:ea typeface="游ゴシック" panose="020B0400000000000000" pitchFamily="50" charset="-128"/>
                <a:cs typeface="Trebuchet MS"/>
              </a:rPr>
              <a:t>including  </a:t>
            </a:r>
            <a:r>
              <a:rPr sz="2200" spc="-70" dirty="0">
                <a:latin typeface="游ゴシック" panose="020B0400000000000000" pitchFamily="50" charset="-128"/>
                <a:ea typeface="游ゴシック" panose="020B0400000000000000" pitchFamily="50" charset="-128"/>
                <a:cs typeface="Trebuchet MS"/>
              </a:rPr>
              <a:t>human </a:t>
            </a:r>
            <a:r>
              <a:rPr sz="2200" spc="-120" dirty="0">
                <a:latin typeface="游ゴシック" panose="020B0400000000000000" pitchFamily="50" charset="-128"/>
                <a:ea typeface="游ゴシック" panose="020B0400000000000000" pitchFamily="50" charset="-128"/>
                <a:cs typeface="Trebuchet MS"/>
              </a:rPr>
              <a:t>radial glial</a:t>
            </a:r>
            <a:r>
              <a:rPr sz="2200" spc="-330" dirty="0">
                <a:latin typeface="游ゴシック" panose="020B0400000000000000" pitchFamily="50" charset="-128"/>
                <a:ea typeface="游ゴシック" panose="020B0400000000000000" pitchFamily="50" charset="-128"/>
                <a:cs typeface="Trebuchet MS"/>
              </a:rPr>
              <a:t> </a:t>
            </a:r>
            <a:r>
              <a:rPr sz="2200" spc="-120" dirty="0">
                <a:latin typeface="游ゴシック" panose="020B0400000000000000" pitchFamily="50" charset="-128"/>
                <a:ea typeface="游ゴシック" panose="020B0400000000000000" pitchFamily="50" charset="-128"/>
                <a:cs typeface="Trebuchet MS"/>
              </a:rPr>
              <a:t>cells</a:t>
            </a:r>
            <a:endParaRPr sz="2200" dirty="0">
              <a:latin typeface="游ゴシック" panose="020B0400000000000000" pitchFamily="50" charset="-128"/>
              <a:ea typeface="游ゴシック" panose="020B0400000000000000" pitchFamily="50" charset="-128"/>
              <a:cs typeface="Trebuchet MS"/>
            </a:endParaRPr>
          </a:p>
          <a:p>
            <a:pPr marL="869950" marR="3779520" lvl="1" indent="-225425">
              <a:lnSpc>
                <a:spcPts val="1830"/>
              </a:lnSpc>
              <a:spcBef>
                <a:spcPts val="459"/>
              </a:spcBef>
              <a:buFont typeface="Arial"/>
              <a:buChar char="•"/>
              <a:tabLst>
                <a:tab pos="869315" algn="l"/>
                <a:tab pos="869950" algn="l"/>
              </a:tabLst>
            </a:pPr>
            <a:r>
              <a:rPr spc="-60" dirty="0">
                <a:latin typeface="游ゴシック" panose="020B0400000000000000" pitchFamily="50" charset="-128"/>
                <a:ea typeface="游ゴシック" panose="020B0400000000000000" pitchFamily="50" charset="-128"/>
                <a:cs typeface="Trebuchet MS"/>
              </a:rPr>
              <a:t>Loss </a:t>
            </a:r>
            <a:r>
              <a:rPr spc="-70" dirty="0">
                <a:latin typeface="游ゴシック" panose="020B0400000000000000" pitchFamily="50" charset="-128"/>
                <a:ea typeface="游ゴシック" panose="020B0400000000000000" pitchFamily="50" charset="-128"/>
                <a:cs typeface="Trebuchet MS"/>
              </a:rPr>
              <a:t>of </a:t>
            </a:r>
            <a:r>
              <a:rPr spc="-95" dirty="0">
                <a:latin typeface="游ゴシック" panose="020B0400000000000000" pitchFamily="50" charset="-128"/>
                <a:ea typeface="游ゴシック" panose="020B0400000000000000" pitchFamily="50" charset="-128"/>
                <a:cs typeface="Trebuchet MS"/>
              </a:rPr>
              <a:t>radial </a:t>
            </a:r>
            <a:r>
              <a:rPr spc="-90" dirty="0">
                <a:latin typeface="游ゴシック" panose="020B0400000000000000" pitchFamily="50" charset="-128"/>
                <a:ea typeface="游ゴシック" panose="020B0400000000000000" pitchFamily="50" charset="-128"/>
                <a:cs typeface="Trebuchet MS"/>
              </a:rPr>
              <a:t>glia </a:t>
            </a:r>
            <a:r>
              <a:rPr spc="-70" dirty="0">
                <a:latin typeface="游ゴシック" panose="020B0400000000000000" pitchFamily="50" charset="-128"/>
                <a:ea typeface="游ゴシック" panose="020B0400000000000000" pitchFamily="50" charset="-128"/>
                <a:cs typeface="Trebuchet MS"/>
              </a:rPr>
              <a:t>founder  </a:t>
            </a:r>
            <a:r>
              <a:rPr spc="-65" dirty="0">
                <a:latin typeface="游ゴシック" panose="020B0400000000000000" pitchFamily="50" charset="-128"/>
                <a:ea typeface="游ゴシック" panose="020B0400000000000000" pitchFamily="50" charset="-128"/>
                <a:cs typeface="Trebuchet MS"/>
              </a:rPr>
              <a:t>populations </a:t>
            </a:r>
            <a:r>
              <a:rPr spc="-80" dirty="0">
                <a:latin typeface="游ゴシック" panose="020B0400000000000000" pitchFamily="50" charset="-128"/>
                <a:ea typeface="游ゴシック" panose="020B0400000000000000" pitchFamily="50" charset="-128"/>
                <a:cs typeface="Trebuchet MS"/>
              </a:rPr>
              <a:t>leads </a:t>
            </a:r>
            <a:r>
              <a:rPr spc="-75" dirty="0">
                <a:latin typeface="游ゴシック" panose="020B0400000000000000" pitchFamily="50" charset="-128"/>
                <a:ea typeface="游ゴシック" panose="020B0400000000000000" pitchFamily="50" charset="-128"/>
                <a:cs typeface="Trebuchet MS"/>
              </a:rPr>
              <a:t>to</a:t>
            </a:r>
            <a:r>
              <a:rPr spc="-315" dirty="0">
                <a:latin typeface="游ゴシック" panose="020B0400000000000000" pitchFamily="50" charset="-128"/>
                <a:ea typeface="游ゴシック" panose="020B0400000000000000" pitchFamily="50" charset="-128"/>
                <a:cs typeface="Trebuchet MS"/>
              </a:rPr>
              <a:t> </a:t>
            </a:r>
            <a:r>
              <a:rPr spc="-85" dirty="0">
                <a:latin typeface="游ゴシック" panose="020B0400000000000000" pitchFamily="50" charset="-128"/>
                <a:ea typeface="游ゴシック" panose="020B0400000000000000" pitchFamily="50" charset="-128"/>
                <a:cs typeface="Trebuchet MS"/>
              </a:rPr>
              <a:t>microcephaly</a:t>
            </a:r>
            <a:endParaRPr dirty="0">
              <a:latin typeface="游ゴシック" panose="020B0400000000000000" pitchFamily="50" charset="-128"/>
              <a:ea typeface="游ゴシック" panose="020B0400000000000000" pitchFamily="50" charset="-128"/>
              <a:cs typeface="Trebuchet MS"/>
            </a:endParaRPr>
          </a:p>
          <a:p>
            <a:pPr marL="869950" marR="4100195" lvl="1" indent="-225425">
              <a:lnSpc>
                <a:spcPct val="85300"/>
              </a:lnSpc>
              <a:spcBef>
                <a:spcPts val="425"/>
              </a:spcBef>
              <a:buFont typeface="Arial"/>
              <a:buChar char="•"/>
              <a:tabLst>
                <a:tab pos="869315" algn="l"/>
                <a:tab pos="869950" algn="l"/>
              </a:tabLst>
            </a:pPr>
            <a:r>
              <a:rPr spc="-85" dirty="0">
                <a:latin typeface="游ゴシック" panose="020B0400000000000000" pitchFamily="50" charset="-128"/>
                <a:ea typeface="游ゴシック" panose="020B0400000000000000" pitchFamily="50" charset="-128"/>
                <a:cs typeface="Trebuchet MS"/>
              </a:rPr>
              <a:t>AXL </a:t>
            </a:r>
            <a:r>
              <a:rPr spc="-70" dirty="0">
                <a:latin typeface="游ゴシック" panose="020B0400000000000000" pitchFamily="50" charset="-128"/>
                <a:ea typeface="游ゴシック" panose="020B0400000000000000" pitchFamily="50" charset="-128"/>
                <a:cs typeface="Trebuchet MS"/>
              </a:rPr>
              <a:t>expression </a:t>
            </a:r>
            <a:r>
              <a:rPr spc="-95" dirty="0">
                <a:latin typeface="游ゴシック" panose="020B0400000000000000" pitchFamily="50" charset="-128"/>
                <a:ea typeface="游ゴシック" panose="020B0400000000000000" pitchFamily="50" charset="-128"/>
                <a:cs typeface="Trebuchet MS"/>
              </a:rPr>
              <a:t>pattern </a:t>
            </a:r>
            <a:r>
              <a:rPr spc="-65" dirty="0">
                <a:latin typeface="游ゴシック" panose="020B0400000000000000" pitchFamily="50" charset="-128"/>
                <a:ea typeface="游ゴシック" panose="020B0400000000000000" pitchFamily="50" charset="-128"/>
                <a:cs typeface="Trebuchet MS"/>
              </a:rPr>
              <a:t>is  </a:t>
            </a:r>
            <a:r>
              <a:rPr spc="-70" dirty="0">
                <a:latin typeface="游ゴシック" panose="020B0400000000000000" pitchFamily="50" charset="-128"/>
                <a:ea typeface="游ゴシック" panose="020B0400000000000000" pitchFamily="50" charset="-128"/>
                <a:cs typeface="Trebuchet MS"/>
              </a:rPr>
              <a:t>conserved </a:t>
            </a:r>
            <a:r>
              <a:rPr spc="-75" dirty="0">
                <a:latin typeface="游ゴシック" panose="020B0400000000000000" pitchFamily="50" charset="-128"/>
                <a:ea typeface="游ゴシック" panose="020B0400000000000000" pitchFamily="50" charset="-128"/>
                <a:cs typeface="Trebuchet MS"/>
              </a:rPr>
              <a:t>in </a:t>
            </a:r>
            <a:r>
              <a:rPr spc="-120" dirty="0">
                <a:latin typeface="游ゴシック" panose="020B0400000000000000" pitchFamily="50" charset="-128"/>
                <a:ea typeface="游ゴシック" panose="020B0400000000000000" pitchFamily="50" charset="-128"/>
                <a:cs typeface="Trebuchet MS"/>
              </a:rPr>
              <a:t>mice, </a:t>
            </a:r>
            <a:r>
              <a:rPr spc="-110" dirty="0">
                <a:latin typeface="游ゴシック" panose="020B0400000000000000" pitchFamily="50" charset="-128"/>
                <a:ea typeface="游ゴシック" panose="020B0400000000000000" pitchFamily="50" charset="-128"/>
                <a:cs typeface="Trebuchet MS"/>
              </a:rPr>
              <a:t>ferrets,</a:t>
            </a:r>
            <a:r>
              <a:rPr spc="-315" dirty="0">
                <a:latin typeface="游ゴシック" panose="020B0400000000000000" pitchFamily="50" charset="-128"/>
                <a:ea typeface="游ゴシック" panose="020B0400000000000000" pitchFamily="50" charset="-128"/>
                <a:cs typeface="Trebuchet MS"/>
              </a:rPr>
              <a:t> </a:t>
            </a:r>
            <a:r>
              <a:rPr spc="-60" dirty="0">
                <a:latin typeface="游ゴシック" panose="020B0400000000000000" pitchFamily="50" charset="-128"/>
                <a:ea typeface="游ゴシック" panose="020B0400000000000000" pitchFamily="50" charset="-128"/>
                <a:cs typeface="Trebuchet MS"/>
              </a:rPr>
              <a:t>and  </a:t>
            </a:r>
            <a:r>
              <a:rPr spc="-55" dirty="0">
                <a:latin typeface="游ゴシック" panose="020B0400000000000000" pitchFamily="50" charset="-128"/>
                <a:ea typeface="游ゴシック" panose="020B0400000000000000" pitchFamily="50" charset="-128"/>
                <a:cs typeface="Trebuchet MS"/>
              </a:rPr>
              <a:t>human </a:t>
            </a:r>
            <a:r>
              <a:rPr spc="-75" dirty="0">
                <a:latin typeface="游ゴシック" panose="020B0400000000000000" pitchFamily="50" charset="-128"/>
                <a:ea typeface="游ゴシック" panose="020B0400000000000000" pitchFamily="50" charset="-128"/>
                <a:cs typeface="Trebuchet MS"/>
              </a:rPr>
              <a:t>iPSCs </a:t>
            </a:r>
            <a:r>
              <a:rPr spc="235" dirty="0">
                <a:latin typeface="游ゴシック" panose="020B0400000000000000" pitchFamily="50" charset="-128"/>
                <a:ea typeface="游ゴシック" panose="020B0400000000000000" pitchFamily="50" charset="-128"/>
                <a:cs typeface="Trebuchet MS"/>
              </a:rPr>
              <a:t>– </a:t>
            </a:r>
            <a:r>
              <a:rPr spc="-65" dirty="0">
                <a:latin typeface="游ゴシック" panose="020B0400000000000000" pitchFamily="50" charset="-128"/>
                <a:ea typeface="游ゴシック" panose="020B0400000000000000" pitchFamily="50" charset="-128"/>
                <a:cs typeface="Trebuchet MS"/>
              </a:rPr>
              <a:t>models </a:t>
            </a:r>
            <a:r>
              <a:rPr spc="-85" dirty="0">
                <a:latin typeface="游ゴシック" panose="020B0400000000000000" pitchFamily="50" charset="-128"/>
                <a:ea typeface="游ゴシック" panose="020B0400000000000000" pitchFamily="50" charset="-128"/>
                <a:cs typeface="Trebuchet MS"/>
              </a:rPr>
              <a:t>for  </a:t>
            </a:r>
            <a:r>
              <a:rPr spc="-105" dirty="0">
                <a:latin typeface="游ゴシック" panose="020B0400000000000000" pitchFamily="50" charset="-128"/>
                <a:ea typeface="游ゴシック" panose="020B0400000000000000" pitchFamily="50" charset="-128"/>
                <a:cs typeface="Trebuchet MS"/>
              </a:rPr>
              <a:t>infectivity </a:t>
            </a:r>
            <a:r>
              <a:rPr spc="-60" dirty="0">
                <a:latin typeface="游ゴシック" panose="020B0400000000000000" pitchFamily="50" charset="-128"/>
                <a:ea typeface="游ゴシック" panose="020B0400000000000000" pitchFamily="50" charset="-128"/>
                <a:cs typeface="Trebuchet MS"/>
              </a:rPr>
              <a:t>and </a:t>
            </a:r>
            <a:r>
              <a:rPr spc="-85" dirty="0">
                <a:latin typeface="游ゴシック" panose="020B0400000000000000" pitchFamily="50" charset="-128"/>
                <a:ea typeface="游ゴシック" panose="020B0400000000000000" pitchFamily="50" charset="-128"/>
                <a:cs typeface="Trebuchet MS"/>
              </a:rPr>
              <a:t>developmental  </a:t>
            </a:r>
            <a:r>
              <a:rPr spc="-110" dirty="0">
                <a:latin typeface="游ゴシック" panose="020B0400000000000000" pitchFamily="50" charset="-128"/>
                <a:ea typeface="游ゴシック" panose="020B0400000000000000" pitchFamily="50" charset="-128"/>
                <a:cs typeface="Trebuchet MS"/>
              </a:rPr>
              <a:t>effects </a:t>
            </a:r>
            <a:r>
              <a:rPr spc="-70" dirty="0">
                <a:latin typeface="游ゴシック" panose="020B0400000000000000" pitchFamily="50" charset="-128"/>
                <a:ea typeface="游ゴシック" panose="020B0400000000000000" pitchFamily="50" charset="-128"/>
                <a:cs typeface="Trebuchet MS"/>
              </a:rPr>
              <a:t>of </a:t>
            </a:r>
            <a:r>
              <a:rPr spc="-120" dirty="0">
                <a:latin typeface="游ゴシック" panose="020B0400000000000000" pitchFamily="50" charset="-128"/>
                <a:ea typeface="游ゴシック" panose="020B0400000000000000" pitchFamily="50" charset="-128"/>
                <a:cs typeface="Trebuchet MS"/>
              </a:rPr>
              <a:t>Zika</a:t>
            </a:r>
            <a:r>
              <a:rPr spc="-229" dirty="0">
                <a:latin typeface="游ゴシック" panose="020B0400000000000000" pitchFamily="50" charset="-128"/>
                <a:ea typeface="游ゴシック" panose="020B0400000000000000" pitchFamily="50" charset="-128"/>
                <a:cs typeface="Trebuchet MS"/>
              </a:rPr>
              <a:t> </a:t>
            </a:r>
            <a:r>
              <a:rPr spc="-65" dirty="0">
                <a:latin typeface="游ゴシック" panose="020B0400000000000000" pitchFamily="50" charset="-128"/>
                <a:ea typeface="游ゴシック" panose="020B0400000000000000" pitchFamily="50" charset="-128"/>
                <a:cs typeface="Trebuchet MS"/>
              </a:rPr>
              <a:t>virus</a:t>
            </a:r>
            <a:endParaRPr dirty="0">
              <a:latin typeface="游ゴシック" panose="020B0400000000000000" pitchFamily="50" charset="-128"/>
              <a:ea typeface="游ゴシック" panose="020B0400000000000000" pitchFamily="50" charset="-128"/>
              <a:cs typeface="Trebuchet MS"/>
            </a:endParaRPr>
          </a:p>
        </p:txBody>
      </p:sp>
      <p:sp>
        <p:nvSpPr>
          <p:cNvPr id="6" name="object 6"/>
          <p:cNvSpPr txBox="1">
            <a:spLocks noGrp="1"/>
          </p:cNvSpPr>
          <p:nvPr>
            <p:ph type="title"/>
          </p:nvPr>
        </p:nvSpPr>
        <p:spPr>
          <a:xfrm>
            <a:off x="2550672" y="99096"/>
            <a:ext cx="5172075" cy="619760"/>
          </a:xfrm>
          <a:prstGeom prst="rect">
            <a:avLst/>
          </a:prstGeom>
        </p:spPr>
        <p:txBody>
          <a:bodyPr vert="horz" wrap="square" lIns="0" tIns="12700" rIns="0" bIns="0" rtlCol="0" anchor="ctr">
            <a:spAutoFit/>
          </a:bodyPr>
          <a:lstStyle/>
          <a:p>
            <a:pPr marL="12700">
              <a:lnSpc>
                <a:spcPct val="100000"/>
              </a:lnSpc>
              <a:spcBef>
                <a:spcPts val="100"/>
              </a:spcBef>
            </a:pPr>
            <a:r>
              <a:rPr sz="3900" spc="-245" dirty="0"/>
              <a:t>Scientific</a:t>
            </a:r>
            <a:r>
              <a:rPr sz="3900" spc="-345" dirty="0"/>
              <a:t> </a:t>
            </a:r>
            <a:r>
              <a:rPr sz="3900" spc="-229" dirty="0"/>
              <a:t>Advancements:</a:t>
            </a:r>
            <a:endParaRPr sz="3900" dirty="0"/>
          </a:p>
        </p:txBody>
      </p:sp>
      <p:sp>
        <p:nvSpPr>
          <p:cNvPr id="7" name="object 7"/>
          <p:cNvSpPr txBox="1"/>
          <p:nvPr/>
        </p:nvSpPr>
        <p:spPr>
          <a:xfrm>
            <a:off x="6900234" y="99096"/>
            <a:ext cx="2069464" cy="619760"/>
          </a:xfrm>
          <a:prstGeom prst="rect">
            <a:avLst/>
          </a:prstGeom>
        </p:spPr>
        <p:txBody>
          <a:bodyPr vert="horz" wrap="square" lIns="0" tIns="12700" rIns="0" bIns="0" rtlCol="0">
            <a:spAutoFit/>
          </a:bodyPr>
          <a:lstStyle/>
          <a:p>
            <a:pPr marL="12700">
              <a:spcBef>
                <a:spcPts val="100"/>
              </a:spcBef>
            </a:pPr>
            <a:r>
              <a:rPr sz="3900" b="1" spc="-250" dirty="0">
                <a:solidFill>
                  <a:srgbClr val="FF0000"/>
                </a:solidFill>
                <a:latin typeface="Trebuchet MS"/>
                <a:cs typeface="Trebuchet MS"/>
              </a:rPr>
              <a:t>Cell</a:t>
            </a:r>
            <a:r>
              <a:rPr sz="3900" b="1" spc="-365" dirty="0">
                <a:solidFill>
                  <a:srgbClr val="FF0000"/>
                </a:solidFill>
                <a:latin typeface="Trebuchet MS"/>
                <a:cs typeface="Trebuchet MS"/>
              </a:rPr>
              <a:t> </a:t>
            </a:r>
            <a:r>
              <a:rPr sz="3900" b="1" spc="-285" dirty="0">
                <a:solidFill>
                  <a:srgbClr val="FF0000"/>
                </a:solidFill>
                <a:latin typeface="Trebuchet MS"/>
                <a:cs typeface="Trebuchet MS"/>
              </a:rPr>
              <a:t>Types</a:t>
            </a:r>
            <a:endParaRPr sz="3900" dirty="0">
              <a:latin typeface="Trebuchet MS"/>
              <a:cs typeface="Trebuchet MS"/>
            </a:endParaRPr>
          </a:p>
        </p:txBody>
      </p:sp>
    </p:spTree>
    <p:extLst>
      <p:ext uri="{BB962C8B-B14F-4D97-AF65-F5344CB8AC3E}">
        <p14:creationId xmlns:p14="http://schemas.microsoft.com/office/powerpoint/2010/main" val="4018813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268"/>
          <p:cNvSpPr txBox="1">
            <a:spLocks noChangeArrowheads="1"/>
          </p:cNvSpPr>
          <p:nvPr/>
        </p:nvSpPr>
        <p:spPr bwMode="auto">
          <a:xfrm>
            <a:off x="1695450" y="3573463"/>
            <a:ext cx="6842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2"/>
              </a:rPr>
              <a:t>http://outlook.wustl.edu/2013/jun/human-connectome-project</a:t>
            </a:r>
            <a:r>
              <a:rPr lang="en-US" altLang="ja-JP" sz="1400" dirty="0"/>
              <a:t> </a:t>
            </a: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5455" y="4173537"/>
            <a:ext cx="3638145" cy="218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4780" y="884378"/>
            <a:ext cx="3479373" cy="27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5852" y="884379"/>
            <a:ext cx="2048385" cy="2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a:spLocks noChangeArrowheads="1"/>
          </p:cNvSpPr>
          <p:nvPr/>
        </p:nvSpPr>
        <p:spPr bwMode="auto">
          <a:xfrm>
            <a:off x="1695450" y="6335713"/>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a:hlinkClick r:id="rId6"/>
              </a:rPr>
              <a:t>http://www.nature.com/scientificamerican/journal/v306/n6/pdf/scientificamerican0612-50.pdf</a:t>
            </a:r>
            <a:r>
              <a:rPr lang="en-US" altLang="ja-JP" sz="1400"/>
              <a:t> The Human Brain Project</a:t>
            </a:r>
          </a:p>
        </p:txBody>
      </p:sp>
      <p:pic>
        <p:nvPicPr>
          <p:cNvPr id="11"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29633" y="528259"/>
            <a:ext cx="2943168" cy="61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
          <p:cNvSpPr>
            <a:spLocks noChangeArrowheads="1"/>
          </p:cNvSpPr>
          <p:nvPr/>
        </p:nvSpPr>
        <p:spPr bwMode="auto">
          <a:xfrm>
            <a:off x="7149971" y="6635605"/>
            <a:ext cx="4951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100" dirty="0"/>
              <a:t>Henry </a:t>
            </a:r>
            <a:r>
              <a:rPr lang="en-US" altLang="ja-JP" sz="1100" dirty="0" err="1"/>
              <a:t>Markram</a:t>
            </a:r>
            <a:r>
              <a:rPr lang="en-US" altLang="ja-JP" sz="1100" dirty="0"/>
              <a:t> (2012) The Human Brain Project, S</a:t>
            </a:r>
            <a:r>
              <a:rPr lang="en-US" altLang="ja-JP" sz="1100" i="1" dirty="0"/>
              <a:t>cientific American </a:t>
            </a:r>
            <a:r>
              <a:rPr lang="en-US" altLang="ja-JP" sz="1100" b="1" dirty="0"/>
              <a:t>306</a:t>
            </a:r>
            <a:r>
              <a:rPr lang="en-US" altLang="ja-JP" sz="1100" dirty="0"/>
              <a:t>, 50 – 55  </a:t>
            </a:r>
          </a:p>
        </p:txBody>
      </p:sp>
      <p:sp>
        <p:nvSpPr>
          <p:cNvPr id="13" name="TextBox 2"/>
          <p:cNvSpPr txBox="1">
            <a:spLocks noChangeArrowheads="1"/>
          </p:cNvSpPr>
          <p:nvPr/>
        </p:nvSpPr>
        <p:spPr bwMode="auto">
          <a:xfrm>
            <a:off x="4081519" y="3384837"/>
            <a:ext cx="3025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solidFill>
                  <a:schemeClr val="bg1"/>
                </a:solidFill>
                <a:latin typeface="Arial" panose="020B0604020202020204" pitchFamily="34" charset="0"/>
              </a:rPr>
              <a:t>Natural information processing</a:t>
            </a:r>
          </a:p>
        </p:txBody>
      </p:sp>
      <p:sp>
        <p:nvSpPr>
          <p:cNvPr id="3" name="正方形/長方形 2"/>
          <p:cNvSpPr/>
          <p:nvPr/>
        </p:nvSpPr>
        <p:spPr>
          <a:xfrm>
            <a:off x="4445017" y="180434"/>
            <a:ext cx="3239990" cy="369332"/>
          </a:xfrm>
          <a:prstGeom prst="rect">
            <a:avLst/>
          </a:prstGeom>
        </p:spPr>
        <p:txBody>
          <a:bodyPr wrap="none">
            <a:spAutoFit/>
          </a:bodyPr>
          <a:lstStyle/>
          <a:p>
            <a:pPr>
              <a:defRPr/>
            </a:pPr>
            <a:r>
              <a:rPr lang="ja-JP" altLang="en-US" b="1" dirty="0">
                <a:latin typeface="Meiryo UI" panose="020B0604030504040204" pitchFamily="50" charset="-128"/>
                <a:ea typeface="Meiryo UI" panose="020B0604030504040204" pitchFamily="50" charset="-128"/>
              </a:rPr>
              <a:t>脳の透明化技術　</a:t>
            </a:r>
            <a:r>
              <a:rPr lang="en-US" altLang="ja-JP" b="1" dirty="0">
                <a:latin typeface="Meiryo UI" panose="020B0604030504040204" pitchFamily="50" charset="-128"/>
                <a:ea typeface="Meiryo UI" panose="020B0604030504040204" pitchFamily="50" charset="-128"/>
              </a:rPr>
              <a:t>CLARITY</a:t>
            </a:r>
            <a:r>
              <a:rPr lang="ja-JP" altLang="en-US" b="1" dirty="0">
                <a:latin typeface="Meiryo UI" panose="020B0604030504040204" pitchFamily="50" charset="-128"/>
                <a:ea typeface="Meiryo UI" panose="020B0604030504040204" pitchFamily="50" charset="-128"/>
              </a:rPr>
              <a:t>法</a:t>
            </a:r>
          </a:p>
        </p:txBody>
      </p:sp>
    </p:spTree>
    <p:extLst>
      <p:ext uri="{BB962C8B-B14F-4D97-AF65-F5344CB8AC3E}">
        <p14:creationId xmlns:p14="http://schemas.microsoft.com/office/powerpoint/2010/main" val="1735517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9972" y="318976"/>
            <a:ext cx="2253345" cy="1812243"/>
          </a:xfrm>
          <a:prstGeom prst="rect">
            <a:avLst/>
          </a:prstGeom>
        </p:spPr>
      </p:pic>
      <p:sp>
        <p:nvSpPr>
          <p:cNvPr id="2" name="正方形/長方形 1"/>
          <p:cNvSpPr/>
          <p:nvPr/>
        </p:nvSpPr>
        <p:spPr>
          <a:xfrm>
            <a:off x="19972" y="2383148"/>
            <a:ext cx="6096000" cy="1600438"/>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約</a:t>
            </a:r>
            <a:r>
              <a:rPr lang="en-US" altLang="ja-JP" sz="1400" dirty="0">
                <a:latin typeface="Meiryo UI" panose="020B0604030504040204" pitchFamily="50" charset="-128"/>
                <a:ea typeface="Meiryo UI" panose="020B0604030504040204" pitchFamily="50" charset="-128"/>
              </a:rPr>
              <a:t>30</a:t>
            </a:r>
            <a:r>
              <a:rPr lang="ja-JP" altLang="en-US" sz="1400" dirty="0">
                <a:latin typeface="Meiryo UI" panose="020B0604030504040204" pitchFamily="50" charset="-128"/>
                <a:ea typeface="Meiryo UI" panose="020B0604030504040204" pitchFamily="50" charset="-128"/>
              </a:rPr>
              <a:t>億塩基対からなるヒトゲノムは、タンパク質に翻訳される遺伝子のエキソン領域はたったの</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程度で、その他の領域は、イントロンなどの遺伝子間領域と反復配列で構成されている。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反復配列の中でも、レトロトランスポゾンである</a:t>
            </a:r>
            <a:r>
              <a:rPr lang="en-US" altLang="ja-JP" sz="1400" dirty="0">
                <a:latin typeface="Meiryo UI" panose="020B0604030504040204" pitchFamily="50" charset="-128"/>
                <a:ea typeface="Meiryo UI" panose="020B0604030504040204" pitchFamily="50" charset="-128"/>
              </a:rPr>
              <a:t>SINE(short interspersed element)</a:t>
            </a:r>
            <a:r>
              <a:rPr lang="ja-JP" altLang="en-US" sz="1400" dirty="0">
                <a:latin typeface="Meiryo UI" panose="020B0604030504040204" pitchFamily="50" charset="-128"/>
                <a:ea typeface="Meiryo UI" panose="020B0604030504040204" pitchFamily="50" charset="-128"/>
              </a:rPr>
              <a:t>の一種として知られる</a:t>
            </a:r>
            <a:r>
              <a:rPr lang="en-US" altLang="ja-JP" sz="1400" dirty="0" err="1">
                <a:latin typeface="Meiryo UI" panose="020B0604030504040204" pitchFamily="50" charset="-128"/>
                <a:ea typeface="Meiryo UI" panose="020B0604030504040204" pitchFamily="50" charset="-128"/>
              </a:rPr>
              <a:t>Alu</a:t>
            </a:r>
            <a:r>
              <a:rPr lang="ja-JP" altLang="en-US" sz="1400" dirty="0">
                <a:latin typeface="Meiryo UI" panose="020B0604030504040204" pitchFamily="50" charset="-128"/>
                <a:ea typeface="Meiryo UI" panose="020B0604030504040204" pitchFamily="50" charset="-128"/>
              </a:rPr>
              <a:t>配列は、霊長類に特異的な反復配列で、ヒトゲノムの約</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を占める。その数は</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万コピーとも言われるが、</a:t>
            </a:r>
            <a:r>
              <a:rPr lang="en-US" altLang="ja-JP" sz="1400" dirty="0" err="1">
                <a:latin typeface="Meiryo UI" panose="020B0604030504040204" pitchFamily="50" charset="-128"/>
                <a:ea typeface="Meiryo UI" panose="020B0604030504040204" pitchFamily="50" charset="-128"/>
              </a:rPr>
              <a:t>Alu</a:t>
            </a:r>
            <a:r>
              <a:rPr lang="ja-JP" altLang="en-US" sz="1400" dirty="0">
                <a:latin typeface="Meiryo UI" panose="020B0604030504040204" pitchFamily="50" charset="-128"/>
                <a:ea typeface="Meiryo UI" panose="020B0604030504040204" pitchFamily="50" charset="-128"/>
              </a:rPr>
              <a:t>配列の機能や生物学的な意義は明らかになっていない。</a:t>
            </a:r>
          </a:p>
        </p:txBody>
      </p:sp>
      <p:pic>
        <p:nvPicPr>
          <p:cNvPr id="3" name="図 2"/>
          <p:cNvPicPr>
            <a:picLocks noChangeAspect="1"/>
          </p:cNvPicPr>
          <p:nvPr/>
        </p:nvPicPr>
        <p:blipFill>
          <a:blip r:embed="rId3"/>
          <a:stretch>
            <a:fillRect/>
          </a:stretch>
        </p:blipFill>
        <p:spPr>
          <a:xfrm>
            <a:off x="2197285" y="74431"/>
            <a:ext cx="3898716" cy="229274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7712" y="4050633"/>
            <a:ext cx="3121246" cy="2646732"/>
          </a:xfrm>
          <a:prstGeom prst="rect">
            <a:avLst/>
          </a:prstGeom>
        </p:spPr>
      </p:pic>
      <p:sp>
        <p:nvSpPr>
          <p:cNvPr id="7" name="正方形/長方形 6"/>
          <p:cNvSpPr/>
          <p:nvPr/>
        </p:nvSpPr>
        <p:spPr>
          <a:xfrm>
            <a:off x="258184" y="6659160"/>
            <a:ext cx="5605031" cy="2308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https://www.hamamatsu.com/jp/ja/technology/projects/exploring_dark_matter/index.html</a:t>
            </a:r>
            <a:endParaRPr lang="ja-JP" altLang="en-US" sz="9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5"/>
          <a:stretch>
            <a:fillRect/>
          </a:stretch>
        </p:blipFill>
        <p:spPr>
          <a:xfrm>
            <a:off x="6360807" y="-1"/>
            <a:ext cx="5221593" cy="3983587"/>
          </a:xfrm>
          <a:prstGeom prst="rect">
            <a:avLst/>
          </a:prstGeom>
        </p:spPr>
      </p:pic>
      <p:pic>
        <p:nvPicPr>
          <p:cNvPr id="9" name="図 8"/>
          <p:cNvPicPr>
            <a:picLocks noChangeAspect="1"/>
          </p:cNvPicPr>
          <p:nvPr/>
        </p:nvPicPr>
        <p:blipFill>
          <a:blip r:embed="rId6"/>
          <a:stretch>
            <a:fillRect/>
          </a:stretch>
        </p:blipFill>
        <p:spPr>
          <a:xfrm>
            <a:off x="5958958" y="4050633"/>
            <a:ext cx="3897675" cy="2646732"/>
          </a:xfrm>
          <a:prstGeom prst="rect">
            <a:avLst/>
          </a:prstGeom>
        </p:spPr>
      </p:pic>
    </p:spTree>
    <p:extLst>
      <p:ext uri="{BB962C8B-B14F-4D97-AF65-F5344CB8AC3E}">
        <p14:creationId xmlns:p14="http://schemas.microsoft.com/office/powerpoint/2010/main" val="3513341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Light"/>
        <a:ea typeface="ＭＳ Ｐゴシック"/>
        <a:cs typeface=""/>
      </a:majorFont>
      <a:minorFont>
        <a:latin typeface="Calibri"/>
        <a:ea typeface="游ゴシック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5989</TotalTime>
  <Words>13407</Words>
  <Application>Microsoft Office PowerPoint</Application>
  <PresentationFormat>ワイド画面</PresentationFormat>
  <Paragraphs>1486</Paragraphs>
  <Slides>102</Slides>
  <Notes>17</Notes>
  <HiddenSlides>0</HiddenSlides>
  <MMClips>0</MMClips>
  <ScaleCrop>false</ScaleCrop>
  <HeadingPairs>
    <vt:vector size="6" baseType="variant">
      <vt:variant>
        <vt:lpstr>使用されているフォント</vt:lpstr>
      </vt:variant>
      <vt:variant>
        <vt:i4>20</vt:i4>
      </vt:variant>
      <vt:variant>
        <vt:lpstr>テーマ</vt:lpstr>
      </vt:variant>
      <vt:variant>
        <vt:i4>1</vt:i4>
      </vt:variant>
      <vt:variant>
        <vt:lpstr>スライド タイトル</vt:lpstr>
      </vt:variant>
      <vt:variant>
        <vt:i4>102</vt:i4>
      </vt:variant>
    </vt:vector>
  </HeadingPairs>
  <TitlesOfParts>
    <vt:vector size="123" baseType="lpstr">
      <vt:lpstr>Arial Unicode MS</vt:lpstr>
      <vt:lpstr>GungsuhChe</vt:lpstr>
      <vt:lpstr>HGP創英ﾌﾟﾚｾﾞﾝｽEB</vt:lpstr>
      <vt:lpstr>HGS行書体</vt:lpstr>
      <vt:lpstr>HGS創英角ｺﾞｼｯｸUB</vt:lpstr>
      <vt:lpstr>HGS創英角ﾎﾟｯﾌﾟ体</vt:lpstr>
      <vt:lpstr>HG丸ｺﾞｼｯｸM-PRO</vt:lpstr>
      <vt:lpstr>Meiryo UI</vt:lpstr>
      <vt:lpstr>Noto Sans Mono CJK JP Regular</vt:lpstr>
      <vt:lpstr>游ゴシック</vt:lpstr>
      <vt:lpstr>游ゴシック Light</vt:lpstr>
      <vt:lpstr>Arial</vt:lpstr>
      <vt:lpstr>Bernard MT Condensed</vt:lpstr>
      <vt:lpstr>Britannic Bold</vt:lpstr>
      <vt:lpstr>Calibri</vt:lpstr>
      <vt:lpstr>Calibri Light</vt:lpstr>
      <vt:lpstr>Symbol</vt:lpstr>
      <vt:lpstr>Times New Roman</vt:lpstr>
      <vt:lpstr>Trebuchet MS</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THE BRAIN INITIATIVE®</vt:lpstr>
      <vt:lpstr>Launched in FY2017: BRAIN Initiative</vt:lpstr>
      <vt:lpstr>Foster Innovation: Focus on Brain Circuits</vt:lpstr>
      <vt:lpstr>NIH BRAIN Investment</vt:lpstr>
      <vt:lpstr>BRAIN 21st Century Cures Innovation Funds</vt:lpstr>
      <vt:lpstr>Innovation Fund Budget</vt:lpstr>
      <vt:lpstr>21st Century Cures Innovation  Funds: Strategies for BRAIN</vt:lpstr>
      <vt:lpstr>PowerPoint プレゼンテーション</vt:lpstr>
      <vt:lpstr>21st Century Cures Innovation  Funds: Potential Distribution</vt:lpstr>
      <vt:lpstr>BRAIN… mapping brain activity at the  speed of thought</vt:lpstr>
      <vt:lpstr>Advancing Research through Partnerships:</vt:lpstr>
      <vt:lpstr>Recruiting Outstanding Workforce:</vt:lpstr>
      <vt:lpstr>Recruiting Outstanding Workforce:</vt:lpstr>
      <vt:lpstr>BRAIN-supported Technology  Leaps to Catalyze Neuroscience</vt:lpstr>
      <vt:lpstr>Scientific Advancements:</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228</cp:revision>
  <cp:lastPrinted>2018-10-01T01:08:37Z</cp:lastPrinted>
  <dcterms:created xsi:type="dcterms:W3CDTF">2018-04-17T06:39:58Z</dcterms:created>
  <dcterms:modified xsi:type="dcterms:W3CDTF">2023-07-11T23:30:54Z</dcterms:modified>
</cp:coreProperties>
</file>